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79" r:id="rId3"/>
    <p:sldId id="274" r:id="rId4"/>
    <p:sldId id="282" r:id="rId5"/>
    <p:sldId id="275" r:id="rId6"/>
    <p:sldId id="281" r:id="rId7"/>
    <p:sldId id="283" r:id="rId8"/>
    <p:sldId id="287" r:id="rId9"/>
    <p:sldId id="267" r:id="rId10"/>
    <p:sldId id="286" r:id="rId11"/>
    <p:sldId id="271" r:id="rId12"/>
    <p:sldId id="277" r:id="rId13"/>
    <p:sldId id="285" r:id="rId14"/>
    <p:sldId id="284" r:id="rId15"/>
    <p:sldId id="288" r:id="rId16"/>
    <p:sldId id="290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1106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073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7044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22331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832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445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8168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0837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447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0683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9878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306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6807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049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1097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134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840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17944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12377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«Роль музыкальных занятий в патриотическом воспитании детей дошкольного возраста»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6442" y="3789040"/>
            <a:ext cx="7591758" cy="1512168"/>
          </a:xfrm>
        </p:spPr>
        <p:txBody>
          <a:bodyPr>
            <a:normAutofit fontScale="25000" lnSpcReduction="20000"/>
          </a:bodyPr>
          <a:lstStyle/>
          <a:p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Музыкальные руководитель:</a:t>
            </a:r>
          </a:p>
          <a:p>
            <a:pPr algn="r"/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БАШИРОВА О.А.</a:t>
            </a:r>
            <a:endParaRPr lang="ru-RU" sz="7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72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№373 «СКВОРУШКА»</a:t>
            </a:r>
          </a:p>
          <a:p>
            <a:pPr algn="ctr"/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Новосибирск</a:t>
            </a:r>
            <a:endParaRPr lang="ru-RU" sz="7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85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16042"/>
          </a:xfrm>
        </p:spPr>
        <p:txBody>
          <a:bodyPr/>
          <a:lstStyle/>
          <a:p>
            <a:pPr algn="ctr"/>
            <a:r>
              <a:rPr lang="ru-RU" dirty="0" smtClean="0"/>
              <a:t>ДЕНЬ ЗАЩИТЫ ДЕТЕЙ</a:t>
            </a:r>
            <a:endParaRPr lang="ru-RU" dirty="0"/>
          </a:p>
        </p:txBody>
      </p:sp>
      <p:pic>
        <p:nvPicPr>
          <p:cNvPr id="5122" name="Picture 2" descr="C:\Users\Ольга\Desktop\1 июня ДЕНЬ ЗАЩИТЫ ДЕТЕЙ (кот и лиса) 2017+\IMG_13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268760"/>
            <a:ext cx="3298825" cy="2474119"/>
          </a:xfrm>
          <a:prstGeom prst="rect">
            <a:avLst/>
          </a:prstGeom>
          <a:noFill/>
        </p:spPr>
      </p:pic>
      <p:pic>
        <p:nvPicPr>
          <p:cNvPr id="5123" name="Picture 3" descr="C:\Users\Ольга\Desktop\1 июня ДЕНЬ ЗАЩИТЫ ДЕТЕЙ (кот и лиса) 2017+\IMG_13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268760"/>
            <a:ext cx="3298825" cy="2474119"/>
          </a:xfrm>
          <a:prstGeom prst="rect">
            <a:avLst/>
          </a:prstGeom>
          <a:noFill/>
        </p:spPr>
      </p:pic>
      <p:pic>
        <p:nvPicPr>
          <p:cNvPr id="5124" name="Picture 4" descr="C:\Users\Ольга\Desktop\1 июня ДЕНЬ ЗАЩИТЫ ДЕТЕЙ (кот и лиса) 2017+\IMG_13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933056"/>
            <a:ext cx="3384376" cy="2538189"/>
          </a:xfrm>
          <a:prstGeom prst="rect">
            <a:avLst/>
          </a:prstGeom>
          <a:noFill/>
        </p:spPr>
      </p:pic>
      <p:pic>
        <p:nvPicPr>
          <p:cNvPr id="5125" name="Picture 5" descr="C:\Users\Ольга\Desktop\1 июня ДЕНЬ ЗАЩИТЫ ДЕТЕЙ (кот и лиса) 2017+\IMG_13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4005064"/>
            <a:ext cx="3168352" cy="2376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ЗАЩИТНИКА ОТЕЧЕСТВА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539553" y="1772816"/>
            <a:ext cx="3384376" cy="44835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067944" y="1772816"/>
            <a:ext cx="3298115" cy="4200245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23 ф песни\IMG-20220222-WA01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23 ф песни\IMG-20220222-WA01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72816"/>
            <a:ext cx="3168352" cy="4224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7439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66441" y="2780928"/>
            <a:ext cx="2551462" cy="648072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sz="3200" dirty="0" smtClean="0"/>
              <a:t>ЗАРНИЦА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1520" y="3645024"/>
            <a:ext cx="3166383" cy="23798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Ольга\Desktop\02. ЗАРНИЦА - 2017 фото\01099.MTS_snapshot_00.49_[2017.04.08_16.21.44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548680"/>
            <a:ext cx="4680520" cy="2632792"/>
          </a:xfrm>
          <a:prstGeom prst="rect">
            <a:avLst/>
          </a:prstGeom>
          <a:noFill/>
        </p:spPr>
      </p:pic>
      <p:pic>
        <p:nvPicPr>
          <p:cNvPr id="2051" name="Picture 3" descr="C:\Users\Ольга\Desktop\02. ЗАРНИЦА - 2017 фото\01099.MTS_snapshot_01.30_[2017.04.08_16.23.00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3573016"/>
            <a:ext cx="4864540" cy="2736304"/>
          </a:xfrm>
          <a:prstGeom prst="rect">
            <a:avLst/>
          </a:prstGeom>
          <a:noFill/>
        </p:spPr>
      </p:pic>
      <p:pic>
        <p:nvPicPr>
          <p:cNvPr id="2052" name="Picture 4" descr="C:\Users\Ольга\Desktop\02. ЗАРНИЦА - 2017 фото\01101.MTS_snapshot_00.40_[2017.04.08_16.35.25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692696"/>
            <a:ext cx="3304367" cy="1858706"/>
          </a:xfrm>
          <a:prstGeom prst="rect">
            <a:avLst/>
          </a:prstGeom>
          <a:noFill/>
        </p:spPr>
      </p:pic>
      <p:pic>
        <p:nvPicPr>
          <p:cNvPr id="2053" name="Picture 5" descr="C:\Users\Ольга\Desktop\02. ЗАРНИЦА - 2017 фото\IMG_15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717032"/>
            <a:ext cx="3384377" cy="2538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66441" y="692696"/>
            <a:ext cx="2551462" cy="1008112"/>
          </a:xfrm>
        </p:spPr>
        <p:txBody>
          <a:bodyPr/>
          <a:lstStyle/>
          <a:p>
            <a:r>
              <a:rPr lang="ru-RU" dirty="0" smtClean="0"/>
              <a:t>ДЕНЬ ПОБЕДЫ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67544" y="2996951"/>
            <a:ext cx="2950359" cy="30279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Ольга\Desktop\9.05.2018\9052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89338" y="764704"/>
            <a:ext cx="4917752" cy="5256584"/>
          </a:xfrm>
          <a:prstGeom prst="rect">
            <a:avLst/>
          </a:prstGeom>
          <a:noFill/>
        </p:spPr>
      </p:pic>
      <p:pic>
        <p:nvPicPr>
          <p:cNvPr id="4099" name="Picture 3" descr="C:\Users\Ольга\Desktop\9 мая 2017\IMG_10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068960"/>
            <a:ext cx="2952328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Районный фестиваль-конкурс «Маленькие звездочки»</a:t>
            </a:r>
            <a:br>
              <a:rPr lang="ru-RU" sz="2800" dirty="0" smtClean="0"/>
            </a:br>
            <a:r>
              <a:rPr lang="ru-RU" sz="2800" dirty="0" smtClean="0"/>
              <a:t>Песня «Казачата»</a:t>
            </a:r>
            <a:endParaRPr lang="ru-RU" dirty="0"/>
          </a:p>
        </p:txBody>
      </p:sp>
      <p:pic>
        <p:nvPicPr>
          <p:cNvPr id="2050" name="Picture 2" descr="F:\ФОТО\маленькие звездочки 2015 сцена\IMG_0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988840"/>
            <a:ext cx="3298825" cy="2474119"/>
          </a:xfrm>
          <a:prstGeom prst="rect">
            <a:avLst/>
          </a:prstGeom>
          <a:noFill/>
        </p:spPr>
      </p:pic>
      <p:pic>
        <p:nvPicPr>
          <p:cNvPr id="2051" name="Picture 3" descr="F:\ФОТО\Аттестация видио и фото\01000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41800" y="2919016"/>
            <a:ext cx="3298825" cy="2474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4710" y="452718"/>
            <a:ext cx="7831706" cy="5856602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Таким образом, нравственно-патриотическое воспитание дошкольников – сложный длительный процесс, требующий постоянных усилий педагогов, систематической и планомерной работы, эффективность которой прослеживается в следующих результатах: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-наличие у детей знаний об истории своей страны, ее природных богатствах, социально-экономической значимости;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-возникновения стойкого интереса к русской народной культуре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000" dirty="0" smtClean="0">
                <a:solidFill>
                  <a:schemeClr val="tx1"/>
                </a:solidFill>
              </a:rPr>
              <a:t>традициям и обычаям русского народа;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-воспитание патриотических чувств через изучение государственной символики России;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-привлечение семьи к нравственно-патриотическому воспитанию детей.</a:t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805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5656" y="332656"/>
            <a:ext cx="3820674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66440" y="1052736"/>
            <a:ext cx="4857688" cy="504056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Поэт Симонов в стихотворении  «Родина» пишет:</a:t>
            </a:r>
          </a:p>
          <a:p>
            <a:r>
              <a:rPr lang="ru-RU" sz="2400" b="1" dirty="0" smtClean="0"/>
              <a:t>«Ты вспоминаешь не страну большую,</a:t>
            </a:r>
          </a:p>
          <a:p>
            <a:r>
              <a:rPr lang="ru-RU" sz="2400" b="1" dirty="0" smtClean="0"/>
              <a:t>Какую ты изъездил и узнал,</a:t>
            </a:r>
          </a:p>
          <a:p>
            <a:r>
              <a:rPr lang="ru-RU" sz="2400" b="1" dirty="0" smtClean="0"/>
              <a:t>Ты вспоминаешь родину – такую,</a:t>
            </a:r>
          </a:p>
          <a:p>
            <a:r>
              <a:rPr lang="ru-RU" sz="2400" b="1" dirty="0" smtClean="0"/>
              <a:t>Какой ее ты в детстве увидал.»</a:t>
            </a:r>
            <a:endParaRPr lang="ru-RU" sz="2400" b="1" dirty="0"/>
          </a:p>
        </p:txBody>
      </p:sp>
      <p:pic>
        <p:nvPicPr>
          <p:cNvPr id="3074" name="Picture 2" descr="C:\Users\Ольга\Desktop\1791_cover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98011" y="2132856"/>
            <a:ext cx="2280943" cy="3942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12776"/>
            <a:ext cx="8229600" cy="93610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Ольга\Desktop\img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492896"/>
            <a:ext cx="7056784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4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7019866" cy="451673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«</a:t>
            </a:r>
            <a:r>
              <a:rPr lang="ru-RU" sz="2400" dirty="0" smtClean="0">
                <a:solidFill>
                  <a:schemeClr val="tx1"/>
                </a:solidFill>
              </a:rPr>
              <a:t>Воспитание любви к родному краю, к родной культуре, к родному городу, к родной речи – задача первостепенной важности, и нет необходимости это доказывать. Но как воспитать эту любовь…Она начинается с малого – с любви к своей семье, к своему дому. Постоянно расширяясь, эта любовь к родному переходит к своему государству, к его истории, его прошлому и настоящему, а затем ко всему человеческому». 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Академик  Д.С.Лихачев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55380" cy="5616624"/>
          </a:xfrm>
        </p:spPr>
        <p:txBody>
          <a:bodyPr/>
          <a:lstStyle/>
          <a:p>
            <a:pPr marL="342906" lvl="0" indent="-342906">
              <a:spcBef>
                <a:spcPts val="1000"/>
              </a:spcBef>
            </a:pPr>
            <a:r>
              <a:rPr lang="ru-RU" sz="2400" dirty="0">
                <a:solidFill>
                  <a:prstClr val="white"/>
                </a:solidFill>
                <a:latin typeface="YS Text"/>
              </a:rPr>
              <a:t>Патриотическое воспитание – </a:t>
            </a:r>
            <a:r>
              <a:rPr lang="ru-RU" sz="2400" dirty="0" smtClean="0">
                <a:solidFill>
                  <a:prstClr val="white"/>
                </a:solidFill>
                <a:latin typeface="YS Text"/>
              </a:rPr>
              <a:t> длительный процесс, в котором детский сад является очень важным звеном.  Воспитание </a:t>
            </a:r>
            <a:r>
              <a:rPr lang="ru-RU" sz="2400" dirty="0">
                <a:solidFill>
                  <a:prstClr val="white"/>
                </a:solidFill>
                <a:latin typeface="YS Text"/>
              </a:rPr>
              <a:t>любви к Родине, преданность ей, ответственность и гордость за нее, желание трудиться на ее благо, начинает формироваться уже в дошкольном возрасте. Без уважения к истории и культуре своего Отечества, к его государственной символике невозможно воспитать чувство собственного достоинства, уверенность в себе, а, следовательно, полноценную </a:t>
            </a:r>
            <a:r>
              <a:rPr lang="ru-RU" sz="2400" dirty="0" smtClean="0">
                <a:solidFill>
                  <a:prstClr val="white"/>
                </a:solidFill>
                <a:latin typeface="YS Text"/>
              </a:rPr>
              <a:t>личность.</a:t>
            </a:r>
            <a:r>
              <a:rPr lang="ru-RU" sz="2000" dirty="0" smtClean="0">
                <a:solidFill>
                  <a:srgbClr val="333333"/>
                </a:solidFill>
                <a:latin typeface="YS Text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latin typeface="YS Text"/>
              </a:rPr>
              <a:t>Нельзя быть патриотом, не чувствуя личной связи с Родиной ,  не зная, как любили и берегли ее наши предки, наши отцы и деды.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9495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6000618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Поэтому большую работу по воспитанию у детей патриотических чувств необходимо вести в дошкольном учреждении, и музыкальные занятия являются неотъемлемой частью в целостном образовательном процессе.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Ребенок не рождается добрым, нравственным или безнравственным. То, какие нравственные качества разовьются у ребенка, зависит, прежде всего, от родителей и окружающих его взрослых, как они его воспитывают, какими впечатлениями обогатят.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Основным воспитательным средством, в котором можно реализовать все виды музыкальной деятельности является организация и проведение праздников.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Дети учатся сопереживать, упражняться в хороших поступках,  сами не замечая этого.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6144634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Цель работы:  Создание условий для решения задач нравственно – патриотического  воспитания детей на музыкальных занятиях.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Задачи: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1. Формирование гражданственно-патриотического отношения и чувства сопричастности: - к  семье, городу, стране; - к природе родного края;  - к культурному наследию своего народа.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2. Воспитание чувства собственного достоинства у ребенка как представителя своего народа.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3. воспитание толерантного отношения к представителям других национальностей.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4. Воспитание патриотизма и чувства гордости за свою страну, край.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9116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6144634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Перспективное планирование работы по нравственно – патриотическому воспитанию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Праздники с мамой: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 День матери,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Праздник 8 марта.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Праздники героико-патриотические: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-День народного единства,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-День защитника отечества,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-День Космонавтики,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-День Победы,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-День защиты детей,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День России.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Праздники культурно-исторические: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Народные календарные праздники (Коляда, Масленица);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-Сезонные праздники и развлечения в фольклорном стиле (Осенние посиделки, Весенняя ярмарка).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Участие в фестивалях и конкурсах патриотической направленности.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 с мамой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«В гости к бабушке»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241976" y="1268760"/>
            <a:ext cx="3298113" cy="121250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Музыкальная сказка  «За солнышком»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ФОТО\ФИЛЬМЫ ДЕТСАД\ФОТО 8 марта 2015 12 группа\IMG_09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636912"/>
            <a:ext cx="2592288" cy="1944216"/>
          </a:xfrm>
          <a:prstGeom prst="rect">
            <a:avLst/>
          </a:prstGeom>
          <a:noFill/>
        </p:spPr>
      </p:pic>
      <p:pic>
        <p:nvPicPr>
          <p:cNvPr id="1027" name="Picture 3" descr="F:\ФОТО\ФИЛЬМЫ ДЕТСАД\карапузики 8марта\S1180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564904"/>
            <a:ext cx="3298825" cy="1855589"/>
          </a:xfrm>
          <a:prstGeom prst="rect">
            <a:avLst/>
          </a:prstGeom>
          <a:noFill/>
        </p:spPr>
      </p:pic>
      <p:pic>
        <p:nvPicPr>
          <p:cNvPr id="1028" name="Picture 4" descr="F:\ФОТО\ФИЛЬМЫ ДЕТСАД\ФОТО 8 марта 2015 12 группа\IMG_09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581128"/>
            <a:ext cx="2736303" cy="2052151"/>
          </a:xfrm>
          <a:prstGeom prst="rect">
            <a:avLst/>
          </a:prstGeom>
          <a:noFill/>
        </p:spPr>
      </p:pic>
      <p:pic>
        <p:nvPicPr>
          <p:cNvPr id="1029" name="Picture 5" descr="F:\ФОТО\ФИЛЬМЫ ДЕТСАД\карапузики 8марта\S11800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4653136"/>
            <a:ext cx="3384376" cy="1903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16042"/>
          </a:xfrm>
        </p:spPr>
        <p:txBody>
          <a:bodyPr/>
          <a:lstStyle/>
          <a:p>
            <a:pPr algn="ctr"/>
            <a:r>
              <a:rPr lang="ru-RU" dirty="0" smtClean="0"/>
              <a:t>ДЕНЬ РОССИИ</a:t>
            </a:r>
            <a:endParaRPr lang="ru-RU" dirty="0"/>
          </a:p>
        </p:txBody>
      </p:sp>
      <p:pic>
        <p:nvPicPr>
          <p:cNvPr id="6146" name="Picture 2" descr="C:\Users\Ольга\Desktop\ДЛЯ ОНКУРСА\IMG-20210611-WA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556792"/>
            <a:ext cx="5976664" cy="4765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«ПРИШЛА  КОЛЯДА»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ФОТО\ФОТО НАРОДНОЕ\IMG_20210111_0947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353" y="1153013"/>
            <a:ext cx="3043247" cy="2490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Ольга\Desktop\с почты\16424888882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420888"/>
            <a:ext cx="2520280" cy="3084681"/>
          </a:xfrm>
          <a:prstGeom prst="rect">
            <a:avLst/>
          </a:prstGeom>
          <a:gradFill rotWithShape="1">
            <a:gsLst>
              <a:gs pos="0">
                <a:srgbClr val="0F6FC6">
                  <a:shade val="51000"/>
                  <a:satMod val="130000"/>
                </a:srgbClr>
              </a:gs>
              <a:gs pos="80000">
                <a:srgbClr val="0F6FC6">
                  <a:shade val="93000"/>
                  <a:satMod val="130000"/>
                </a:srgbClr>
              </a:gs>
              <a:gs pos="100000">
                <a:srgbClr val="0F6F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</p:pic>
      <p:pic>
        <p:nvPicPr>
          <p:cNvPr id="11" name="Picture 2" descr="C:\Users\Ольга\Desktop\с почты\16424888881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1712" y="2276872"/>
            <a:ext cx="2592288" cy="3072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F:\ФОТО\ФОТО НАРОДНОЕ\IMG_20210111_0947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24744"/>
            <a:ext cx="3043247" cy="2490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:\ФОТО для конкурса\IMG_20210111_1002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3861048"/>
            <a:ext cx="3384376" cy="2538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3450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TM02836342[[fn=Ион]]</Template>
  <TotalTime>980</TotalTime>
  <Words>331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Ион</vt:lpstr>
      <vt:lpstr> «Роль музыкальных занятий в патриотическом воспитании детей дошкольного возраста» </vt:lpstr>
      <vt:lpstr>«Воспитание любви к родному краю, к родной культуре, к родному городу, к родной речи – задача первостепенной важности, и нет необходимости это доказывать. Но как воспитать эту любовь…Она начинается с малого – с любви к своей семье, к своему дому. Постоянно расширяясь, эта любовь к родному переходит к своему государству, к его истории, его прошлому и настоящему, а затем ко всему человеческому».  </vt:lpstr>
      <vt:lpstr>Патриотическое воспитание –  длительный процесс, в котором детский сад является очень важным звеном.  Воспитание любви к Родине, преданность ей, ответственность и гордость за нее, желание трудиться на ее благо, начинает формироваться уже в дошкольном возрасте. Без уважения к истории и культуре своего Отечества, к его государственной символике невозможно воспитать чувство собственного достоинства, уверенность в себе, а, следовательно, полноценную личность.. Нельзя быть патриотом, не чувствуя личной связи с Родиной ,  не зная, как любили и берегли ее наши предки, наши отцы и деды.</vt:lpstr>
      <vt:lpstr>Поэтому большую работу по воспитанию у детей патриотических чувств необходимо вести в дошкольном учреждении, и музыкальные занятия являются неотъемлемой частью в целостном образовательном процессе.  Ребенок не рождается добрым, нравственным или безнравственным. То, какие нравственные качества разовьются у ребенка, зависит, прежде всего, от родителей и окружающих его взрослых, как они его воспитывают, какими впечатлениями обогатят.  Основным воспитательным средством, в котором можно реализовать все виды музыкальной деятельности является организация и проведение праздников. Дети учатся сопереживать, упражняться в хороших поступках,  сами не замечая этого.</vt:lpstr>
      <vt:lpstr> Цель работы:  Создание условий для решения задач нравственно – патриотического  воспитания детей на музыкальных занятиях.  Задачи:  1. Формирование гражданственно-патриотического отношения и чувства сопричастности: - к  семье, городу, стране; - к природе родного края;  - к культурному наследию своего народа. 2. Воспитание чувства собственного достоинства у ребенка как представителя своего народа. 3. воспитание толерантного отношения к представителям других национальностей. 4. Воспитание патриотизма и чувства гордости за свою страну, край.  </vt:lpstr>
      <vt:lpstr>Перспективное планирование работы по нравственно – патриотическому воспитанию  Праздники с мамой: -  День матери, - Праздник 8 марта.  Праздники героико-патриотические: -День народного единства, -День защитника отечества, -День Космонавтики, -День Победы, -День защиты детей, - День России.  Праздники культурно-исторические: - Народные календарные праздники (Коляда, Масленица); -Сезонные праздники и развлечения в фольклорном стиле (Осенние посиделки, Весенняя ярмарка).  Участие в фестивалях и конкурсах патриотической направленности.</vt:lpstr>
      <vt:lpstr>Праздник с мамой</vt:lpstr>
      <vt:lpstr>ДЕНЬ РОССИИ</vt:lpstr>
      <vt:lpstr>«ПРИШЛА  КОЛЯДА»</vt:lpstr>
      <vt:lpstr>ДЕНЬ ЗАЩИТЫ ДЕТЕЙ</vt:lpstr>
      <vt:lpstr>ДЕНЬ ЗАЩИТНИКА ОТЕЧЕСТВА</vt:lpstr>
      <vt:lpstr>«ЗАРНИЦА»</vt:lpstr>
      <vt:lpstr>ДЕНЬ ПОБЕДЫ</vt:lpstr>
      <vt:lpstr>Районный фестиваль-конкурс «Маленькие звездочки» Песня «Казачата»</vt:lpstr>
      <vt:lpstr>Таким образом, нравственно-патриотическое воспитание дошкольников – сложный длительный процесс, требующий постоянных усилий педагогов, систематической и планомерной работы, эффективность которой прослеживается в следующих результатах: -наличие у детей знаний об истории своей страны, ее природных богатствах, социально-экономической значимости; -возникновения стойкого интереса к русской народной культуре, традициям и обычаям русского народа; -воспитание патриотических чувств через изучение государственной символики России; -привлечение семьи к нравственно-патриотическому воспитанию детей. 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«Взаимодействие педагогов ДОУ в организации гражданско-патриотического воспитания детей дошкольного возраста в условиях реализации ФГОС ДО» </dc:title>
  <dc:creator>Ольга Щербинина</dc:creator>
  <cp:lastModifiedBy>RePack by SPecialiST</cp:lastModifiedBy>
  <cp:revision>90</cp:revision>
  <dcterms:created xsi:type="dcterms:W3CDTF">2021-03-28T15:14:35Z</dcterms:created>
  <dcterms:modified xsi:type="dcterms:W3CDTF">2022-04-17T16:51:10Z</dcterms:modified>
</cp:coreProperties>
</file>