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6" r:id="rId3"/>
    <p:sldId id="265" r:id="rId4"/>
    <p:sldId id="266" r:id="rId5"/>
    <p:sldId id="267" r:id="rId6"/>
    <p:sldId id="268" r:id="rId7"/>
    <p:sldId id="269" r:id="rId8"/>
    <p:sldId id="270" r:id="rId9"/>
    <p:sldId id="287" r:id="rId10"/>
    <p:sldId id="29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4660"/>
  </p:normalViewPr>
  <p:slideViewPr>
    <p:cSldViewPr>
      <p:cViewPr varScale="1">
        <p:scale>
          <a:sx n="73" d="100"/>
          <a:sy n="73" d="100"/>
        </p:scale>
        <p:origin x="1290" y="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E57E6-F313-4FF4-8A4E-BBD326DD98BB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E4164F-0329-4C5C-AFAF-C1E3D1B42E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481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4164F-0329-4C5C-AFAF-C1E3D1B42E2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4A989-5623-4294-897E-BE8CCED4A4CA}" type="datetimeFigureOut">
              <a:rPr lang="ru-RU" smtClean="0"/>
              <a:pPr/>
              <a:t>21.04.2017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E09D4-CD6D-4DB1-BCED-EB821D69E4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4A989-5623-4294-897E-BE8CCED4A4CA}" type="datetimeFigureOut">
              <a:rPr lang="ru-RU" smtClean="0"/>
              <a:pPr/>
              <a:t>21.04.2017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E09D4-CD6D-4DB1-BCED-EB821D69E4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4A989-5623-4294-897E-BE8CCED4A4CA}" type="datetimeFigureOut">
              <a:rPr lang="ru-RU" smtClean="0"/>
              <a:pPr/>
              <a:t>21.04.2017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E09D4-CD6D-4DB1-BCED-EB821D69E4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4A989-5623-4294-897E-BE8CCED4A4CA}" type="datetimeFigureOut">
              <a:rPr lang="ru-RU" smtClean="0"/>
              <a:pPr/>
              <a:t>21.04.2017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E09D4-CD6D-4DB1-BCED-EB821D69E4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4A989-5623-4294-897E-BE8CCED4A4CA}" type="datetimeFigureOut">
              <a:rPr lang="ru-RU" smtClean="0"/>
              <a:pPr/>
              <a:t>21.04.2017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E09D4-CD6D-4DB1-BCED-EB821D69E4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4A989-5623-4294-897E-BE8CCED4A4CA}" type="datetimeFigureOut">
              <a:rPr lang="ru-RU" smtClean="0"/>
              <a:pPr/>
              <a:t>21.04.2017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E09D4-CD6D-4DB1-BCED-EB821D69E4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4A989-5623-4294-897E-BE8CCED4A4CA}" type="datetimeFigureOut">
              <a:rPr lang="ru-RU" smtClean="0"/>
              <a:pPr/>
              <a:t>21.04.2017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E09D4-CD6D-4DB1-BCED-EB821D69E4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4A989-5623-4294-897E-BE8CCED4A4CA}" type="datetimeFigureOut">
              <a:rPr lang="ru-RU" smtClean="0"/>
              <a:pPr/>
              <a:t>21.04.2017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E09D4-CD6D-4DB1-BCED-EB821D69E4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4A989-5623-4294-897E-BE8CCED4A4CA}" type="datetimeFigureOut">
              <a:rPr lang="ru-RU" smtClean="0"/>
              <a:pPr/>
              <a:t>21.04.2017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E09D4-CD6D-4DB1-BCED-EB821D69E4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4A989-5623-4294-897E-BE8CCED4A4CA}" type="datetimeFigureOut">
              <a:rPr lang="ru-RU" smtClean="0"/>
              <a:pPr/>
              <a:t>21.04.2017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E09D4-CD6D-4DB1-BCED-EB821D69E4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4A989-5623-4294-897E-BE8CCED4A4CA}" type="datetimeFigureOut">
              <a:rPr lang="ru-RU" smtClean="0"/>
              <a:pPr/>
              <a:t>21.04.2017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E09D4-CD6D-4DB1-BCED-EB821D69E4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4A989-5623-4294-897E-BE8CCED4A4CA}" type="datetimeFigureOut">
              <a:rPr lang="ru-RU" smtClean="0"/>
              <a:pPr/>
              <a:t>21.04.2017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E09D4-CD6D-4DB1-BCED-EB821D69E48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846640" cy="2475706"/>
          </a:xfrm>
          <a:ln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b="1">
                <a:solidFill>
                  <a:srgbClr val="663300"/>
                </a:solidFill>
              </a:rPr>
              <a:t>КАК СОЗДАВАЛИСЬ </a:t>
            </a:r>
            <a:r>
              <a:rPr lang="ru-RU" b="1" dirty="0">
                <a:solidFill>
                  <a:srgbClr val="663300"/>
                </a:solidFill>
              </a:rPr>
              <a:t>ПЕРВЫЕ УЧЕБНЫЕ КНИГИ ДЛЯ ДЕТЕЙ </a:t>
            </a:r>
            <a:r>
              <a:rPr lang="ru-RU" b="1">
                <a:solidFill>
                  <a:srgbClr val="663300"/>
                </a:solidFill>
              </a:rPr>
              <a:t>НА РУСИ?</a:t>
            </a:r>
            <a:endParaRPr lang="ru-RU" b="1" dirty="0">
              <a:solidFill>
                <a:srgbClr val="6633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800800" cy="17526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400" i="1" dirty="0">
                <a:solidFill>
                  <a:srgbClr val="663300"/>
                </a:solidFill>
              </a:rPr>
              <a:t>                                    Подготовила ученица </a:t>
            </a:r>
          </a:p>
          <a:p>
            <a:pPr algn="l"/>
            <a:r>
              <a:rPr lang="ru-RU" sz="2400" i="1" dirty="0">
                <a:solidFill>
                  <a:srgbClr val="663300"/>
                </a:solidFill>
              </a:rPr>
              <a:t>                                    4 класса МБОУ «НШ №24» </a:t>
            </a:r>
          </a:p>
          <a:p>
            <a:pPr algn="l"/>
            <a:r>
              <a:rPr lang="ru-RU" sz="2400" i="1" dirty="0">
                <a:solidFill>
                  <a:srgbClr val="663300"/>
                </a:solidFill>
              </a:rPr>
              <a:t>                                     Г. Нижневартовск</a:t>
            </a:r>
          </a:p>
          <a:p>
            <a:pPr algn="l"/>
            <a:r>
              <a:rPr lang="ru-RU" sz="2400" i="1" dirty="0">
                <a:solidFill>
                  <a:srgbClr val="663300"/>
                </a:solidFill>
              </a:rPr>
              <a:t>                                           Давыдова Ксения.</a:t>
            </a:r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668344" y="274638"/>
            <a:ext cx="1018456" cy="34605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663300"/>
                </a:solidFill>
              </a:rPr>
              <a:t> </a:t>
            </a:r>
          </a:p>
        </p:txBody>
      </p:sp>
      <p:pic>
        <p:nvPicPr>
          <p:cNvPr id="1026" name="Picture 2" descr="C:\Users\Зайки\Documents\СПАСИБО ЗА ВНИМАНИЕ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772816"/>
            <a:ext cx="4368485" cy="3312368"/>
          </a:xfrm>
          <a:prstGeom prst="rect">
            <a:avLst/>
          </a:prstGeom>
          <a:noFill/>
          <a:ln w="38100">
            <a:solidFill>
              <a:srgbClr val="66330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95536" y="0"/>
            <a:ext cx="4101852" cy="1196752"/>
          </a:xfrm>
          <a:ln>
            <a:noFill/>
          </a:ln>
        </p:spPr>
        <p:txBody>
          <a:bodyPr>
            <a:normAutofit/>
          </a:bodyPr>
          <a:lstStyle/>
          <a:p>
            <a:r>
              <a:rPr lang="ru-RU" dirty="0">
                <a:solidFill>
                  <a:srgbClr val="663300"/>
                </a:solidFill>
              </a:rPr>
              <a:t>  КНЯЗЬ   ВЛАДИМИР       СВЯТОСЛАВОВИЧ</a:t>
            </a:r>
          </a:p>
        </p:txBody>
      </p:sp>
      <p:pic>
        <p:nvPicPr>
          <p:cNvPr id="18" name="Содержимое 17" descr="князь владимир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1560" y="1268760"/>
            <a:ext cx="3056338" cy="3951288"/>
          </a:xfrm>
          <a:ln w="38100">
            <a:solidFill>
              <a:srgbClr val="663300"/>
            </a:solidFill>
          </a:ln>
        </p:spPr>
      </p:pic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932040" y="0"/>
            <a:ext cx="3826768" cy="1124744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663300"/>
                </a:solidFill>
              </a:rPr>
              <a:t>                      КНЯЗЬ</a:t>
            </a:r>
          </a:p>
          <a:p>
            <a:r>
              <a:rPr lang="ru-RU" dirty="0">
                <a:solidFill>
                  <a:srgbClr val="663300"/>
                </a:solidFill>
              </a:rPr>
              <a:t>      ЯРОСЛАВ  МУДРЫЙ</a:t>
            </a:r>
          </a:p>
        </p:txBody>
      </p:sp>
      <p:pic>
        <p:nvPicPr>
          <p:cNvPr id="17" name="Содержимое 16" descr="ярослав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580112" y="1556792"/>
            <a:ext cx="2456688" cy="2950464"/>
          </a:xfrm>
          <a:ln w="38100">
            <a:solidFill>
              <a:schemeClr val="tx1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395536" y="5288340"/>
            <a:ext cx="84249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663300"/>
                </a:solidFill>
              </a:rPr>
              <a:t>Князья Владимир и Ярослав создавали школы, где кроме чтения, письма и пения, преподавались также философия, риторика и грамматика, а также греческий язык, давались сведения по истории, географии, естествознанию.</a:t>
            </a:r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8820472" cy="16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663300"/>
                </a:solidFill>
              </a:rPr>
              <a:t>«</a:t>
            </a:r>
            <a:r>
              <a:rPr lang="ru-RU" sz="4000" b="1" i="1" dirty="0">
                <a:solidFill>
                  <a:srgbClr val="663300"/>
                </a:solidFill>
              </a:rPr>
              <a:t>Книги, как глубина морская, окунувшись в них, мы находим драгоценные жемчужины</a:t>
            </a:r>
            <a:r>
              <a:rPr lang="ru-RU" sz="4000" dirty="0"/>
              <a:t>».</a:t>
            </a:r>
          </a:p>
        </p:txBody>
      </p:sp>
      <p:pic>
        <p:nvPicPr>
          <p:cNvPr id="10" name="Рисунок 9" descr="первая книга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24564" b="24564"/>
          <a:stretch>
            <a:fillRect/>
          </a:stretch>
        </p:blipFill>
        <p:spPr>
          <a:xfrm>
            <a:off x="1043608" y="1845610"/>
            <a:ext cx="6480720" cy="3743630"/>
          </a:xfrm>
          <a:ln>
            <a:solidFill>
              <a:srgbClr val="663300"/>
            </a:solidFill>
          </a:ln>
        </p:spPr>
      </p:pic>
      <p:sp>
        <p:nvSpPr>
          <p:cNvPr id="6" name="Содержимое 5"/>
          <p:cNvSpPr>
            <a:spLocks noGrp="1"/>
          </p:cNvSpPr>
          <p:nvPr>
            <p:ph type="body" sz="half" idx="2"/>
          </p:nvPr>
        </p:nvSpPr>
        <p:spPr>
          <a:xfrm>
            <a:off x="467544" y="5517232"/>
            <a:ext cx="8136904" cy="134076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sz="11200" dirty="0"/>
              <a:t>Архангельское Евангелие 1059 г. Одна из самых ранних рукописных книг Древней Руси.</a:t>
            </a:r>
          </a:p>
          <a:p>
            <a:endParaRPr lang="ru-RU" sz="12800" dirty="0"/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древние школы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 t="13250" b="13250"/>
          <a:stretch>
            <a:fillRect/>
          </a:stretch>
        </p:blipFill>
        <p:spPr>
          <a:xfrm>
            <a:off x="4247456" y="0"/>
            <a:ext cx="4896544" cy="3672408"/>
          </a:xfrm>
          <a:ln w="38100">
            <a:solidFill>
              <a:srgbClr val="663300"/>
            </a:solidFill>
          </a:ln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51520" y="260648"/>
            <a:ext cx="3888432" cy="5832648"/>
          </a:xfrm>
          <a:ln w="38100"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ru-RU" sz="2000" b="1" i="1" dirty="0"/>
              <a:t>А. Аз словом сим </a:t>
            </a:r>
            <a:r>
              <a:rPr lang="ru-RU" sz="2000" b="1" i="1" dirty="0" err="1"/>
              <a:t>молюся</a:t>
            </a:r>
            <a:r>
              <a:rPr lang="ru-RU" sz="2000" b="1" i="1" dirty="0"/>
              <a:t> Богу:</a:t>
            </a:r>
            <a:br>
              <a:rPr lang="ru-RU" sz="2000" b="1" i="1" dirty="0"/>
            </a:br>
            <a:br>
              <a:rPr lang="ru-RU" sz="2000" b="1" i="1" dirty="0"/>
            </a:br>
            <a:r>
              <a:rPr lang="ru-RU" sz="2000" b="1" i="1" dirty="0"/>
              <a:t>Б. Боже </a:t>
            </a:r>
            <a:r>
              <a:rPr lang="ru-RU" sz="2000" b="1" i="1" dirty="0" err="1"/>
              <a:t>всеа</a:t>
            </a:r>
            <a:r>
              <a:rPr lang="ru-RU" sz="2000" b="1" i="1" dirty="0"/>
              <a:t> твори </a:t>
            </a:r>
            <a:r>
              <a:rPr lang="ru-RU" sz="2000" b="1" i="1" dirty="0" err="1"/>
              <a:t>зижитилю</a:t>
            </a:r>
            <a:br>
              <a:rPr lang="ru-RU" sz="2000" b="1" i="1" dirty="0"/>
            </a:br>
            <a:br>
              <a:rPr lang="ru-RU" sz="2000" b="1" i="1" dirty="0"/>
            </a:br>
            <a:r>
              <a:rPr lang="ru-RU" sz="2000" b="1" i="1" dirty="0"/>
              <a:t>В. </a:t>
            </a:r>
            <a:r>
              <a:rPr lang="ru-RU" sz="2000" b="1" i="1" dirty="0" err="1"/>
              <a:t>Видимыа</a:t>
            </a:r>
            <a:r>
              <a:rPr lang="ru-RU" sz="2000" b="1" i="1" dirty="0"/>
              <a:t> и не </a:t>
            </a:r>
            <a:r>
              <a:rPr lang="ru-RU" sz="2000" b="1" i="1" dirty="0" err="1"/>
              <a:t>видимыа</a:t>
            </a:r>
            <a:r>
              <a:rPr lang="ru-RU" sz="2000" b="1" i="1" dirty="0"/>
              <a:t>!</a:t>
            </a:r>
            <a:br>
              <a:rPr lang="ru-RU" sz="2000" b="1" i="1" dirty="0"/>
            </a:br>
            <a:br>
              <a:rPr lang="ru-RU" sz="2000" b="1" i="1" dirty="0"/>
            </a:br>
            <a:r>
              <a:rPr lang="ru-RU" sz="2000" b="1" i="1" dirty="0"/>
              <a:t>Г. Господня Духа </a:t>
            </a:r>
            <a:r>
              <a:rPr lang="ru-RU" sz="2000" b="1" i="1" dirty="0" err="1"/>
              <a:t>посли</a:t>
            </a:r>
            <a:r>
              <a:rPr lang="ru-RU" sz="2000" b="1" i="1" dirty="0"/>
              <a:t> </a:t>
            </a:r>
            <a:r>
              <a:rPr lang="ru-RU" sz="2000" b="1" i="1" dirty="0" err="1"/>
              <a:t>живущаго</a:t>
            </a:r>
            <a:r>
              <a:rPr lang="ru-RU" sz="2000" b="1" i="1" dirty="0"/>
              <a:t>,</a:t>
            </a:r>
            <a:br>
              <a:rPr lang="ru-RU" sz="2000" b="1" i="1" dirty="0"/>
            </a:br>
            <a:br>
              <a:rPr lang="ru-RU" sz="2000" b="1" i="1" dirty="0"/>
            </a:br>
            <a:r>
              <a:rPr lang="ru-RU" sz="2000" b="1" i="1" dirty="0"/>
              <a:t>Д. Да вдохнет в сердце мое слово,</a:t>
            </a:r>
            <a:br>
              <a:rPr lang="ru-RU" sz="2000" b="1" i="1" dirty="0"/>
            </a:br>
            <a:br>
              <a:rPr lang="ru-RU" sz="2000" b="1" i="1" dirty="0"/>
            </a:br>
            <a:r>
              <a:rPr lang="ru-RU" sz="2000" b="1" i="1" dirty="0"/>
              <a:t>Е. Еже будет на </a:t>
            </a:r>
            <a:r>
              <a:rPr lang="ru-RU" sz="2000" b="1" i="1" dirty="0" err="1"/>
              <a:t>оуспех</a:t>
            </a:r>
            <a:r>
              <a:rPr lang="ru-RU" sz="2000" b="1" i="1" dirty="0"/>
              <a:t> всем,</a:t>
            </a:r>
            <a:br>
              <a:rPr lang="ru-RU" sz="2000" b="1" i="1" dirty="0"/>
            </a:br>
            <a:br>
              <a:rPr lang="ru-RU" sz="2000" b="1" i="1" dirty="0"/>
            </a:br>
            <a:r>
              <a:rPr lang="ru-RU" sz="2000" b="1" i="1" dirty="0"/>
              <a:t>Ж. Живущим в </a:t>
            </a:r>
            <a:r>
              <a:rPr lang="ru-RU" sz="2000" b="1" i="1" dirty="0" err="1"/>
              <a:t>заповедех</a:t>
            </a:r>
            <a:r>
              <a:rPr lang="ru-RU" sz="2000" b="1" i="1" dirty="0"/>
              <a:t> </a:t>
            </a:r>
            <a:r>
              <a:rPr lang="ru-RU" sz="2000" b="1" i="1" dirty="0" err="1"/>
              <a:t>творих</a:t>
            </a:r>
            <a:r>
              <a:rPr lang="ru-RU" sz="2000" b="1" i="1" dirty="0"/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4283968" y="3738471"/>
            <a:ext cx="46440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    Самые первые азбуки, древние пособия для овладения грамотой не сохранились. Известно лишь, что обучение детей грамоте начиналось с заучивания наизусть всего алфавита, затем переходили к чтению (складыванию) слогов и только потом приступали к чтению текста.</a:t>
            </a:r>
            <a:br>
              <a:rPr lang="ru-RU" sz="2000" b="1" dirty="0"/>
            </a:br>
            <a:endParaRPr lang="ru-RU" sz="2000" b="1" dirty="0"/>
          </a:p>
        </p:txBody>
      </p: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663300"/>
                </a:solidFill>
              </a:rPr>
              <a:t>ПЕРВЫЕ РУССКИЕ БУКВАРИ</a:t>
            </a:r>
          </a:p>
        </p:txBody>
      </p:sp>
      <p:pic>
        <p:nvPicPr>
          <p:cNvPr id="9" name="Содержимое 8" descr="первые буквар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78829" y="1412776"/>
            <a:ext cx="6859087" cy="4713387"/>
          </a:xfrm>
          <a:ln w="38100">
            <a:solidFill>
              <a:srgbClr val="663300"/>
            </a:solidFill>
          </a:ln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663300"/>
                </a:solidFill>
              </a:rPr>
              <a:t>БУКВАРЬ ИВАНА ФЁДОРОВА</a:t>
            </a:r>
          </a:p>
        </p:txBody>
      </p:sp>
      <p:pic>
        <p:nvPicPr>
          <p:cNvPr id="13" name="Содержимое 12" descr="буквы из фёдорова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4644008" y="1340768"/>
            <a:ext cx="4041775" cy="2428358"/>
          </a:xfrm>
          <a:ln w="38100">
            <a:solidFill>
              <a:srgbClr val="663300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12776"/>
            <a:ext cx="4020060" cy="4968552"/>
          </a:xfrm>
          <a:prstGeom prst="rect">
            <a:avLst/>
          </a:prstGeom>
          <a:noFill/>
          <a:ln w="38100">
            <a:solidFill>
              <a:srgbClr val="663300"/>
            </a:solidFill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4283968" y="4365104"/>
            <a:ext cx="4572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Иван Фёдоров призывал воспитывать детей «в милости, в благоразумии, в кротости, в долготерпении».</a:t>
            </a:r>
            <a:br>
              <a:rPr lang="ru-RU" sz="2800" dirty="0"/>
            </a:b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663300"/>
                </a:solidFill>
              </a:rPr>
              <a:t>БУКВАРЬ ВАСИЛИЯ БУРЦОВА</a:t>
            </a:r>
          </a:p>
        </p:txBody>
      </p:sp>
      <p:pic>
        <p:nvPicPr>
          <p:cNvPr id="6" name="Содержимое 5" descr="КАРТИНКИ БУРЦЕВ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4446480" cy="3279279"/>
          </a:xfrm>
          <a:ln w="38100">
            <a:solidFill>
              <a:srgbClr val="663300"/>
            </a:solidFill>
          </a:ln>
        </p:spPr>
      </p:pic>
      <p:pic>
        <p:nvPicPr>
          <p:cNvPr id="8" name="Содержимое 7" descr="розги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001483" y="1484784"/>
            <a:ext cx="4142517" cy="3164780"/>
          </a:xfrm>
          <a:ln w="38100">
            <a:solidFill>
              <a:srgbClr val="6633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5103674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663300"/>
                </a:solidFill>
              </a:rPr>
              <a:t>В этом букваре выдержано требование последовательности в овладении грамотой: буквы—слоги—слова—связный текст.  </a:t>
            </a:r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663300"/>
                </a:solidFill>
              </a:rPr>
              <a:t>БУКВАРЬ КАРИОНА ИСТОМИНА</a:t>
            </a:r>
          </a:p>
        </p:txBody>
      </p:sp>
      <p:pic>
        <p:nvPicPr>
          <p:cNvPr id="5" name="Содержимое 4" descr="истомин а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412776"/>
            <a:ext cx="2638425" cy="4086225"/>
          </a:xfrm>
          <a:ln w="38100">
            <a:solidFill>
              <a:srgbClr val="663300"/>
            </a:solidFill>
          </a:ln>
        </p:spPr>
      </p:pic>
      <p:pic>
        <p:nvPicPr>
          <p:cNvPr id="6" name="Содержимое 5" descr="истомин 2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364088" y="1412776"/>
            <a:ext cx="3000333" cy="4176464"/>
          </a:xfrm>
          <a:ln w="38100">
            <a:solidFill>
              <a:srgbClr val="663300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395536" y="5661248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663300"/>
                </a:solidFill>
              </a:rPr>
              <a:t>Это была первая иллюстрированная книга для обучения детей. Детям она была доступна, понятна, интересна.  </a:t>
            </a:r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157192"/>
            <a:ext cx="9144000" cy="1700808"/>
          </a:xfrm>
          <a:ln>
            <a:noFill/>
          </a:ln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 </a:t>
            </a:r>
            <a:r>
              <a:rPr lang="ru-RU" sz="2800" dirty="0"/>
              <a:t>     Под таким заглавием выходили рукописные сборники, состоящие из коротких статей учебного, энциклопедического и нравственного характера</a:t>
            </a:r>
            <a:r>
              <a:rPr lang="ru-RU" sz="3600" dirty="0"/>
              <a:t>.  </a:t>
            </a:r>
            <a:r>
              <a:rPr lang="ru-RU" dirty="0"/>
              <a:t>  </a:t>
            </a:r>
          </a:p>
        </p:txBody>
      </p:sp>
      <p:pic>
        <p:nvPicPr>
          <p:cNvPr id="4" name="Содержимое 3" descr="АЗБУКОВНИ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196752"/>
            <a:ext cx="3024336" cy="4125970"/>
          </a:xfrm>
          <a:ln w="38100">
            <a:solidFill>
              <a:srgbClr val="663300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2411760" y="332656"/>
            <a:ext cx="3873433" cy="646331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663300"/>
                </a:solidFill>
              </a:rPr>
              <a:t>АЗБУКОВНИКИ</a:t>
            </a:r>
            <a:endParaRPr lang="ru-RU" sz="3600" dirty="0"/>
          </a:p>
        </p:txBody>
      </p:sp>
      <p:pic>
        <p:nvPicPr>
          <p:cNvPr id="2050" name="Picture 2" descr="C:\Users\Зайки\Desktop\азбуковни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196752"/>
            <a:ext cx="3089920" cy="4119893"/>
          </a:xfrm>
          <a:prstGeom prst="rect">
            <a:avLst/>
          </a:prstGeom>
          <a:noFill/>
          <a:ln w="38100">
            <a:solidFill>
              <a:srgbClr val="663300"/>
            </a:solidFill>
          </a:ln>
        </p:spPr>
      </p:pic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</TotalTime>
  <Words>227</Words>
  <Application>Microsoft Office PowerPoint</Application>
  <PresentationFormat>Экран (4:3)</PresentationFormat>
  <Paragraphs>27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Constantia</vt:lpstr>
      <vt:lpstr>Тема Office</vt:lpstr>
      <vt:lpstr>КАК СОЗДАВАЛИСЬ ПЕРВЫЕ УЧЕБНЫЕ КНИГИ ДЛЯ ДЕТЕЙ НА РУСИ?</vt:lpstr>
      <vt:lpstr>Презентация PowerPoint</vt:lpstr>
      <vt:lpstr>«Книги, как глубина морская, окунувшись в них, мы находим драгоценные жемчужины».</vt:lpstr>
      <vt:lpstr>Презентация PowerPoint</vt:lpstr>
      <vt:lpstr>ПЕРВЫЕ РУССКИЕ БУКВАРИ</vt:lpstr>
      <vt:lpstr>БУКВАРЬ ИВАНА ФЁДОРОВА</vt:lpstr>
      <vt:lpstr>БУКВАРЬ ВАСИЛИЯ БУРЦОВА</vt:lpstr>
      <vt:lpstr>БУКВАРЬ КАРИОНА ИСТОМИНА</vt:lpstr>
      <vt:lpstr>      Под таким заглавием выходили рукописные сборники, состоящие из коротких статей учебного, энциклопедического и нравственного характера.    </vt:lpstr>
      <vt:lpstr> </vt:lpstr>
    </vt:vector>
  </TitlesOfParts>
  <Company>USN Team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ПЕРВЫЕ УЧЕБНЫЕ КНИГИ ДЛЯ ДЕТЕЙ НА РУСИ</dc:title>
  <dc:creator>c400</dc:creator>
  <cp:lastModifiedBy>Ирина</cp:lastModifiedBy>
  <cp:revision>122</cp:revision>
  <dcterms:created xsi:type="dcterms:W3CDTF">2014-01-09T13:13:58Z</dcterms:created>
  <dcterms:modified xsi:type="dcterms:W3CDTF">2017-04-21T16:58:16Z</dcterms:modified>
</cp:coreProperties>
</file>