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 крас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214554"/>
            <a:ext cx="6286544" cy="207170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Интегрированное занятие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по художественно-эстетическому развитию с использованием  нетрадиционной техники рисования (монотипия) по теме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«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н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а весенней полянке»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8572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МУНИЦИПАЛЬНОЕ БЮДЖЕТНОЕ ДОШКОЛЬНОЕ ОБРАЗОВАТЕЛЬНОЕ УЧРЕЖДЕНИЕ ДЕТСКИЙ САД №7 «СКАЗОЧНАЯ ПОЛЯНКА» ОБЩЕРАЗВИВАЮЩЕГО ВИДА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3108" y="1857364"/>
            <a:ext cx="63579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214818"/>
            <a:ext cx="2643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700000"/>
                </a:solidFill>
                <a:latin typeface="Cambria" pitchFamily="18" charset="0"/>
              </a:rPr>
              <a:t>Подготовила: </a:t>
            </a:r>
          </a:p>
          <a:p>
            <a:pPr algn="r"/>
            <a:r>
              <a:rPr lang="ru-RU" b="1" dirty="0" err="1" smtClean="0">
                <a:solidFill>
                  <a:srgbClr val="700000"/>
                </a:solidFill>
                <a:latin typeface="Cambria" pitchFamily="18" charset="0"/>
              </a:rPr>
              <a:t>Татарчук</a:t>
            </a:r>
            <a:r>
              <a:rPr lang="ru-RU" b="1" dirty="0" smtClean="0">
                <a:solidFill>
                  <a:srgbClr val="700000"/>
                </a:solidFill>
                <a:latin typeface="Cambria" pitchFamily="18" charset="0"/>
              </a:rPr>
              <a:t> Юлия Тимофеевна</a:t>
            </a:r>
            <a:endParaRPr lang="ru-RU" b="1" dirty="0">
              <a:solidFill>
                <a:srgbClr val="700000"/>
              </a:solidFill>
              <a:latin typeface="Cambr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94997" y="5715016"/>
            <a:ext cx="17540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0000"/>
                </a:solidFill>
                <a:latin typeface="Cambria" pitchFamily="18" charset="0"/>
              </a:rPr>
              <a:t>Заринск, 2022</a:t>
            </a:r>
            <a:endParaRPr lang="ru-RU" b="1" dirty="0">
              <a:solidFill>
                <a:srgbClr val="700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цвт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рцисс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95251"/>
            <a:ext cx="3143272" cy="2095514"/>
          </a:xfrm>
        </p:spPr>
      </p:pic>
      <p:pic>
        <p:nvPicPr>
          <p:cNvPr id="5" name="Рисунок 4" descr="гиацит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214290"/>
            <a:ext cx="3035554" cy="2022160"/>
          </a:xfrm>
          <a:prstGeom prst="rect">
            <a:avLst/>
          </a:prstGeom>
        </p:spPr>
      </p:pic>
      <p:pic>
        <p:nvPicPr>
          <p:cNvPr id="6" name="Рисунок 5" descr="крокус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500306"/>
            <a:ext cx="2857520" cy="1905013"/>
          </a:xfrm>
          <a:prstGeom prst="rect">
            <a:avLst/>
          </a:prstGeom>
        </p:spPr>
      </p:pic>
      <p:pic>
        <p:nvPicPr>
          <p:cNvPr id="7" name="Рисунок 6" descr="подсжик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2214554"/>
            <a:ext cx="3143272" cy="2095515"/>
          </a:xfrm>
          <a:prstGeom prst="rect">
            <a:avLst/>
          </a:prstGeom>
        </p:spPr>
      </p:pic>
      <p:pic>
        <p:nvPicPr>
          <p:cNvPr id="8" name="Рисунок 7" descr="тюльпа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4" y="4572008"/>
            <a:ext cx="2928938" cy="1952625"/>
          </a:xfrm>
          <a:prstGeom prst="rect">
            <a:avLst/>
          </a:prstGeom>
        </p:spPr>
      </p:pic>
      <p:pic>
        <p:nvPicPr>
          <p:cNvPr id="9" name="Рисунок 8" descr="пролски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4429132"/>
            <a:ext cx="3143272" cy="2095514"/>
          </a:xfrm>
          <a:prstGeom prst="rect">
            <a:avLst/>
          </a:prstGeom>
        </p:spPr>
      </p:pic>
      <p:pic>
        <p:nvPicPr>
          <p:cNvPr id="10" name="Рисунок 9" descr="эратис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19" y="2500306"/>
            <a:ext cx="2786081" cy="1857388"/>
          </a:xfrm>
          <a:prstGeom prst="rect">
            <a:avLst/>
          </a:prstGeom>
        </p:spPr>
      </p:pic>
      <p:pic>
        <p:nvPicPr>
          <p:cNvPr id="11" name="Рисунок 10" descr="колокол.jpe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3624" y="4572008"/>
            <a:ext cx="3000376" cy="2000251"/>
          </a:xfrm>
          <a:prstGeom prst="rect">
            <a:avLst/>
          </a:prstGeom>
        </p:spPr>
      </p:pic>
      <p:pic>
        <p:nvPicPr>
          <p:cNvPr id="12" name="Рисунок 11" descr="одув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643306" y="214290"/>
            <a:ext cx="2171693" cy="2001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 крас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1736" y="2143116"/>
            <a:ext cx="5429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МОНОТИПИЯ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 крас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285860"/>
            <a:ext cx="3286148" cy="4381531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1238227" y="1904989"/>
            <a:ext cx="4381531" cy="3286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2143140" cy="2857520"/>
          </a:xfr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571480"/>
            <a:ext cx="2143140" cy="2857519"/>
          </a:xfrm>
          <a:prstGeom prst="rect">
            <a:avLst/>
          </a:prstGeom>
        </p:spPr>
      </p:pic>
      <p:pic>
        <p:nvPicPr>
          <p:cNvPr id="8" name="Рисунок 7" descr="вовняе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571480"/>
            <a:ext cx="2143140" cy="2857520"/>
          </a:xfrm>
          <a:prstGeom prst="rect">
            <a:avLst/>
          </a:prstGeom>
        </p:spPr>
      </p:pic>
      <p:pic>
        <p:nvPicPr>
          <p:cNvPr id="11" name="Рисунок 10" descr="наложен. лист сверху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6200000">
            <a:off x="4301132" y="4461850"/>
            <a:ext cx="2738456" cy="20538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4348" y="-214337"/>
            <a:ext cx="4445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1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28926" y="-21433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2</a:t>
            </a:r>
            <a:endParaRPr lang="ru-RU" sz="5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29190" y="-214338"/>
            <a:ext cx="642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</a:t>
            </a:r>
            <a:endParaRPr lang="ru-RU" sz="5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3429000"/>
            <a:ext cx="5357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5</a:t>
            </a:r>
            <a:endParaRPr lang="ru-RU" sz="5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43240" y="3429000"/>
            <a:ext cx="8214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6</a:t>
            </a:r>
            <a:r>
              <a:rPr lang="ru-RU" sz="5400" b="1" dirty="0" smtClean="0"/>
              <a:t>6</a:t>
            </a:r>
            <a:endParaRPr lang="ru-RU" sz="5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29256" y="3357562"/>
            <a:ext cx="658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643834" y="3286124"/>
            <a:ext cx="658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8</a:t>
            </a:r>
            <a:endParaRPr lang="ru-RU" sz="5400" b="1" dirty="0"/>
          </a:p>
        </p:txBody>
      </p:sp>
      <p:pic>
        <p:nvPicPr>
          <p:cNvPr id="20" name="Рисунок 19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571456"/>
            <a:ext cx="2143140" cy="2857520"/>
          </a:xfrm>
          <a:prstGeom prst="rect">
            <a:avLst/>
          </a:prstGeom>
        </p:spPr>
      </p:pic>
      <p:pic>
        <p:nvPicPr>
          <p:cNvPr id="22" name="Рисунок 21" descr="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-339328" y="4482707"/>
            <a:ext cx="2714620" cy="2035965"/>
          </a:xfrm>
          <a:prstGeom prst="rect">
            <a:avLst/>
          </a:prstGeom>
        </p:spPr>
      </p:pic>
      <p:pic>
        <p:nvPicPr>
          <p:cNvPr id="23" name="Рисунок 22" descr="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6200000">
            <a:off x="1952607" y="4548194"/>
            <a:ext cx="2667017" cy="2000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572396" y="-142899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4</a:t>
            </a:r>
            <a:endParaRPr lang="ru-RU" sz="4800" b="1" dirty="0"/>
          </a:p>
        </p:txBody>
      </p:sp>
      <p:pic>
        <p:nvPicPr>
          <p:cNvPr id="25" name="Рисунок 24" descr="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93735" y="4143380"/>
            <a:ext cx="2035965" cy="271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 крас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00042"/>
            <a:ext cx="7000924" cy="5857916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Цель занятия:</a:t>
            </a:r>
            <a:r>
              <a:rPr lang="ru-RU" sz="7200" dirty="0" smtClean="0"/>
              <a:t> развитие художественно – эстетических навыков у детей через нетрадиционную технику рисования.</a:t>
            </a:r>
          </a:p>
          <a:p>
            <a:r>
              <a:rPr lang="ru-RU" sz="7200" b="1" dirty="0" smtClean="0"/>
              <a:t>Задачи: </a:t>
            </a:r>
            <a:endParaRPr lang="ru-RU" sz="7200" dirty="0" smtClean="0"/>
          </a:p>
          <a:p>
            <a:r>
              <a:rPr lang="ru-RU" sz="7200" b="1" dirty="0" smtClean="0"/>
              <a:t>Образовательные:</a:t>
            </a:r>
            <a:endParaRPr lang="ru-RU" sz="7200" dirty="0" smtClean="0"/>
          </a:p>
          <a:p>
            <a:r>
              <a:rPr lang="ru-RU" sz="7200" dirty="0" smtClean="0"/>
              <a:t>-Уточнить знания детей о весне и её характерных признаках;</a:t>
            </a:r>
          </a:p>
          <a:p>
            <a:r>
              <a:rPr lang="ru-RU" sz="7200" dirty="0" smtClean="0"/>
              <a:t>-Закрепить знания детей о жанрах изобразительного искусства;</a:t>
            </a:r>
          </a:p>
          <a:p>
            <a:r>
              <a:rPr lang="ru-RU" sz="7200" dirty="0" smtClean="0"/>
              <a:t>- Учить рисовать нетрадиционным способом  «Монотипией»</a:t>
            </a:r>
          </a:p>
          <a:p>
            <a:r>
              <a:rPr lang="ru-RU" sz="7200" b="1" dirty="0" smtClean="0"/>
              <a:t>Развивающие : </a:t>
            </a:r>
            <a:endParaRPr lang="ru-RU" sz="7200" dirty="0" smtClean="0"/>
          </a:p>
          <a:p>
            <a:r>
              <a:rPr lang="ru-RU" sz="7200" dirty="0" smtClean="0"/>
              <a:t>-Развивать логическое мышление (учить детей внимательно рассматривать картины, анализировать их);</a:t>
            </a:r>
            <a:br>
              <a:rPr lang="ru-RU" sz="7200" dirty="0" smtClean="0"/>
            </a:br>
            <a:r>
              <a:rPr lang="ru-RU" sz="7200" dirty="0" smtClean="0"/>
              <a:t>-С помощью нетрадиционной техники рисования развивать у детей интерес к изобразительной деятельности; </a:t>
            </a:r>
          </a:p>
          <a:p>
            <a:r>
              <a:rPr lang="ru-RU" sz="7200" dirty="0" smtClean="0"/>
              <a:t>-Развивать речь, внимание, мелкую моторику кистей рук.; </a:t>
            </a:r>
          </a:p>
          <a:p>
            <a:r>
              <a:rPr lang="ru-RU" sz="7200" dirty="0" smtClean="0"/>
              <a:t>-Развивать у детей эстетическое восприятие весенней природы; </a:t>
            </a:r>
          </a:p>
          <a:p>
            <a:r>
              <a:rPr lang="ru-RU" sz="7200" b="1" dirty="0" smtClean="0"/>
              <a:t>Воспитательные: </a:t>
            </a:r>
            <a:endParaRPr lang="ru-RU" sz="7200" dirty="0" smtClean="0"/>
          </a:p>
          <a:p>
            <a:r>
              <a:rPr lang="ru-RU" sz="7200" dirty="0" smtClean="0"/>
              <a:t>-</a:t>
            </a:r>
            <a:r>
              <a:rPr lang="ru-RU" sz="7200" b="1" dirty="0" smtClean="0"/>
              <a:t> </a:t>
            </a:r>
            <a:r>
              <a:rPr lang="ru-RU" sz="7200" dirty="0" smtClean="0"/>
              <a:t>Прививать детям интерес к нетрадиционной технике рисования; </a:t>
            </a:r>
          </a:p>
          <a:p>
            <a:r>
              <a:rPr lang="ru-RU" sz="7200" dirty="0" smtClean="0"/>
              <a:t>-Воспитывать аккуратность при работе с нетрадиционным материалом;</a:t>
            </a:r>
          </a:p>
          <a:p>
            <a:r>
              <a:rPr lang="ru-RU" sz="7200" dirty="0" smtClean="0"/>
              <a:t>- Воспитывать чувства отзывчивости, получать удовольствие от деятельности , формировать навыки взаимопомощи, сотрудничества;       </a:t>
            </a:r>
          </a:p>
          <a:p>
            <a:r>
              <a:rPr lang="ru-RU" sz="7200" dirty="0" smtClean="0"/>
              <a:t>-Воспитывать  бережное отношение к природе; </a:t>
            </a:r>
          </a:p>
          <a:p>
            <a:r>
              <a:rPr lang="ru-RU" sz="7200" dirty="0" smtClean="0"/>
              <a:t>-Совершенствовать эмоциональную отзывчивость.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56</Words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13</cp:revision>
  <dcterms:created xsi:type="dcterms:W3CDTF">2022-03-13T17:13:25Z</dcterms:created>
  <dcterms:modified xsi:type="dcterms:W3CDTF">2022-03-20T16:14:57Z</dcterms:modified>
</cp:coreProperties>
</file>