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64" r:id="rId15"/>
    <p:sldId id="270" r:id="rId16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565" autoAdjust="0"/>
  </p:normalViewPr>
  <p:slideViewPr>
    <p:cSldViewPr snapToGrid="0">
      <p:cViewPr varScale="1">
        <p:scale>
          <a:sx n="63" d="100"/>
          <a:sy n="63" d="100"/>
        </p:scale>
        <p:origin x="-91" y="-49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sp>
          <p:nvSpPr>
            <p:cNvPr id="5" name="Freeform 14"/>
            <p:cNvSpPr/>
            <p:nvPr/>
          </p:nvSpPr>
          <p:spPr>
            <a:xfrm>
              <a:off x="0" y="-8467"/>
              <a:ext cx="863600" cy="569797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6" name="Straight Connector 18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9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Isosceles Triangle 22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26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130CB-3F00-4C3B-9169-D979193F1B17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DEA0C-2935-45FC-A2FD-62CD0B8342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D23A0-09AF-40CD-A236-283C242C1A22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272EA-EB52-4724-95F8-6BB6541881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041D3-47E7-40EE-B5FE-60A7871BEFB6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0AF64-6F56-43D9-B643-4B6E19C30F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D3BB0-F846-4AB9-ADC8-AD17671F3712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5C7B4-38E8-4D99-88D7-485352E738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84961-7F79-4ABA-B111-B1373D9126B5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92706-0369-4A3A-A750-4DB7E58E00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83B82-DEAB-42E3-97C8-62846CADF83D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359FF-0A6A-4F4D-9384-58485A23F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56C6C-9636-4AF6-8903-B242EBC7CD62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68621-81BD-421A-BFB7-707CFE083F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20BDC-9178-4266-8E18-6A09FA69EAB2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CE4CF-EB6C-4915-BEF3-D71CB58F4C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C58CA-1D97-42D4-8A8A-85C74462EAF9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A84179-9A08-47E7-ACD7-4C5D3F4077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22F7A-4A67-45BA-A571-B4D2B3D68912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04A93-4327-4E10-A2A0-C04B85DA1F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417C6D-4B9D-41F9-8570-0E7F19B4F2F5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1FAF5-933B-4414-AA12-3C53E757C4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19B47-D63B-4A8D-AEAB-B90893342F30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15BFA-A2E7-46A2-9827-B5E1076C62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6AFCF-FE8A-4CCD-83BA-3C5689647CCB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9636F-5B4C-4ACC-937C-91CCC9310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D08AA-F68A-49E9-8C50-9062B6858800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CF0B3-EF51-4906-8E86-48CB6BE325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856A2-F9CD-4046-8E72-420336E4AE7F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C64B6-28C5-4D20-912F-8E71A127DB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FF7C9-DE05-4C4E-818D-59BD7756BA91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12BEC-C87A-4DEE-8C0D-A7E7ED01FB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3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EDFF17-637C-4692-A251-F219129D67A5}" type="datetimeFigureOut">
              <a:rPr lang="ru-RU"/>
              <a:pPr>
                <a:defRPr/>
              </a:pPr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C9A332-52A0-41BD-BB41-987C58C868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3" r:id="rId2"/>
    <p:sldLayoutId id="2147483792" r:id="rId3"/>
    <p:sldLayoutId id="2147483791" r:id="rId4"/>
    <p:sldLayoutId id="2147483790" r:id="rId5"/>
    <p:sldLayoutId id="2147483789" r:id="rId6"/>
    <p:sldLayoutId id="2147483788" r:id="rId7"/>
    <p:sldLayoutId id="2147483787" r:id="rId8"/>
    <p:sldLayoutId id="2147483786" r:id="rId9"/>
    <p:sldLayoutId id="2147483785" r:id="rId10"/>
    <p:sldLayoutId id="2147483795" r:id="rId11"/>
    <p:sldLayoutId id="2147483784" r:id="rId12"/>
    <p:sldLayoutId id="2147483796" r:id="rId13"/>
    <p:sldLayoutId id="2147483783" r:id="rId14"/>
    <p:sldLayoutId id="2147483782" r:id="rId15"/>
    <p:sldLayoutId id="2147483781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ru.wikipedia.org/wiki/%D0%96%D0%B5%D0%BD%D1%81%D0%BA%D0%BE%D0%B5_%D0%BD%D0%B0%D1%82%D0%B5%D0%BB%D1%8C%D0%BD%D0%BE%D0%B5_%D0%B1%D0%B5%D0%BB%D1%8C%D1%9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6538" y="2405063"/>
            <a:ext cx="7767637" cy="1646237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</a:rPr>
              <a:t>Плечевое изделие с  цельнокроеным рукавом</a:t>
            </a:r>
            <a:endParaRPr lang="ru-RU" sz="6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43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6538" y="4051300"/>
            <a:ext cx="7767637" cy="1096963"/>
          </a:xfrm>
        </p:spPr>
        <p:txBody>
          <a:bodyPr/>
          <a:lstStyle/>
          <a:p>
            <a:r>
              <a:rPr lang="ru-RU" sz="2800" smtClean="0">
                <a:solidFill>
                  <a:srgbClr val="00B0F0"/>
                </a:solidFill>
              </a:rPr>
              <a:t>Технологическая последовательность изготовления изделия</a:t>
            </a:r>
          </a:p>
        </p:txBody>
      </p:sp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2790825" y="5373688"/>
            <a:ext cx="76485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rebuchet MS" pitchFamily="34" charset="0"/>
              </a:rPr>
              <a:t>Разработала учитель технологии Колышкина Л.В.</a:t>
            </a:r>
          </a:p>
          <a:p>
            <a:r>
              <a:rPr lang="ru-RU">
                <a:latin typeface="Trebuchet MS" pitchFamily="34" charset="0"/>
              </a:rPr>
              <a:t>                               </a:t>
            </a:r>
          </a:p>
          <a:p>
            <a:r>
              <a:rPr lang="ru-RU">
                <a:latin typeface="Trebuchet MS" pitchFamily="34" charset="0"/>
              </a:rPr>
              <a:t>                              Барнаул, 2022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800" y="609600"/>
            <a:ext cx="8715375" cy="1320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70C0"/>
                </a:solidFill>
              </a:rPr>
              <a:t>Далее  заутюживаем края бейки по лицевой стороне к центру срез к срезу, а за тем пополам по всей длине . 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Бейка готова. Теперь смело можно приступать  к обработке горловины.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27650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091363" y="2332038"/>
            <a:ext cx="2182812" cy="3868737"/>
          </a:xfrm>
        </p:spPr>
      </p:pic>
      <p:pic>
        <p:nvPicPr>
          <p:cNvPr id="27651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800" y="2332038"/>
            <a:ext cx="6130925" cy="386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663" y="258763"/>
            <a:ext cx="8497887" cy="14239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70C0"/>
                </a:solidFill>
              </a:rPr>
              <a:t>12. Необходимо </a:t>
            </a:r>
            <a:r>
              <a:rPr lang="ru-RU" sz="2400" dirty="0" err="1" smtClean="0">
                <a:solidFill>
                  <a:srgbClr val="0070C0"/>
                </a:solidFill>
              </a:rPr>
              <a:t>осноровить</a:t>
            </a:r>
            <a:r>
              <a:rPr lang="ru-RU" sz="2400" dirty="0" smtClean="0">
                <a:solidFill>
                  <a:srgbClr val="0070C0"/>
                </a:solidFill>
              </a:rPr>
              <a:t> горловину. 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Совмещаем плечевые швы, укладывая сорочку лицевой стороной внутрь. 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Уравниваем срезы, скалываем булавками и до намеченной на примерке метке глубины «капли» вырезаем углубление по центру полочки. 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28674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4663" y="2616200"/>
            <a:ext cx="6324600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8"/>
          <p:cNvPicPr>
            <a:picLocks noChangeAspect="1"/>
          </p:cNvPicPr>
          <p:nvPr/>
        </p:nvPicPr>
        <p:blipFill>
          <a:blip r:embed="rId3"/>
          <a:srcRect l="4916" t="23059" r="-11" b="19215"/>
          <a:stretch>
            <a:fillRect/>
          </a:stretch>
        </p:blipFill>
        <p:spPr bwMode="auto">
          <a:xfrm>
            <a:off x="7346950" y="2616200"/>
            <a:ext cx="3668713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698500" y="276225"/>
            <a:ext cx="8596313" cy="1320800"/>
          </a:xfrm>
        </p:spPr>
        <p:txBody>
          <a:bodyPr/>
          <a:lstStyle/>
          <a:p>
            <a:r>
              <a:rPr lang="ru-RU" sz="2400" smtClean="0">
                <a:solidFill>
                  <a:srgbClr val="0070C0"/>
                </a:solidFill>
              </a:rPr>
              <a:t>13. Обрабатываем «каплю». Срез помещаем внутрь бейки и застрачиваем по краю на 1 мм. Срезаем остаток бейки и приутюживаем.</a:t>
            </a:r>
          </a:p>
        </p:txBody>
      </p:sp>
      <p:pic>
        <p:nvPicPr>
          <p:cNvPr id="29698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l="-2634" t="243" r="-1505" b="17540"/>
          <a:stretch>
            <a:fillRect/>
          </a:stretch>
        </p:blipFill>
        <p:spPr>
          <a:xfrm>
            <a:off x="698500" y="1844675"/>
            <a:ext cx="3873500" cy="4518025"/>
          </a:xfrm>
        </p:spPr>
      </p:pic>
      <p:pic>
        <p:nvPicPr>
          <p:cNvPr id="29699" name="Рисунок 4"/>
          <p:cNvPicPr>
            <a:picLocks noChangeAspect="1"/>
          </p:cNvPicPr>
          <p:nvPr/>
        </p:nvPicPr>
        <p:blipFill>
          <a:blip r:embed="rId3"/>
          <a:srcRect l="-13731" r="43715"/>
          <a:stretch>
            <a:fillRect/>
          </a:stretch>
        </p:blipFill>
        <p:spPr bwMode="auto">
          <a:xfrm>
            <a:off x="4727575" y="1844675"/>
            <a:ext cx="4567238" cy="451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000" y="361950"/>
            <a:ext cx="9810750" cy="1320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70C0"/>
                </a:solidFill>
              </a:rPr>
              <a:t>14. Обрабатываем основной срез горловины.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Середину бейки и середину спинки отмечаем , скалываем и промеряем длину с учетом завязок по 17 см с каждой стороны.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Заметаем, а затем притачаем бейку. Нитки сметывания удалим.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 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30722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31838" y="2022475"/>
            <a:ext cx="3282950" cy="4494213"/>
          </a:xfrm>
        </p:spPr>
      </p:pic>
      <p:pic>
        <p:nvPicPr>
          <p:cNvPr id="3072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2022475"/>
            <a:ext cx="3236913" cy="449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638" y="322263"/>
            <a:ext cx="8597900" cy="15001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70C0"/>
                </a:solidFill>
              </a:rPr>
              <a:t>15. Заутюжим низ изделия  на расстоянии 3 см. и </a:t>
            </a:r>
            <a:r>
              <a:rPr lang="ru-RU" sz="2400" dirty="0">
                <a:solidFill>
                  <a:srgbClr val="0070C0"/>
                </a:solidFill>
              </a:rPr>
              <a:t>з</a:t>
            </a:r>
            <a:r>
              <a:rPr lang="ru-RU" sz="2400" dirty="0" smtClean="0">
                <a:solidFill>
                  <a:srgbClr val="0070C0"/>
                </a:solidFill>
              </a:rPr>
              <a:t>аметаем швом </a:t>
            </a:r>
            <a:r>
              <a:rPr lang="ru-RU" sz="2400" dirty="0" err="1" smtClean="0">
                <a:solidFill>
                  <a:srgbClr val="0070C0"/>
                </a:solidFill>
              </a:rPr>
              <a:t>вподгибку</a:t>
            </a:r>
            <a:r>
              <a:rPr lang="ru-RU" sz="2400" dirty="0" smtClean="0">
                <a:solidFill>
                  <a:srgbClr val="0070C0"/>
                </a:solidFill>
              </a:rPr>
              <a:t> с закрытым срезом. На расстоянии 1-2 мм от края подгибки проложим машинную строчку  и наше изделие полностью готово. Останется только поутюжить его.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31746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l="15836" t="-589" b="246"/>
          <a:stretch>
            <a:fillRect/>
          </a:stretch>
        </p:blipFill>
        <p:spPr>
          <a:xfrm>
            <a:off x="3725863" y="2003425"/>
            <a:ext cx="2293937" cy="4419600"/>
          </a:xfrm>
        </p:spPr>
      </p:pic>
      <p:pic>
        <p:nvPicPr>
          <p:cNvPr id="31747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888" y="2046288"/>
            <a:ext cx="2216150" cy="437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77038" y="2046288"/>
            <a:ext cx="2476500" cy="437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709613" y="350838"/>
            <a:ext cx="8596312" cy="1320800"/>
          </a:xfrm>
        </p:spPr>
        <p:txBody>
          <a:bodyPr/>
          <a:lstStyle/>
          <a:p>
            <a:pPr algn="ctr"/>
            <a:r>
              <a:rPr lang="ru-RU" sz="2400" smtClean="0">
                <a:solidFill>
                  <a:srgbClr val="0070C0"/>
                </a:solidFill>
              </a:rPr>
              <a:t/>
            </a:r>
            <a:br>
              <a:rPr lang="ru-RU" sz="2400" smtClean="0">
                <a:solidFill>
                  <a:srgbClr val="0070C0"/>
                </a:solidFill>
              </a:rPr>
            </a:br>
            <a:r>
              <a:rPr lang="ru-RU" sz="4400" smtClean="0">
                <a:solidFill>
                  <a:srgbClr val="0070C0"/>
                </a:solidFill>
              </a:rPr>
              <a:t>   Спасибо за просмотр!!!</a:t>
            </a:r>
          </a:p>
        </p:txBody>
      </p:sp>
      <p:pic>
        <p:nvPicPr>
          <p:cNvPr id="32770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 b="12498"/>
          <a:stretch>
            <a:fillRect/>
          </a:stretch>
        </p:blipFill>
        <p:spPr>
          <a:xfrm>
            <a:off x="3625850" y="1671638"/>
            <a:ext cx="3108325" cy="48371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271463" y="261938"/>
            <a:ext cx="9024937" cy="838200"/>
          </a:xfrm>
        </p:spPr>
        <p:txBody>
          <a:bodyPr/>
          <a:lstStyle/>
          <a:p>
            <a:r>
              <a:rPr lang="ru-RU" sz="3200" b="1" smtClean="0"/>
              <a:t>Женская соро́чка</a:t>
            </a:r>
            <a:r>
              <a:rPr lang="ru-RU" sz="3200" smtClean="0"/>
              <a:t> — разновидность </a:t>
            </a:r>
            <a:r>
              <a:rPr lang="ru-RU" sz="3200" smtClean="0">
                <a:hlinkClick r:id="rId2" tooltip="Женское нательное бельё"/>
              </a:rPr>
              <a:t>женского нательного белья</a:t>
            </a:r>
            <a:r>
              <a:rPr lang="ru-RU" sz="3200" smtClean="0"/>
              <a:t>. Применяется в качестве одежды для сна.</a:t>
            </a:r>
          </a:p>
        </p:txBody>
      </p:sp>
      <p:pic>
        <p:nvPicPr>
          <p:cNvPr id="19458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862638" y="2300288"/>
            <a:ext cx="2355850" cy="4187825"/>
          </a:xfrm>
        </p:spPr>
      </p:pic>
      <p:pic>
        <p:nvPicPr>
          <p:cNvPr id="19459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00213" y="2300288"/>
            <a:ext cx="2355850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0713" y="936625"/>
            <a:ext cx="9448800" cy="35480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/>
                </a:solidFill>
              </a:rPr>
              <a:t>Прежде чем приступить к работе необходимо:</a:t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b="1" dirty="0" smtClean="0">
                <a:solidFill>
                  <a:schemeClr val="accent2"/>
                </a:solidFill>
              </a:rPr>
              <a:t/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dirty="0" smtClean="0"/>
              <a:t>- </a:t>
            </a:r>
            <a:r>
              <a:rPr lang="ru-RU" dirty="0"/>
              <a:t>о</a:t>
            </a:r>
            <a:r>
              <a:rPr lang="ru-RU" dirty="0" smtClean="0"/>
              <a:t>пределиться с моделью</a:t>
            </a:r>
            <a:br>
              <a:rPr lang="ru-RU" dirty="0" smtClean="0"/>
            </a:br>
            <a:r>
              <a:rPr lang="ru-RU" dirty="0" smtClean="0"/>
              <a:t>- подготовить выкройку сорочки</a:t>
            </a:r>
            <a:br>
              <a:rPr lang="ru-RU" dirty="0" smtClean="0"/>
            </a:br>
            <a:r>
              <a:rPr lang="ru-RU" dirty="0" smtClean="0"/>
              <a:t>- выбрать </a:t>
            </a:r>
            <a:r>
              <a:rPr lang="ru-RU" dirty="0"/>
              <a:t>подходящую ткань</a:t>
            </a:r>
            <a:br>
              <a:rPr lang="ru-RU" dirty="0"/>
            </a:br>
            <a:r>
              <a:rPr lang="ru-RU" dirty="0" smtClean="0"/>
              <a:t>- подготовить ткань к раскрою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644525" y="427038"/>
            <a:ext cx="8597900" cy="1320800"/>
          </a:xfrm>
        </p:spPr>
        <p:txBody>
          <a:bodyPr/>
          <a:lstStyle/>
          <a:p>
            <a:r>
              <a:rPr lang="ru-RU" sz="2400" smtClean="0">
                <a:solidFill>
                  <a:srgbClr val="0070C0"/>
                </a:solidFill>
              </a:rPr>
              <a:t>1.Тщательно проутюжить ткань с паром.</a:t>
            </a:r>
          </a:p>
        </p:txBody>
      </p:sp>
      <p:pic>
        <p:nvPicPr>
          <p:cNvPr id="21506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148013" y="1585913"/>
            <a:ext cx="3589337" cy="43830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438" y="206375"/>
            <a:ext cx="8969375" cy="16700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dirty="0" smtClean="0">
                <a:solidFill>
                  <a:srgbClr val="0070C0"/>
                </a:solidFill>
              </a:rPr>
              <a:t>2. Раскроить сорочку с учетом прибавок и направления долевых нитей. </a:t>
            </a:r>
            <a:r>
              <a:rPr lang="ru-RU" sz="2700" b="1" dirty="0" smtClean="0">
                <a:solidFill>
                  <a:srgbClr val="0070C0"/>
                </a:solidFill>
              </a:rPr>
              <a:t/>
            </a:r>
            <a:br>
              <a:rPr lang="ru-RU" sz="2700" b="1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>Прибавка по  горловине 1 см, по линии плеча1,5 см, по линии бока 1,5 см, по линии низа 3 см. </a:t>
            </a:r>
            <a:br>
              <a:rPr lang="ru-RU" sz="2200" dirty="0" smtClean="0">
                <a:solidFill>
                  <a:srgbClr val="0070C0"/>
                </a:solidFill>
              </a:rPr>
            </a:br>
            <a:r>
              <a:rPr lang="ru-RU" sz="2200" dirty="0" smtClean="0">
                <a:solidFill>
                  <a:srgbClr val="0070C0"/>
                </a:solidFill>
              </a:rPr>
              <a:t>В данном случае  сорочка со средним швом по спинке , значит на обработку шва прибавим  1 см.</a:t>
            </a:r>
            <a:endParaRPr lang="ru-RU" sz="2200" dirty="0">
              <a:solidFill>
                <a:srgbClr val="0070C0"/>
              </a:solidFill>
            </a:endParaRPr>
          </a:p>
        </p:txBody>
      </p:sp>
      <p:pic>
        <p:nvPicPr>
          <p:cNvPr id="22530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08025" y="2754313"/>
            <a:ext cx="7694613" cy="37877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863" y="403225"/>
            <a:ext cx="8596312" cy="1320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70C0"/>
                </a:solidFill>
              </a:rPr>
              <a:t>3. Смётываем  детали спинки по среднему шву.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4. Складываем </a:t>
            </a:r>
            <a:r>
              <a:rPr lang="ru-RU" sz="2400" dirty="0">
                <a:solidFill>
                  <a:srgbClr val="0070C0"/>
                </a:solidFill>
              </a:rPr>
              <a:t>лицевыми </a:t>
            </a:r>
            <a:r>
              <a:rPr lang="ru-RU" sz="2400" dirty="0" smtClean="0">
                <a:solidFill>
                  <a:srgbClr val="0070C0"/>
                </a:solidFill>
              </a:rPr>
              <a:t>сторонами внутрь плечевые срезы спинки и полочки, смётываем на расстоянии 1,5 см.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5. Сметываем боковые швы .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6. Проводим примерку. Если есть изменения, исправляем дефекты и приступаем к пошиву.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7. Стачиваем средний шов спинки и плечевые швы. 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Обработаем их на </a:t>
            </a:r>
            <a:r>
              <a:rPr lang="ru-RU" sz="2400" dirty="0" err="1" smtClean="0">
                <a:solidFill>
                  <a:srgbClr val="0070C0"/>
                </a:solidFill>
              </a:rPr>
              <a:t>оверлоке</a:t>
            </a:r>
            <a:r>
              <a:rPr lang="ru-RU" sz="2400" dirty="0" smtClean="0">
                <a:solidFill>
                  <a:srgbClr val="0070C0"/>
                </a:solidFill>
              </a:rPr>
              <a:t>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2355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8988" y="3206750"/>
            <a:ext cx="1893887" cy="3378200"/>
          </a:xfrm>
        </p:spPr>
      </p:pic>
      <p:pic>
        <p:nvPicPr>
          <p:cNvPr id="23555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67138" y="3206750"/>
            <a:ext cx="1900237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50050" y="3206750"/>
            <a:ext cx="1925638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575" y="493713"/>
            <a:ext cx="8596313" cy="1320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70C0"/>
                </a:solidFill>
              </a:rPr>
              <a:t>8. Заутюжим плечевые швы в строну спинки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0070C0"/>
                </a:solidFill>
              </a:rPr>
              <a:t>9. Обработаем низ рукавов швом </a:t>
            </a:r>
            <a:r>
              <a:rPr lang="ru-RU" sz="2400" dirty="0" err="1" smtClean="0">
                <a:solidFill>
                  <a:srgbClr val="0070C0"/>
                </a:solidFill>
              </a:rPr>
              <a:t>вподгибку</a:t>
            </a:r>
            <a:r>
              <a:rPr lang="ru-RU" sz="2400" dirty="0" smtClean="0">
                <a:solidFill>
                  <a:srgbClr val="0070C0"/>
                </a:solidFill>
              </a:rPr>
              <a:t> с закрытым срезом. Ширина подгибки 1 см 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24578" name="Picture 2" descr="Вподгибку с закрытым срезо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7863" y="4532313"/>
            <a:ext cx="3852862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7863" y="1154113"/>
            <a:ext cx="3852862" cy="204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64113" y="4532313"/>
            <a:ext cx="3460750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561975" y="522288"/>
            <a:ext cx="8597900" cy="1320800"/>
          </a:xfrm>
        </p:spPr>
        <p:txBody>
          <a:bodyPr/>
          <a:lstStyle/>
          <a:p>
            <a:r>
              <a:rPr lang="ru-RU" sz="2400" smtClean="0">
                <a:solidFill>
                  <a:srgbClr val="0070C0"/>
                </a:solidFill>
              </a:rPr>
              <a:t>10.Боковой шов спинки и полочки совмещаем, </a:t>
            </a:r>
            <a:br>
              <a:rPr lang="ru-RU" sz="2400" smtClean="0">
                <a:solidFill>
                  <a:srgbClr val="0070C0"/>
                </a:solidFill>
              </a:rPr>
            </a:br>
            <a:r>
              <a:rPr lang="ru-RU" sz="2400" smtClean="0">
                <a:solidFill>
                  <a:srgbClr val="0070C0"/>
                </a:solidFill>
              </a:rPr>
              <a:t>смётываем , стачиваем  и обрабатываем на оверлоке. Края ниток прячем в припуск.</a:t>
            </a:r>
          </a:p>
        </p:txBody>
      </p:sp>
      <p:pic>
        <p:nvPicPr>
          <p:cNvPr id="25602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478213" y="1939925"/>
            <a:ext cx="2254250" cy="4008438"/>
          </a:xfrm>
        </p:spPr>
      </p:pic>
      <p:pic>
        <p:nvPicPr>
          <p:cNvPr id="2560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94450" y="1938338"/>
            <a:ext cx="2357438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1975" y="1938338"/>
            <a:ext cx="2255838" cy="401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268288" y="233363"/>
            <a:ext cx="10072687" cy="1320800"/>
          </a:xfrm>
        </p:spPr>
        <p:txBody>
          <a:bodyPr/>
          <a:lstStyle/>
          <a:p>
            <a:r>
              <a:rPr lang="ru-RU" sz="2400" smtClean="0">
                <a:solidFill>
                  <a:srgbClr val="0070C0"/>
                </a:solidFill>
              </a:rPr>
              <a:t>11. Вырез горловины фигурный с «каплей». Обрабатывать будем косой бейкой. </a:t>
            </a:r>
            <a:br>
              <a:rPr lang="ru-RU" sz="2400" smtClean="0">
                <a:solidFill>
                  <a:srgbClr val="0070C0"/>
                </a:solidFill>
              </a:rPr>
            </a:br>
            <a:r>
              <a:rPr lang="ru-RU" sz="2400" smtClean="0">
                <a:solidFill>
                  <a:srgbClr val="0070C0"/>
                </a:solidFill>
              </a:rPr>
              <a:t>Выкраиваем 3 полоски ткани  шириной 3,5 см под углом 90 градусов. Но так как ткани в нужном количестве нет, полоски будем соединять между собой.</a:t>
            </a:r>
            <a:r>
              <a:rPr lang="ru-RU" sz="2400" smtClean="0"/>
              <a:t>  </a:t>
            </a:r>
          </a:p>
        </p:txBody>
      </p:sp>
      <p:pic>
        <p:nvPicPr>
          <p:cNvPr id="26626" name="Рисунок 3"/>
          <p:cNvPicPr>
            <a:picLocks noChangeAspect="1"/>
          </p:cNvPicPr>
          <p:nvPr/>
        </p:nvPicPr>
        <p:blipFill>
          <a:blip r:embed="rId2"/>
          <a:srcRect l="-69" t="7591" r="-2" b="8046"/>
          <a:stretch>
            <a:fillRect/>
          </a:stretch>
        </p:blipFill>
        <p:spPr bwMode="auto">
          <a:xfrm>
            <a:off x="428625" y="2338388"/>
            <a:ext cx="2400300" cy="426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97838" y="2338388"/>
            <a:ext cx="2243137" cy="426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70238" y="2338388"/>
            <a:ext cx="2057400" cy="426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68950" y="2338388"/>
            <a:ext cx="2187575" cy="426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276</TotalTime>
  <Words>363</Words>
  <Application>Microsoft Office PowerPoint</Application>
  <PresentationFormat>Произвольный</PresentationFormat>
  <Paragraphs>19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Trebuchet MS</vt:lpstr>
      <vt:lpstr>Arial</vt:lpstr>
      <vt:lpstr>Wingdings 3</vt:lpstr>
      <vt:lpstr>Calibri</vt:lpstr>
      <vt:lpstr>Грань</vt:lpstr>
      <vt:lpstr>Грань</vt:lpstr>
      <vt:lpstr>Грань</vt:lpstr>
      <vt:lpstr>Грань</vt:lpstr>
      <vt:lpstr>Плечевое изделие с  цельнокроеным рукавом</vt:lpstr>
      <vt:lpstr>Женская соро́чка — разновидность женского нательного белья. Применяется в качестве одежды для сна.</vt:lpstr>
      <vt:lpstr>Прежде чем приступить к работе необходимо:  - определиться с моделью - подготовить выкройку сорочки - выбрать подходящую ткань - подготовить ткань к раскрою</vt:lpstr>
      <vt:lpstr>1.Тщательно проутюжить ткань с паром.</vt:lpstr>
      <vt:lpstr>2. Раскроить сорочку с учетом прибавок и направления долевых нитей.  Прибавка по  горловине 1 см, по линии плеча1,5 см, по линии бока 1,5 см, по линии низа 3 см.  В данном случае  сорочка со средним швом по спинке , значит на обработку шва прибавим  1 см.</vt:lpstr>
      <vt:lpstr>3. Смётываем  детали спинки по среднему шву. 4. Складываем лицевыми сторонами внутрь плечевые срезы спинки и полочки, смётываем на расстоянии 1,5 см. 5. Сметываем боковые швы . 6. Проводим примерку. Если есть изменения, исправляем дефекты и приступаем к пошиву. 7. Стачиваем средний шов спинки и плечевые швы.  Обработаем их на оверлоке.</vt:lpstr>
      <vt:lpstr>8. Заутюжим плечевые швы в строну спинки.         9. Обработаем низ рукавов швом вподгибку с закрытым срезом. Ширина подгибки 1 см .</vt:lpstr>
      <vt:lpstr>10.Боковой шов спинки и полочки совмещаем,  смётываем , стачиваем  и обрабатываем на оверлоке. Края ниток прячем в припуск.</vt:lpstr>
      <vt:lpstr>11. Вырез горловины фигурный с «каплей». Обрабатывать будем косой бейкой.  Выкраиваем 3 полоски ткани  шириной 3,5 см под углом 90 градусов. Но так как ткани в нужном количестве нет, полоски будем соединять между собой.  </vt:lpstr>
      <vt:lpstr>Далее  заутюживаем края бейки по лицевой стороне к центру срез к срезу, а за тем пополам по всей длине .  Бейка готова. Теперь смело можно приступать  к обработке горловины.</vt:lpstr>
      <vt:lpstr>12. Необходимо осноровить горловину.  Совмещаем плечевые швы, укладывая сорочку лицевой стороной внутрь.  Уравниваем срезы, скалываем булавками и до намеченной на примерке метке глубины «капли» вырезаем углубление по центру полочки. </vt:lpstr>
      <vt:lpstr>13. Обрабатываем «каплю». Срез помещаем внутрь бейки и застрачиваем по краю на 1 мм. Срезаем остаток бейки и приутюживаем.</vt:lpstr>
      <vt:lpstr>14. Обрабатываем основной срез горловины. Середину бейки и середину спинки отмечаем , скалываем и промеряем длину с учетом завязок по 17 см с каждой стороны. Заметаем, а затем притачаем бейку. Нитки сметывания удалим.  </vt:lpstr>
      <vt:lpstr>15. Заутюжим низ изделия  на расстоянии 3 см. и заметаем швом вподгибку с закрытым срезом. На расстоянии 1-2 мм от края подгибки проложим машинную строчку  и наше изделие полностью готово. Останется только поутюжить его.</vt:lpstr>
      <vt:lpstr>    Спасибо за просмотр!!!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1</cp:lastModifiedBy>
  <cp:revision>29</cp:revision>
  <dcterms:created xsi:type="dcterms:W3CDTF">2022-04-15T13:17:10Z</dcterms:created>
  <dcterms:modified xsi:type="dcterms:W3CDTF">2022-04-17T04:48:33Z</dcterms:modified>
</cp:coreProperties>
</file>