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1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9A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91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PanelTitle-GrommetsCombin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4"/>
          <p:cNvCxnSpPr/>
          <p:nvPr/>
        </p:nvCxnSpPr>
        <p:spPr>
          <a:xfrm>
            <a:off x="2692400" y="3522663"/>
            <a:ext cx="681513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538" y="5037138"/>
            <a:ext cx="896937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8A746-2FF0-4157-87E7-4F7B599E216D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400" y="5037138"/>
            <a:ext cx="52149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675" y="5037138"/>
            <a:ext cx="550863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EFB73-7523-4C1F-B825-52B63CCA0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18808-ACEE-4836-A902-9979316290ED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B96C2-A4A0-41E5-A832-224989FC3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FBC8A-B62B-46EE-9DAD-EFF4A42D4835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FE4D6-0E0A-4D13-BD46-CE14AF682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/>
          <p:nvPr/>
        </p:nvSpPr>
        <p:spPr>
          <a:xfrm>
            <a:off x="862013" y="8794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10599738" y="2827338"/>
            <a:ext cx="609600" cy="585787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50C39-0F49-48BF-A12B-11DEF4F9FDBA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3B74C-3A75-45F8-A298-81396EDAC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60363-3DA4-4376-89A1-4EC13CE74D83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6CD94-DFF5-48EE-8DEF-94DEE789B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/>
          <p:nvPr/>
        </p:nvSpPr>
        <p:spPr>
          <a:xfrm>
            <a:off x="862013" y="8794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10599738" y="2598738"/>
            <a:ext cx="609600" cy="585787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FAD8E-3042-43E1-8AB5-308F72DA8F02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6E37B-B0C8-47B7-9082-DB166B680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7C723-3D11-4F35-9E4E-0B4C746EC29F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9C2E-3FCA-4B0E-918E-8D91D77F3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A49BB-4DF8-4F10-B6A6-DFE514D55D54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95485-B2E5-4BA2-847A-93FBCBCF4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886460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63D7D-BC2A-4260-ACE3-2CC9FD8D8932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4716C-A688-49F7-BD50-A082DEF06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AE27E-A4D0-4B23-AC88-DB6ED54D7153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42BA1-F1BC-4C78-8452-15BAB2A9B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>
            <a:off x="2012950" y="3709988"/>
            <a:ext cx="81629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DEF2B-9898-45AD-8047-CA61301C838D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F9F9F-A180-488B-8C95-8F9F55368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37A46-A97C-4EA4-B19F-7F88B44CADA6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C948C-A8BD-49CF-BF95-42908BE3B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A72F4-4A38-4680-A2B6-D33FD2A79A9E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1A051-B261-4CC4-AF01-304A2EECD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CFF51-874B-4732-BE5A-BC6E1D9976CF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B2226-E2A9-4C4C-A0AC-D52137967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09614-6E15-4DAD-9113-31552AC48D10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8BBDD-3C52-4D13-AC98-BA3C5BF91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395413" y="2913063"/>
            <a:ext cx="35147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3C7A7-09E4-4A8C-89E5-35FD6EB888FE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16989-A020-461A-B21B-6D334E994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A0F80-33AD-411D-9B2A-FE467748FC2F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D6EA0-5AAC-4F6B-86D4-EB1B750DE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D-PanelContent-GrommetsCombined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982663"/>
            <a:ext cx="9601200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0" y="2557463"/>
            <a:ext cx="96012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A1B4798B-12AE-4AA1-891D-B1065CF794B1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A8BCA62-2952-4983-96F3-B18D09BA6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08" r:id="rId7"/>
    <p:sldLayoutId id="2147484115" r:id="rId8"/>
    <p:sldLayoutId id="2147484107" r:id="rId9"/>
    <p:sldLayoutId id="2147484106" r:id="rId10"/>
    <p:sldLayoutId id="2147484116" r:id="rId11"/>
    <p:sldLayoutId id="2147484117" r:id="rId12"/>
    <p:sldLayoutId id="2147484105" r:id="rId13"/>
    <p:sldLayoutId id="2147484118" r:id="rId14"/>
    <p:sldLayoutId id="2147484119" r:id="rId15"/>
    <p:sldLayoutId id="2147484120" r:id="rId16"/>
    <p:sldLayoutId id="2147484121" r:id="rId17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400" y="1871663"/>
            <a:ext cx="6815138" cy="15144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Сумка –</a:t>
            </a:r>
            <a:r>
              <a:rPr lang="ru-RU" sz="73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шоппер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технологическая последовательность изготовления изделия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400" y="3657600"/>
            <a:ext cx="6815138" cy="1320800"/>
          </a:xfrm>
        </p:spPr>
        <p:txBody>
          <a:bodyPr rtlCol="0">
            <a:normAutofit fontScale="77500" lnSpcReduction="20000"/>
          </a:bodyPr>
          <a:lstStyle/>
          <a:p>
            <a:pPr algn="l" fontAlgn="auto">
              <a:buClr>
                <a:schemeClr val="tx1">
                  <a:lumMod val="85000"/>
                  <a:lumOff val="15000"/>
                </a:schemeClr>
              </a:buClr>
              <a:buFont typeface="Arial"/>
              <a:buNone/>
              <a:defRPr/>
            </a:pPr>
            <a:r>
              <a:rPr lang="ru-RU" sz="2300" b="1" dirty="0" smtClean="0"/>
              <a:t>                      Разработала учитель </a:t>
            </a:r>
            <a:r>
              <a:rPr lang="ru-RU" sz="2300" b="1" dirty="0"/>
              <a:t>технологии </a:t>
            </a:r>
            <a:r>
              <a:rPr lang="ru-RU" sz="2300" b="1" dirty="0" err="1"/>
              <a:t>Колышкина</a:t>
            </a:r>
            <a:r>
              <a:rPr lang="ru-RU" sz="2300" b="1" dirty="0"/>
              <a:t> Л. В</a:t>
            </a:r>
            <a:r>
              <a:rPr lang="ru-RU" sz="2300" b="1" dirty="0" smtClean="0"/>
              <a:t>.</a:t>
            </a:r>
          </a:p>
          <a:p>
            <a:pPr algn="l" fontAlgn="auto">
              <a:buClr>
                <a:schemeClr val="tx1">
                  <a:lumMod val="85000"/>
                  <a:lumOff val="15000"/>
                </a:schemeClr>
              </a:buClr>
              <a:buFont typeface="Arial"/>
              <a:buNone/>
              <a:defRPr/>
            </a:pPr>
            <a:endParaRPr lang="ru-RU" b="1" dirty="0"/>
          </a:p>
          <a:p>
            <a:pPr algn="l" fontAlgn="auto">
              <a:buClr>
                <a:schemeClr val="tx1">
                  <a:lumMod val="85000"/>
                  <a:lumOff val="15000"/>
                </a:schemeClr>
              </a:buClr>
              <a:buFont typeface="Arial"/>
              <a:buNone/>
              <a:defRPr/>
            </a:pPr>
            <a:endParaRPr lang="ru-RU" b="1" dirty="0" smtClean="0"/>
          </a:p>
          <a:p>
            <a:pPr algn="l" fontAlgn="auto">
              <a:buClr>
                <a:schemeClr val="tx1">
                  <a:lumMod val="85000"/>
                  <a:lumOff val="15000"/>
                </a:schemeClr>
              </a:buClr>
              <a:buFont typeface="Arial"/>
              <a:buNone/>
              <a:defRPr/>
            </a:pPr>
            <a:r>
              <a:rPr lang="ru-RU" b="1" dirty="0" smtClean="0"/>
              <a:t>                                                  Барнаул,2022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1160463" y="668338"/>
            <a:ext cx="9736137" cy="1617662"/>
          </a:xfrm>
        </p:spPr>
        <p:txBody>
          <a:bodyPr/>
          <a:lstStyle/>
          <a:p>
            <a:pPr algn="l"/>
            <a:r>
              <a:rPr lang="ru-RU" sz="2400" smtClean="0">
                <a:ln>
                  <a:noFill/>
                </a:ln>
              </a:rPr>
              <a:t>8. Обработаем ручки сумки.   Складываем 2 детали лицевой стороной внутрь. Начертим меловые линии  на расстоянии 1 см от среза и прокладываем машинную строчку с двух сторон . Далее выворачиваем ручку на лицевую сторону, выправляем  и  хорошо проутюживаем.     Вторую ручку обрабатываем так  же.                                                    </a:t>
            </a:r>
          </a:p>
        </p:txBody>
      </p:sp>
      <p:pic>
        <p:nvPicPr>
          <p:cNvPr id="2867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33538" y="2571750"/>
            <a:ext cx="2471737" cy="3470275"/>
          </a:xfrm>
        </p:spPr>
      </p:pic>
      <p:pic>
        <p:nvPicPr>
          <p:cNvPr id="2867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25" y="2536825"/>
            <a:ext cx="23177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6725" y="2571750"/>
            <a:ext cx="2452688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9. Сверяем длину ручек. Если на ваш взгляд они длинноваты, укорачиваем их.                                                                                              10. Отстрачиваем по краю на 1 мм с двух сторон. Длина стежка 3-4 мм.                                                        11. Для жесткости проложим 2 строчки «зигзаг».                                                        12. Наметим меловые линии   на расстоянии 1,5 см.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969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15088" y="2498725"/>
            <a:ext cx="1797050" cy="3544888"/>
          </a:xfrm>
        </p:spPr>
      </p:pic>
      <p:pic>
        <p:nvPicPr>
          <p:cNvPr id="29699" name="Рисунок 4"/>
          <p:cNvPicPr>
            <a:picLocks noChangeAspect="1"/>
          </p:cNvPicPr>
          <p:nvPr/>
        </p:nvPicPr>
        <p:blipFill>
          <a:blip r:embed="rId3"/>
          <a:srcRect l="-3836" t="-208" r="272" b="12704"/>
          <a:stretch>
            <a:fillRect/>
          </a:stretch>
        </p:blipFill>
        <p:spPr bwMode="auto">
          <a:xfrm>
            <a:off x="3616325" y="2498725"/>
            <a:ext cx="2222500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2498725"/>
            <a:ext cx="1960563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6"/>
          <p:cNvPicPr>
            <a:picLocks noChangeAspect="1"/>
          </p:cNvPicPr>
          <p:nvPr/>
        </p:nvPicPr>
        <p:blipFill>
          <a:blip r:embed="rId5"/>
          <a:srcRect l="-5313" t="11809" r="9073" b="10477"/>
          <a:stretch>
            <a:fillRect/>
          </a:stretch>
        </p:blipFill>
        <p:spPr bwMode="auto">
          <a:xfrm>
            <a:off x="8786813" y="2498725"/>
            <a:ext cx="2109787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538" y="873125"/>
            <a:ext cx="9601200" cy="1303338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13. По желанию изготовим внутренний карман 17 см х 12 см. </a:t>
            </a:r>
            <a:b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Пробьем петлю по диаметру пуговицы 1,5 см.                                                                                                        14. По намеченным линиям под подгибку прикладываем ручки и карман и фиксируем булавками.                     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22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2713" y="3124200"/>
            <a:ext cx="3990975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3124200"/>
            <a:ext cx="4148137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3146425" y="5387975"/>
            <a:ext cx="1098550" cy="1095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buFont typeface="Arial"/>
              <a:buChar char="•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892175"/>
            <a:ext cx="9601200" cy="130492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15. Замётываем край подгибки прямыми сметочными стежками.                                                                                   16. Застрачиваем на расстоянии от края 1 мм.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       17. Удаляем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нитки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смётывания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рассекая нить через каждые 10 см.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18. Отворачиваем ручки наверх, закрепляем их булавками и по всей ширине сумки прокладываем еще одну машинную строчку на расстоянии 2 мм от края. Ширина стежка  3-4 мм. 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174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46838" y="2559050"/>
            <a:ext cx="2141537" cy="3470275"/>
          </a:xfrm>
        </p:spPr>
      </p:pic>
      <p:pic>
        <p:nvPicPr>
          <p:cNvPr id="31747" name="Рисунок 3"/>
          <p:cNvPicPr>
            <a:picLocks noChangeAspect="1"/>
          </p:cNvPicPr>
          <p:nvPr/>
        </p:nvPicPr>
        <p:blipFill>
          <a:blip r:embed="rId3"/>
          <a:srcRect l="-53" t="12872" r="-424" b="11752"/>
          <a:stretch>
            <a:fillRect/>
          </a:stretch>
        </p:blipFill>
        <p:spPr bwMode="auto">
          <a:xfrm>
            <a:off x="1147763" y="2559050"/>
            <a:ext cx="2074862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Объект 9"/>
          <p:cNvPicPr>
            <a:picLocks noChangeAspect="1"/>
          </p:cNvPicPr>
          <p:nvPr/>
        </p:nvPicPr>
        <p:blipFill>
          <a:blip r:embed="rId4"/>
          <a:srcRect t="7695" r="-2782" b="5475"/>
          <a:stretch>
            <a:fillRect/>
          </a:stretch>
        </p:blipFill>
        <p:spPr bwMode="auto">
          <a:xfrm>
            <a:off x="8739188" y="2559050"/>
            <a:ext cx="241300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5388" y="2559050"/>
            <a:ext cx="2119312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63"/>
            <a:ext cx="9601200" cy="998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18. Теперь наметим линию застрачивания угла по низу сумки и прошьем  по ним очень аккуратно , совмещая швы.  Второй угол обработаем так же.                                                                      19. Наша сумка –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шоппер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готова.                                                                                         20. Осталось поутюжить, пришить пуговицу на карман и можно пользоваться.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2770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2471738"/>
            <a:ext cx="2671762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5"/>
          <p:cNvPicPr>
            <a:picLocks noChangeAspect="1"/>
          </p:cNvPicPr>
          <p:nvPr/>
        </p:nvPicPr>
        <p:blipFill>
          <a:blip r:embed="rId3"/>
          <a:srcRect l="-2" t="22868" r="16820" b="12859"/>
          <a:stretch>
            <a:fillRect/>
          </a:stretch>
        </p:blipFill>
        <p:spPr bwMode="auto">
          <a:xfrm>
            <a:off x="1295400" y="2471738"/>
            <a:ext cx="2517775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Объект 7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859713" y="2492375"/>
            <a:ext cx="2503487" cy="34385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n>
                  <a:noFill/>
                </a:ln>
              </a:rPr>
              <a:t> Спасибо за просмотр!!!</a:t>
            </a:r>
          </a:p>
        </p:txBody>
      </p:sp>
      <p:pic>
        <p:nvPicPr>
          <p:cNvPr id="3379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82950" y="2286000"/>
            <a:ext cx="6132513" cy="37306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295400" y="747713"/>
            <a:ext cx="9601200" cy="1304925"/>
          </a:xfrm>
        </p:spPr>
        <p:txBody>
          <a:bodyPr/>
          <a:lstStyle/>
          <a:p>
            <a:r>
              <a:rPr lang="ru-RU" sz="3200" b="1" smtClean="0">
                <a:ln>
                  <a:noFill/>
                </a:ln>
              </a:rPr>
              <a:t>Легкая, удобная сумка – шоппер. Это стильный аксессуар, который будет в моде еще не один год.</a:t>
            </a:r>
          </a:p>
        </p:txBody>
      </p:sp>
      <p:sp>
        <p:nvSpPr>
          <p:cNvPr id="20482" name="Объект 5"/>
          <p:cNvSpPr>
            <a:spLocks noGrp="1"/>
          </p:cNvSpPr>
          <p:nvPr>
            <p:ph idx="1"/>
          </p:nvPr>
        </p:nvSpPr>
        <p:spPr>
          <a:xfrm>
            <a:off x="1295400" y="2492375"/>
            <a:ext cx="9720263" cy="33623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ru-RU" sz="1600" b="1" smtClean="0"/>
              <a:t>Преимущества шопперов по сравнению с некоторыми другими видами сумок:</a:t>
            </a:r>
            <a:br>
              <a:rPr lang="ru-RU" sz="1600" b="1" smtClean="0"/>
            </a:br>
            <a:r>
              <a:rPr lang="ru-RU" sz="1600" smtClean="0"/>
              <a:t>большая вместительность,                                                                                                                                                                                                       разнообразие моделей,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br>
              <a:rPr lang="ru-RU" sz="1600" smtClean="0"/>
            </a:br>
            <a:r>
              <a:rPr lang="ru-RU" sz="1600" smtClean="0"/>
              <a:t>удобство носки (руки свободные),                                                                                                                                                                                                   аксессуар в тренде.</a:t>
            </a:r>
          </a:p>
          <a:p>
            <a:r>
              <a:rPr lang="ru-RU" sz="1600" b="1" smtClean="0"/>
              <a:t>Сегодня вместительные шопперы различаются по</a:t>
            </a:r>
            <a:r>
              <a:rPr lang="ru-RU" sz="1600" smtClean="0"/>
              <a:t>:                                                                                                                                 материалу изготовления;                                                                                                                                                                     размерам;                                                                                                                                                                                               форме;                                                                                                                                                                                                      дизайну.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892175" y="1447800"/>
            <a:ext cx="10004425" cy="587375"/>
          </a:xfrm>
        </p:spPr>
        <p:txBody>
          <a:bodyPr/>
          <a:lstStyle/>
          <a:p>
            <a:r>
              <a:rPr lang="ru-RU" sz="2800" b="1" smtClean="0">
                <a:ln>
                  <a:noFill/>
                </a:ln>
              </a:rPr>
              <a:t>Материал лучше выбирать надежный, чтобы сумка могла прослужить вам не один год.</a:t>
            </a:r>
            <a:br>
              <a:rPr lang="ru-RU" sz="2800" b="1" smtClean="0">
                <a:ln>
                  <a:noFill/>
                </a:ln>
              </a:rPr>
            </a:br>
            <a:endParaRPr lang="ru-RU" sz="2800" b="1" smtClean="0">
              <a:ln>
                <a:noFill/>
              </a:ln>
            </a:endParaRPr>
          </a:p>
        </p:txBody>
      </p:sp>
      <p:pic>
        <p:nvPicPr>
          <p:cNvPr id="2150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0175" y="2557463"/>
            <a:ext cx="1866900" cy="3317875"/>
          </a:xfrm>
          <a:noFill/>
        </p:spPr>
      </p:pic>
      <p:pic>
        <p:nvPicPr>
          <p:cNvPr id="21507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9825" y="2557463"/>
            <a:ext cx="18669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13775" y="2557463"/>
            <a:ext cx="1836738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ln>
                  <a:noFill/>
                </a:ln>
              </a:rPr>
              <a:t>Прежде всего необходимо запастись терпением и приготовить необходимые инструменты:</a:t>
            </a:r>
          </a:p>
        </p:txBody>
      </p:sp>
      <p:pic>
        <p:nvPicPr>
          <p:cNvPr id="3" name="Объект 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9038" y="2547938"/>
            <a:ext cx="11898312" cy="333533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500" y="2762250"/>
            <a:ext cx="10123488" cy="773113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Ткань  необходимо </a:t>
            </a:r>
            <a:r>
              <a:rPr lang="ru-RU" sz="31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продекатировать</a:t>
            </a:r>
            <a: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(тщательно проутюжить с паром) или предварительно постирать.                                 Это нужно для того, чтобы ткань дала усадку. </a:t>
            </a:r>
            <a:b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Сложить вдвое, выровнять, чтобы избежать перекосов.</a:t>
            </a:r>
            <a:r>
              <a:rPr lang="ru-RU" sz="3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3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b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Обращаем внимание на направление долевых нитей.               В изделии они должны располагаться сверху вниз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                                                                                                                                               </a:t>
            </a:r>
            <a:endParaRPr lang="ru-RU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05200" y="2057400"/>
            <a:ext cx="3951288" cy="2797175"/>
          </a:xfrm>
          <a:prstGeom prst="rect">
            <a:avLst/>
          </a:prstGeom>
          <a:solidFill>
            <a:srgbClr val="599A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 дет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5200" y="5051425"/>
            <a:ext cx="5562600" cy="576263"/>
          </a:xfrm>
          <a:prstGeom prst="rect">
            <a:avLst/>
          </a:prstGeom>
          <a:solidFill>
            <a:srgbClr val="599A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 дет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429000" y="1839686"/>
            <a:ext cx="4027714" cy="217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Прямая со стрелкой 1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6450" y="6035675"/>
            <a:ext cx="5730875" cy="169863"/>
          </a:xfrm>
          <a:prstGeom prst="rect">
            <a:avLst/>
          </a:prstGeom>
          <a:noFill/>
        </p:spPr>
      </p:pic>
      <p:sp>
        <p:nvSpPr>
          <p:cNvPr id="24581" name="TextBox 13"/>
          <p:cNvSpPr txBox="1">
            <a:spLocks noChangeArrowheads="1"/>
          </p:cNvSpPr>
          <p:nvPr/>
        </p:nvSpPr>
        <p:spPr bwMode="auto">
          <a:xfrm>
            <a:off x="4137025" y="1481138"/>
            <a:ext cx="9794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aramond" pitchFamily="18" charset="0"/>
              </a:rPr>
              <a:t>50см</a:t>
            </a:r>
          </a:p>
        </p:txBody>
      </p:sp>
      <p:sp>
        <p:nvSpPr>
          <p:cNvPr id="24582" name="TextBox 14"/>
          <p:cNvSpPr txBox="1">
            <a:spLocks noChangeArrowheads="1"/>
          </p:cNvSpPr>
          <p:nvPr/>
        </p:nvSpPr>
        <p:spPr bwMode="auto">
          <a:xfrm>
            <a:off x="4043363" y="5715000"/>
            <a:ext cx="1165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aramond" pitchFamily="18" charset="0"/>
              </a:rPr>
              <a:t>60см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928938" y="2057400"/>
            <a:ext cx="20637" cy="2797175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949575" y="5051425"/>
            <a:ext cx="0" cy="576263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TextBox 20"/>
          <p:cNvSpPr txBox="1">
            <a:spLocks noChangeArrowheads="1"/>
          </p:cNvSpPr>
          <p:nvPr/>
        </p:nvSpPr>
        <p:spPr bwMode="auto">
          <a:xfrm rot="-5400000">
            <a:off x="2397125" y="3617913"/>
            <a:ext cx="693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aramond" pitchFamily="18" charset="0"/>
              </a:rPr>
              <a:t>40 см</a:t>
            </a:r>
          </a:p>
        </p:txBody>
      </p:sp>
      <p:sp>
        <p:nvSpPr>
          <p:cNvPr id="24586" name="TextBox 21"/>
          <p:cNvSpPr txBox="1">
            <a:spLocks noChangeArrowheads="1"/>
          </p:cNvSpPr>
          <p:nvPr/>
        </p:nvSpPr>
        <p:spPr bwMode="auto">
          <a:xfrm rot="-5400000">
            <a:off x="2294731" y="5036344"/>
            <a:ext cx="898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aramond" pitchFamily="18" charset="0"/>
              </a:rPr>
              <a:t>5 см</a:t>
            </a:r>
          </a:p>
        </p:txBody>
      </p:sp>
      <p:sp>
        <p:nvSpPr>
          <p:cNvPr id="24587" name="TextBox 29"/>
          <p:cNvSpPr txBox="1">
            <a:spLocks noChangeArrowheads="1"/>
          </p:cNvSpPr>
          <p:nvPr/>
        </p:nvSpPr>
        <p:spPr bwMode="auto">
          <a:xfrm>
            <a:off x="1033463" y="549275"/>
            <a:ext cx="9988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aramond" pitchFamily="18" charset="0"/>
              </a:rPr>
              <a:t>Начертим на ткани прямоугольник 50см х 40см - 2 детали и 5см х 60см -        4 детали . Припуски на обработку швов 1 см уже учтены.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 flipH="1">
            <a:off x="3798888" y="2101850"/>
            <a:ext cx="22225" cy="2797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149350" y="1058863"/>
            <a:ext cx="9834563" cy="858837"/>
          </a:xfrm>
        </p:spPr>
        <p:txBody>
          <a:bodyPr/>
          <a:lstStyle/>
          <a:p>
            <a:pPr algn="l"/>
            <a:r>
              <a:rPr lang="ru-RU" sz="2400" smtClean="0">
                <a:ln>
                  <a:noFill/>
                </a:ln>
              </a:rPr>
              <a:t/>
            </a:r>
            <a:br>
              <a:rPr lang="ru-RU" sz="2400" smtClean="0">
                <a:ln>
                  <a:noFill/>
                </a:ln>
              </a:rPr>
            </a:br>
            <a:r>
              <a:rPr lang="ru-RU" sz="2400" smtClean="0">
                <a:ln>
                  <a:noFill/>
                </a:ln>
              </a:rPr>
              <a:t>2. Вырезаем детали и отмечаем изнаночную сторону на всех деталях мелом. </a:t>
            </a:r>
            <a:br>
              <a:rPr lang="ru-RU" sz="2400" smtClean="0">
                <a:ln>
                  <a:noFill/>
                </a:ln>
              </a:rPr>
            </a:br>
            <a:r>
              <a:rPr lang="ru-RU" sz="2400" smtClean="0">
                <a:ln>
                  <a:noFill/>
                </a:ln>
              </a:rPr>
              <a:t/>
            </a:r>
            <a:br>
              <a:rPr lang="ru-RU" sz="2400" smtClean="0">
                <a:ln>
                  <a:noFill/>
                </a:ln>
              </a:rPr>
            </a:br>
            <a:r>
              <a:rPr lang="ru-RU" sz="2400" smtClean="0">
                <a:ln>
                  <a:noFill/>
                </a:ln>
              </a:rPr>
              <a:t>.                                                                                        </a:t>
            </a:r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10281" t="-2" r="29295" b="-1575"/>
          <a:stretch>
            <a:fillRect/>
          </a:stretch>
        </p:blipFill>
        <p:spPr>
          <a:xfrm>
            <a:off x="1149350" y="1765300"/>
            <a:ext cx="3394075" cy="3906838"/>
          </a:xfrm>
        </p:spPr>
      </p:pic>
      <p:sp>
        <p:nvSpPr>
          <p:cNvPr id="25603" name="Прямоугольник 10"/>
          <p:cNvSpPr>
            <a:spLocks noChangeArrowheads="1"/>
          </p:cNvSpPr>
          <p:nvPr/>
        </p:nvSpPr>
        <p:spPr bwMode="auto">
          <a:xfrm>
            <a:off x="4984750" y="4405313"/>
            <a:ext cx="60880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aramond" pitchFamily="18" charset="0"/>
              </a:rPr>
              <a:t>В начале и в конце строчки делаем закрепки. Ширина стежка 2,5 мм</a:t>
            </a:r>
          </a:p>
        </p:txBody>
      </p:sp>
      <p:sp>
        <p:nvSpPr>
          <p:cNvPr id="25604" name="TextBox 11"/>
          <p:cNvSpPr txBox="1">
            <a:spLocks noChangeArrowheads="1"/>
          </p:cNvSpPr>
          <p:nvPr/>
        </p:nvSpPr>
        <p:spPr bwMode="auto">
          <a:xfrm>
            <a:off x="4984750" y="2074863"/>
            <a:ext cx="60880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aramond" pitchFamily="18" charset="0"/>
              </a:rPr>
              <a:t>3. Складываем 2 детали сумки изнаночными сторонами внутрь, скалываем срезы деталей английскими булавками и прокладываем машинную строчку на 5 мм от края по трем сторонам (боковым швам и низу сумки)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888" y="833438"/>
            <a:ext cx="4648200" cy="6048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4. Срезаем излишки припуска, оставляя 3 мм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662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0888" y="1597025"/>
            <a:ext cx="4773612" cy="2624138"/>
          </a:xfrm>
        </p:spPr>
      </p:pic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5976938" y="833438"/>
            <a:ext cx="48863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aramond" pitchFamily="18" charset="0"/>
              </a:rPr>
              <a:t>5. Выворачиваем детали на изнаночную сторону , выправляем углы сумки, выметываем и прокладываем машинную строчку на расстоянии 5 мм от края  по трем сторонам.</a:t>
            </a:r>
          </a:p>
        </p:txBody>
      </p:sp>
      <p:pic>
        <p:nvPicPr>
          <p:cNvPr id="26628" name="Рисунок 7"/>
          <p:cNvPicPr>
            <a:picLocks noChangeAspect="1"/>
          </p:cNvPicPr>
          <p:nvPr/>
        </p:nvPicPr>
        <p:blipFill>
          <a:blip r:embed="rId3"/>
          <a:srcRect l="7703" t="-1660" r="2335" b="1660"/>
          <a:stretch>
            <a:fillRect/>
          </a:stretch>
        </p:blipFill>
        <p:spPr bwMode="auto">
          <a:xfrm>
            <a:off x="5976938" y="3141663"/>
            <a:ext cx="52165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754063"/>
            <a:ext cx="9601200" cy="13573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6.Теперь обработаем верх сумки.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всей ширине от верхнего среза  отложим 3 см и 6 см и поставим засечки мелом.  Начертим линии  на этом расстоянии .                                                                                                      7. По намеченным линиям подогнем край изделия 2 раза и хорошо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зауюжим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765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17932" t="-150"/>
          <a:stretch>
            <a:fillRect/>
          </a:stretch>
        </p:blipFill>
        <p:spPr>
          <a:xfrm>
            <a:off x="3341688" y="2416175"/>
            <a:ext cx="4832350" cy="331787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389</TotalTime>
  <Words>474</Words>
  <Application>Microsoft Office PowerPoint</Application>
  <PresentationFormat>Произвольный</PresentationFormat>
  <Paragraphs>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14</vt:i4>
      </vt:variant>
      <vt:variant>
        <vt:lpstr>Заголовки слайдов</vt:lpstr>
      </vt:variant>
      <vt:variant>
        <vt:i4>15</vt:i4>
      </vt:variant>
    </vt:vector>
  </HeadingPairs>
  <TitlesOfParts>
    <vt:vector size="32" baseType="lpstr">
      <vt:lpstr>Garamond</vt:lpstr>
      <vt:lpstr>Arial</vt:lpstr>
      <vt:lpstr>Calibri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Сумка –шоппер технологическая последовательность изготовления изделия</vt:lpstr>
      <vt:lpstr>Легкая, удобная сумка – шоппер. Это стильный аксессуар, который будет в моде еще не один год.</vt:lpstr>
      <vt:lpstr>Материал лучше выбирать надежный, чтобы сумка могла прослужить вам не один год. </vt:lpstr>
      <vt:lpstr>Прежде всего необходимо запастись терпением и приготовить необходимые инструменты:</vt:lpstr>
      <vt:lpstr>Ткань  необходимо продекатировать (тщательно проутюжить с паром) или предварительно постирать.                                 Это нужно для того, чтобы ткань дала усадку.  Сложить вдвое, выровнять, чтобы избежать перекосов.   Обращаем внимание на направление долевых нитей.               В изделии они должны располагаться сверху вниз.                                                                                                                                                </vt:lpstr>
      <vt:lpstr>Слайд 6</vt:lpstr>
      <vt:lpstr> 2. Вырезаем детали и отмечаем изнаночную сторону на всех деталях мелом.   .                                                                                        </vt:lpstr>
      <vt:lpstr>4. Срезаем излишки припуска, оставляя 3 мм</vt:lpstr>
      <vt:lpstr>6.Теперь обработаем верх сумки. По всей ширине от верхнего среза  отложим 3 см и 6 см и поставим засечки мелом.  Начертим линии  на этом расстоянии .                                                                                                      7. По намеченным линиям подогнем край изделия 2 раза и хорошо зауюжим. </vt:lpstr>
      <vt:lpstr>8. Обработаем ручки сумки.   Складываем 2 детали лицевой стороной внутрь. Начертим меловые линии  на расстоянии 1 см от среза и прокладываем машинную строчку с двух сторон . Далее выворачиваем ручку на лицевую сторону, выправляем  и  хорошо проутюживаем.     Вторую ручку обрабатываем так  же.                                                    </vt:lpstr>
      <vt:lpstr>9. Сверяем длину ручек. Если на ваш взгляд они длинноваты, укорачиваем их.                                                                                              10. Отстрачиваем по краю на 1 мм с двух сторон. Длина стежка 3-4 мм.                                                        11. Для жесткости проложим 2 строчки «зигзаг».                                                        12. Наметим меловые линии   на расстоянии 1,5 см.</vt:lpstr>
      <vt:lpstr>13. По желанию изготовим внутренний карман 17 см х 12 см.  Пробьем петлю по диаметру пуговицы 1,5 см.                                                                                                        14. По намеченным линиям под подгибку прикладываем ручки и карман и фиксируем булавками.                     </vt:lpstr>
      <vt:lpstr>15. Замётываем край подгибки прямыми сметочными стежками.                                                                                   16. Застрачиваем на расстоянии от края 1 мм.                                                        17. Удаляем нитки смётывания, рассекая нить через каждые 10 см.                               18. Отворачиваем ручки наверх, закрепляем их булавками и по всей ширине сумки прокладываем еще одну машинную строчку на расстоянии 2 мм от края. Ширина стежка  3-4 мм. </vt:lpstr>
      <vt:lpstr>18. Теперь наметим линию застрачивания угла по низу сумки и прошьем  по ним очень аккуратно , совмещая швы.  Второй угол обработаем так же.                                                                      19. Наша сумка – шоппер готова.                                                                                         20. Осталось поутюжить, пришить пуговицу на карман и можно пользоваться.</vt:lpstr>
      <vt:lpstr> Спасибо за просмотр!!!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Сумка –шопер технологическая последовательность изготовления изделия</dc:title>
  <dc:creator>Учетная запись Майкрософт</dc:creator>
  <cp:lastModifiedBy>1</cp:lastModifiedBy>
  <cp:revision>39</cp:revision>
  <dcterms:created xsi:type="dcterms:W3CDTF">2022-04-13T15:59:07Z</dcterms:created>
  <dcterms:modified xsi:type="dcterms:W3CDTF">2022-04-17T04:20:09Z</dcterms:modified>
</cp:coreProperties>
</file>