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60" r:id="rId2"/>
    <p:sldId id="256" r:id="rId3"/>
    <p:sldId id="257" r:id="rId4"/>
    <p:sldId id="258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72" r:id="rId15"/>
    <p:sldId id="273" r:id="rId16"/>
    <p:sldId id="274" r:id="rId17"/>
    <p:sldId id="275" r:id="rId18"/>
    <p:sldId id="277" r:id="rId19"/>
    <p:sldId id="280" r:id="rId20"/>
    <p:sldId id="281" r:id="rId21"/>
    <p:sldId id="282" r:id="rId22"/>
    <p:sldId id="283" r:id="rId23"/>
    <p:sldId id="284" r:id="rId24"/>
    <p:sldId id="285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D9E7"/>
    <a:srgbClr val="FCFEFE"/>
    <a:srgbClr val="6699FF"/>
    <a:srgbClr val="F1F9F9"/>
    <a:srgbClr val="DCEFF0"/>
    <a:srgbClr val="003366"/>
    <a:srgbClr val="0099CC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02168-E83F-4893-ABF1-73FD7C4BA628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B5875-5950-4A7D-81EE-0ED74A7B6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9F198-729B-4B31-B1DF-2F2BCC3EF007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270FB-2782-4543-8DED-32AA4F8E9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701CD-240A-480D-B152-353C34A8AFA9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7B0F8-D1A6-49C9-9820-57F165E21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D6473-0C4E-4CB4-8EF9-CDAD54583463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638DC-B341-4ABF-9043-2CD1C67CC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D530A-D57F-494C-A097-087F29996873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92EEC-3A29-4AD1-9311-F863453217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9AE8B-0075-4298-A0F5-3038B9C8B0C1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ABDF4-F4ED-476E-9DED-A8E9A7B02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F8E4E-37AB-4362-93D2-E4C9BCA9E174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9C0E5-76EB-4633-A9F5-E18B4B8B7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234DB-DA4D-4070-B96D-B9CD8775C549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F884B-8231-49E2-AC48-289BD83B6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FA32A-4235-44C2-8A67-CA411C896FC1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7B86E-254C-4E07-9D51-F2B3C746D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E378E-6BAA-4EFE-B1B9-02CD34B4A8D4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3401D-A943-4E94-BDBF-526B1A7FC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02DC5-2951-4760-ADE9-F9D836B96BA3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21B1C-82EA-4B0A-9EB2-DEFD76D50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6B562372-8256-48C3-9B4B-1CA4822C3D9E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945E32B-A1A8-4EC9-BB01-A6BB548F0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namangan34.connect.uz/nuraniya34/s_3.gif" TargetMode="External"/><Relationship Id="rId7" Type="http://schemas.openxmlformats.org/officeDocument/2006/relationships/image" Target="http://namangan34.connect.uz/nuraniya34/s_2.gi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http://namangan34.connect.uz/nuraniya34/s_1.gif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15816" y="1628800"/>
            <a:ext cx="561662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Михайлова Ольга Игоревна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99792" y="2276872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истории и обществознания</a:t>
            </a: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31840" y="188640"/>
            <a:ext cx="466871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 №5»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села Журавского Новоселицкого округа 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Ставропольского края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Михайлова Ольга Игоревн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476672"/>
            <a:ext cx="2217618" cy="2376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359024" y="3212976"/>
            <a:ext cx="878497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Georgia" pitchFamily="18" charset="0"/>
              </a:rPr>
              <a:t>Методическая </a:t>
            </a:r>
            <a:r>
              <a:rPr lang="ru-RU" altLang="ru-RU" sz="2400" b="1" dirty="0" smtClean="0">
                <a:solidFill>
                  <a:srgbClr val="002060"/>
                </a:solidFill>
                <a:latin typeface="Georgia" pitchFamily="18" charset="0"/>
              </a:rPr>
              <a:t>проблема: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Интерактивные методы на уроках истории  и во внеурочной деятельности как средство воспитания гражданско-патриотической позиции</a:t>
            </a:r>
          </a:p>
          <a:p>
            <a:pPr algn="ctr">
              <a:buNone/>
            </a:pPr>
            <a:endParaRPr lang="ru-RU" sz="2400" b="1" dirty="0" smtClean="0">
              <a:latin typeface="Garamond" pitchFamily="18" charset="0"/>
            </a:endParaRPr>
          </a:p>
          <a:p>
            <a:pPr algn="ctr"/>
            <a:r>
              <a:rPr lang="ru-RU" altLang="ru-RU" sz="2400" b="1" dirty="0" smtClean="0">
                <a:solidFill>
                  <a:schemeClr val="accent2"/>
                </a:solidFill>
                <a:latin typeface="Georgia" pitchFamily="18" charset="0"/>
              </a:rPr>
              <a:t>  </a:t>
            </a:r>
            <a:endParaRPr lang="ru-RU" altLang="ru-RU" sz="2400" b="1" dirty="0">
              <a:solidFill>
                <a:schemeClr val="accent2"/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1175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000" dirty="0">
                <a:latin typeface="Garamond" pitchFamily="18" charset="0"/>
              </a:rPr>
              <a:t>Включает в себя несколько этапов. </a:t>
            </a:r>
            <a:br>
              <a:rPr lang="ru-RU" sz="2000" dirty="0">
                <a:latin typeface="Garamond" pitchFamily="18" charset="0"/>
              </a:rPr>
            </a:br>
            <a:r>
              <a:rPr lang="ru-RU" sz="2000" dirty="0">
                <a:latin typeface="Garamond" pitchFamily="18" charset="0"/>
              </a:rPr>
              <a:t>   - Формулировка вопроса. </a:t>
            </a:r>
            <a:br>
              <a:rPr lang="ru-RU" sz="2000" dirty="0">
                <a:latin typeface="Garamond" pitchFamily="18" charset="0"/>
              </a:rPr>
            </a:br>
            <a:r>
              <a:rPr lang="ru-RU" sz="2000" dirty="0">
                <a:latin typeface="Garamond" pitchFamily="18" charset="0"/>
              </a:rPr>
              <a:t>   - Вопрос, выносимый на перекрестную дискуссию должен быть проблемным и, соответственно, не иметь однозначного ответа. Он записывается посередине страницы. </a:t>
            </a:r>
            <a:br>
              <a:rPr lang="ru-RU" sz="2000" dirty="0">
                <a:latin typeface="Garamond" pitchFamily="18" charset="0"/>
              </a:rPr>
            </a:br>
            <a:r>
              <a:rPr lang="ru-RU" sz="2000" dirty="0">
                <a:latin typeface="Garamond" pitchFamily="18" charset="0"/>
              </a:rPr>
              <a:t>   - Составление схемы для перекрестной дискуссии. </a:t>
            </a:r>
            <a:br>
              <a:rPr lang="ru-RU" sz="2000" dirty="0">
                <a:latin typeface="Garamond" pitchFamily="18" charset="0"/>
              </a:rPr>
            </a:br>
            <a:r>
              <a:rPr lang="ru-RU" sz="2000" dirty="0">
                <a:latin typeface="Garamond" pitchFamily="18" charset="0"/>
              </a:rPr>
              <a:t/>
            </a:r>
            <a:br>
              <a:rPr lang="ru-RU" sz="2000" dirty="0">
                <a:latin typeface="Garamond" pitchFamily="18" charset="0"/>
              </a:rPr>
            </a:br>
            <a:endParaRPr lang="ru-RU" sz="2000" dirty="0">
              <a:latin typeface="Garamond" pitchFamily="18" charset="0"/>
            </a:endParaRP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ABD9E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Clr>
                <a:srgbClr val="000066"/>
              </a:buClr>
              <a:buSzPct val="100000"/>
              <a:buFont typeface="Arial" charset="0"/>
              <a:buNone/>
            </a:pPr>
            <a:r>
              <a:rPr lang="ru-RU" sz="3200" b="1" dirty="0">
                <a:solidFill>
                  <a:schemeClr val="tx2"/>
                </a:solidFill>
                <a:latin typeface="Garamond" pitchFamily="18" charset="0"/>
              </a:rPr>
              <a:t>Приём «Перекрёстная дискуссия».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3212976"/>
          <a:ext cx="756084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2520280"/>
                <a:gridCol w="25202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Garamond" pitchFamily="18" charset="0"/>
                          <a:ea typeface="+mn-ea"/>
                          <a:cs typeface="+mn-cs"/>
                        </a:rPr>
                        <a:t>Аргументы «за»</a:t>
                      </a:r>
                      <a:endParaRPr lang="ru-RU" dirty="0">
                        <a:solidFill>
                          <a:schemeClr val="tx1"/>
                        </a:solidFill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Garamond" pitchFamily="18" charset="0"/>
                          <a:ea typeface="+mn-ea"/>
                          <a:cs typeface="+mn-cs"/>
                        </a:rPr>
                        <a:t>Вопрос/утверждение</a:t>
                      </a:r>
                      <a:endParaRPr lang="ru-RU" dirty="0">
                        <a:solidFill>
                          <a:schemeClr val="tx1"/>
                        </a:solidFill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Garamond" pitchFamily="18" charset="0"/>
                          <a:ea typeface="+mn-ea"/>
                          <a:cs typeface="+mn-cs"/>
                        </a:rPr>
                        <a:t>Аргументы «против»</a:t>
                      </a:r>
                      <a:endParaRPr lang="ru-RU" dirty="0">
                        <a:solidFill>
                          <a:schemeClr val="tx1"/>
                        </a:solidFill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Garamond" pitchFamily="18" charset="0"/>
                          <a:ea typeface="+mn-ea"/>
                          <a:cs typeface="+mn-cs"/>
                        </a:rPr>
                        <a:t>Вывод:</a:t>
                      </a:r>
                      <a:endParaRPr lang="ru-RU" dirty="0"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Garamond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z-460x283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r="20042"/>
          <a:stretch>
            <a:fillRect/>
          </a:stretch>
        </p:blipFill>
        <p:spPr>
          <a:xfrm rot="19110595">
            <a:off x="4018423" y="3568427"/>
            <a:ext cx="5789627" cy="2695575"/>
          </a:xfrm>
        </p:spPr>
      </p:pic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ABD9E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Clr>
                <a:srgbClr val="000066"/>
              </a:buClr>
              <a:buSzPct val="100000"/>
              <a:buFont typeface="Arial" charset="0"/>
              <a:buNone/>
            </a:pPr>
            <a:r>
              <a:rPr lang="ru-RU" sz="3200" b="1" dirty="0">
                <a:solidFill>
                  <a:schemeClr val="tx2"/>
                </a:solidFill>
                <a:latin typeface="Garamond" pitchFamily="18" charset="0"/>
              </a:rPr>
              <a:t>Приём </a:t>
            </a:r>
            <a:r>
              <a:rPr lang="ru-RU" sz="3200" b="1" dirty="0" smtClean="0">
                <a:solidFill>
                  <a:schemeClr val="tx2"/>
                </a:solidFill>
                <a:latin typeface="Garamond" pitchFamily="18" charset="0"/>
              </a:rPr>
              <a:t>«Шкала мнений».</a:t>
            </a:r>
            <a:endParaRPr lang="ru-RU" sz="3200" b="1" dirty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268760"/>
            <a:ext cx="87129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itchFamily="18" charset="0"/>
              </a:rPr>
              <a:t>Демонстрация разнообразия мнений по изучаемой теме. </a:t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>
                <a:latin typeface="Cambria" pitchFamily="18" charset="0"/>
              </a:rPr>
              <a:t> Пример: урок истории в 9 классе «Октябрьская революция. Становление Советской власти» </a:t>
            </a:r>
          </a:p>
          <a:p>
            <a:r>
              <a:rPr lang="ru-RU" dirty="0" smtClean="0">
                <a:latin typeface="Cambria" pitchFamily="18" charset="0"/>
              </a:rPr>
              <a:t>Вопрос, который до сих пор волнует умы:</a:t>
            </a:r>
          </a:p>
          <a:p>
            <a:r>
              <a:rPr lang="ru-RU" i="1" dirty="0" smtClean="0">
                <a:latin typeface="Cambria" pitchFamily="18" charset="0"/>
              </a:rPr>
              <a:t>Нужна ли была революция 1917 года в России?</a:t>
            </a:r>
            <a:endParaRPr lang="ru-RU" dirty="0" smtClean="0">
              <a:latin typeface="Cambria" pitchFamily="18" charset="0"/>
            </a:endParaRPr>
          </a:p>
          <a:p>
            <a:r>
              <a:rPr lang="ru-RU" dirty="0" smtClean="0">
                <a:latin typeface="Cambria" pitchFamily="18" charset="0"/>
              </a:rPr>
              <a:t>Дайте ученикам подумать. На доске или экране размещаем </a:t>
            </a:r>
            <a:r>
              <a:rPr lang="ru-RU" b="1" i="1" dirty="0" smtClean="0">
                <a:latin typeface="Cambria" pitchFamily="18" charset="0"/>
              </a:rPr>
              <a:t>шкалу мнений</a:t>
            </a:r>
            <a:r>
              <a:rPr lang="ru-RU" dirty="0" smtClean="0">
                <a:latin typeface="Cambria" pitchFamily="18" charset="0"/>
              </a:rPr>
              <a:t>.</a:t>
            </a:r>
          </a:p>
          <a:p>
            <a:r>
              <a:rPr lang="ru-RU" dirty="0" smtClean="0">
                <a:latin typeface="Cambria" pitchFamily="18" charset="0"/>
              </a:rPr>
              <a:t>В данном случае такую:</a:t>
            </a:r>
          </a:p>
          <a:p>
            <a:r>
              <a:rPr lang="ru-RU" dirty="0" smtClean="0">
                <a:latin typeface="Cambria" pitchFamily="18" charset="0"/>
              </a:rPr>
              <a:t>Нужна (красный)</a:t>
            </a:r>
          </a:p>
          <a:p>
            <a:r>
              <a:rPr lang="ru-RU" dirty="0" smtClean="0">
                <a:latin typeface="Cambria" pitchFamily="18" charset="0"/>
              </a:rPr>
              <a:t>Нужна, но с оговорками…(розовый)</a:t>
            </a:r>
          </a:p>
          <a:p>
            <a:r>
              <a:rPr lang="ru-RU" dirty="0" smtClean="0">
                <a:latin typeface="Cambria" pitchFamily="18" charset="0"/>
              </a:rPr>
              <a:t>Не нужна, но были объективные причины…(фиолетовый)</a:t>
            </a:r>
          </a:p>
          <a:p>
            <a:r>
              <a:rPr lang="ru-RU" dirty="0" smtClean="0">
                <a:latin typeface="Cambria" pitchFamily="18" charset="0"/>
              </a:rPr>
              <a:t>Не нужна (синий)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latin typeface="Garamond" pitchFamily="18" charset="0"/>
              </a:rPr>
              <a:t>ТРИ ПРИНЦИПА ДЕБАТОВ</a:t>
            </a:r>
            <a:endParaRPr lang="ru-RU" sz="2000" dirty="0" smtClean="0">
              <a:latin typeface="Garamond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Garamond" pitchFamily="18" charset="0"/>
              </a:rPr>
              <a:t>1. Обучение важнее победы.</a:t>
            </a:r>
          </a:p>
          <a:p>
            <a:pPr>
              <a:buNone/>
            </a:pPr>
            <a:r>
              <a:rPr lang="ru-RU" sz="2000" dirty="0" smtClean="0">
                <a:latin typeface="Garamond" pitchFamily="18" charset="0"/>
              </a:rPr>
              <a:t>2. Честность.</a:t>
            </a:r>
          </a:p>
          <a:p>
            <a:pPr>
              <a:buNone/>
            </a:pPr>
            <a:r>
              <a:rPr lang="ru-RU" sz="2000" dirty="0" smtClean="0">
                <a:latin typeface="Garamond" pitchFamily="18" charset="0"/>
              </a:rPr>
              <a:t>3. Уважение к оппоненту.</a:t>
            </a:r>
          </a:p>
          <a:p>
            <a:pPr algn="ctr">
              <a:buNone/>
            </a:pPr>
            <a:endParaRPr lang="ru-RU" sz="1200" b="1" dirty="0" smtClean="0">
              <a:latin typeface="Garamond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Garamond" pitchFamily="18" charset="0"/>
              </a:rPr>
              <a:t>ДЛЯ СОЗДАНИЯ АРГУМЕНТА</a:t>
            </a:r>
          </a:p>
          <a:p>
            <a:pPr algn="ctr">
              <a:buNone/>
            </a:pPr>
            <a:endParaRPr lang="ru-RU" sz="1400" b="1" dirty="0" smtClean="0">
              <a:latin typeface="Garamond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Garamond" pitchFamily="18" charset="0"/>
              </a:rPr>
              <a:t>1. Требование ВЫДВИГАЕТСЯ.</a:t>
            </a:r>
          </a:p>
          <a:p>
            <a:pPr>
              <a:buNone/>
            </a:pPr>
            <a:r>
              <a:rPr lang="ru-RU" sz="2000" dirty="0" smtClean="0">
                <a:latin typeface="Garamond" pitchFamily="18" charset="0"/>
              </a:rPr>
              <a:t>2. Требование ОБЪЯСНЯЕТСЯ.</a:t>
            </a:r>
          </a:p>
          <a:p>
            <a:pPr>
              <a:buNone/>
            </a:pPr>
            <a:r>
              <a:rPr lang="ru-RU" sz="2000" dirty="0" smtClean="0">
                <a:latin typeface="Garamond" pitchFamily="18" charset="0"/>
              </a:rPr>
              <a:t>3. Требование ДОКАЗЫВАЕТСЯ. Обоснование осуществляется с помощью доказательств и рассуждений.</a:t>
            </a:r>
          </a:p>
          <a:p>
            <a:pPr>
              <a:buNone/>
            </a:pPr>
            <a:r>
              <a:rPr lang="ru-RU" sz="2000" dirty="0" smtClean="0">
                <a:latin typeface="Garamond" pitchFamily="18" charset="0"/>
              </a:rPr>
              <a:t>4. Делается ЗАКЛЮЧЕНИЕ.</a:t>
            </a:r>
          </a:p>
          <a:p>
            <a:pPr>
              <a:buNone/>
            </a:pPr>
            <a:endParaRPr lang="ru-RU" sz="2000" dirty="0" smtClean="0">
              <a:latin typeface="Garamond" pitchFamily="18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ABD9E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Приём «Дебаты».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347864" y="3140968"/>
            <a:ext cx="2743200" cy="1447800"/>
          </a:xfrm>
          <a:prstGeom prst="rect">
            <a:avLst/>
          </a:prstGeom>
          <a:solidFill>
            <a:srgbClr val="ABD9E7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kumimoji="1" lang="ru-RU" sz="1400" dirty="0" smtClean="0">
              <a:latin typeface="Calibri" pitchFamily="34" charset="0"/>
            </a:endParaRPr>
          </a:p>
          <a:p>
            <a:pPr algn="ctr"/>
            <a:r>
              <a:rPr kumimoji="1" lang="ru-RU" sz="2000" dirty="0" smtClean="0">
                <a:latin typeface="Calibri" pitchFamily="34" charset="0"/>
              </a:rPr>
              <a:t>Правила </a:t>
            </a:r>
            <a:r>
              <a:rPr kumimoji="1" lang="ru-RU" sz="2000" dirty="0">
                <a:latin typeface="Calibri" pitchFamily="34" charset="0"/>
              </a:rPr>
              <a:t>и принципы успешности проектной деятельности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6732240" y="2492896"/>
            <a:ext cx="1981200" cy="1066800"/>
          </a:xfrm>
          <a:prstGeom prst="wedgeRectCallout">
            <a:avLst>
              <a:gd name="adj1" fmla="val -68028"/>
              <a:gd name="adj2" fmla="val 98662"/>
            </a:avLst>
          </a:prstGeom>
          <a:solidFill>
            <a:srgbClr val="FF99CC"/>
          </a:solidFill>
          <a:ln w="57150" cmpd="thickThin">
            <a:solidFill>
              <a:srgbClr val="5072BE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sz="1600" dirty="0">
                <a:solidFill>
                  <a:srgbClr val="000066"/>
                </a:solidFill>
                <a:latin typeface="Calibri" pitchFamily="34" charset="0"/>
              </a:rPr>
              <a:t>В команде нет лидеров. Все члены команды равны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755576" y="2204864"/>
            <a:ext cx="1981200" cy="609600"/>
          </a:xfrm>
          <a:prstGeom prst="wedgeRectCallout">
            <a:avLst>
              <a:gd name="adj1" fmla="val 68111"/>
              <a:gd name="adj2" fmla="val 140366"/>
            </a:avLst>
          </a:prstGeom>
          <a:solidFill>
            <a:srgbClr val="FF99CC"/>
          </a:solidFill>
          <a:ln w="57150" cmpd="thickThin">
            <a:solidFill>
              <a:srgbClr val="5072BE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sz="1600" dirty="0">
                <a:solidFill>
                  <a:srgbClr val="000066"/>
                </a:solidFill>
                <a:latin typeface="Calibri" pitchFamily="34" charset="0"/>
              </a:rPr>
              <a:t>Команды не соревнуются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195736" y="5373216"/>
            <a:ext cx="3505200" cy="1371600"/>
          </a:xfrm>
          <a:prstGeom prst="wedgeRectCallout">
            <a:avLst>
              <a:gd name="adj1" fmla="val 5935"/>
              <a:gd name="adj2" fmla="val -102546"/>
            </a:avLst>
          </a:prstGeom>
          <a:solidFill>
            <a:srgbClr val="FF99CC"/>
          </a:solidFill>
          <a:ln w="57150" cmpd="thickThin">
            <a:solidFill>
              <a:srgbClr val="5072BE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sz="1600" dirty="0">
                <a:solidFill>
                  <a:srgbClr val="000066"/>
                </a:solidFill>
                <a:latin typeface="Calibri" pitchFamily="34" charset="0"/>
              </a:rPr>
              <a:t>Все члены команды</a:t>
            </a:r>
            <a:r>
              <a:rPr kumimoji="1" lang="en-US" sz="1600" dirty="0">
                <a:solidFill>
                  <a:srgbClr val="000066"/>
                </a:solidFill>
                <a:latin typeface="Calibri" pitchFamily="34" charset="0"/>
              </a:rPr>
              <a:t> </a:t>
            </a:r>
            <a:r>
              <a:rPr kumimoji="1" lang="ru-RU" sz="1600" dirty="0">
                <a:solidFill>
                  <a:srgbClr val="000066"/>
                </a:solidFill>
                <a:latin typeface="Calibri" pitchFamily="34" charset="0"/>
              </a:rPr>
              <a:t>должны получать удовольствие от общения друг с другом и от того, что они вместе выполняют проектное задание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611560" y="3573016"/>
            <a:ext cx="2209800" cy="1447800"/>
          </a:xfrm>
          <a:prstGeom prst="wedgeRectCallout">
            <a:avLst>
              <a:gd name="adj1" fmla="val 67384"/>
              <a:gd name="adj2" fmla="val 3069"/>
            </a:avLst>
          </a:prstGeom>
          <a:solidFill>
            <a:srgbClr val="FF99CC"/>
          </a:solidFill>
          <a:ln w="57150" cmpd="thickThin">
            <a:solidFill>
              <a:srgbClr val="5072BE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sz="1600" dirty="0">
                <a:solidFill>
                  <a:srgbClr val="000066"/>
                </a:solidFill>
                <a:latin typeface="Calibri" pitchFamily="34" charset="0"/>
              </a:rPr>
              <a:t>Каждый должен получать удовольствие от чувства уверенности в себе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3131840" y="1268760"/>
            <a:ext cx="3733800" cy="1066800"/>
          </a:xfrm>
          <a:prstGeom prst="wedgeRectCallout">
            <a:avLst>
              <a:gd name="adj1" fmla="val -11949"/>
              <a:gd name="adj2" fmla="val 121579"/>
            </a:avLst>
          </a:prstGeom>
          <a:solidFill>
            <a:srgbClr val="FF99CC"/>
          </a:solidFill>
          <a:ln w="57150" cmpd="thickThin">
            <a:solidFill>
              <a:srgbClr val="5072BE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sz="1600" dirty="0">
                <a:solidFill>
                  <a:srgbClr val="000066"/>
                </a:solidFill>
                <a:latin typeface="Calibri" pitchFamily="34" charset="0"/>
              </a:rPr>
              <a:t>Все должны проявлять активность и вносить свой вклад в общее дело. Не должно быть так называемых «спящих партнеров»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6084168" y="4941168"/>
            <a:ext cx="2743200" cy="1371600"/>
          </a:xfrm>
          <a:prstGeom prst="wedgeRectCallout">
            <a:avLst>
              <a:gd name="adj1" fmla="val -44153"/>
              <a:gd name="adj2" fmla="val -94329"/>
            </a:avLst>
          </a:prstGeom>
          <a:solidFill>
            <a:srgbClr val="FF99CC"/>
          </a:solidFill>
          <a:ln w="57150" cmpd="thickThin">
            <a:solidFill>
              <a:srgbClr val="5072BE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kumimoji="1" lang="ru-RU" sz="1600" dirty="0">
                <a:solidFill>
                  <a:srgbClr val="000066"/>
                </a:solidFill>
                <a:latin typeface="Calibri" pitchFamily="34" charset="0"/>
              </a:rPr>
              <a:t>Ответственность за конечный результат несут все члены команды, выполняющие проектное задание</a:t>
            </a: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ABD9E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66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Garamond" pitchFamily="18" charset="0"/>
                <a:ea typeface="+mj-ea"/>
                <a:cs typeface="+mj-cs"/>
              </a:rPr>
              <a:t>Приём «Проектная деятельность».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Garamond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 autoUpdateAnimBg="0"/>
      <p:bldP spid="10244" grpId="0" animBg="1" autoUpdateAnimBg="0"/>
      <p:bldP spid="10245" grpId="0" animBg="1" autoUpdateAnimBg="0"/>
      <p:bldP spid="10246" grpId="0" animBg="1" autoUpdateAnimBg="0"/>
      <p:bldP spid="10247" grpId="0" animBg="1" autoUpdateAnimBg="0"/>
      <p:bldP spid="10248" grpId="0" animBg="1" autoUpdateAnimBg="0"/>
      <p:bldP spid="10249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/>
          <a:lstStyle/>
          <a:p>
            <a:pPr eaLnBrk="1" hangingPunct="1"/>
            <a:r>
              <a:rPr lang="fr-FR" sz="2400" b="1" i="1" dirty="0" smtClean="0">
                <a:latin typeface="Garamond" pitchFamily="18" charset="0"/>
              </a:rPr>
              <a:t>Проектное обучение активизирует истинное учение учеников, поскольку оно</a:t>
            </a:r>
            <a:endParaRPr lang="ru-RU" sz="2400" b="1" i="1" dirty="0" smtClean="0">
              <a:latin typeface="Garamond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8313" y="957253"/>
            <a:ext cx="8529637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fr-FR" sz="2000" dirty="0">
                <a:latin typeface="Garamond" pitchFamily="18" charset="0"/>
              </a:rPr>
              <a:t>     </a:t>
            </a:r>
            <a:endParaRPr lang="ru-RU" sz="2000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fr-FR" sz="2000" b="1" dirty="0">
                <a:latin typeface="Garamond" pitchFamily="18" charset="0"/>
              </a:rPr>
              <a:t>личностно ориентировано;</a:t>
            </a: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fr-FR" sz="2000" b="1" dirty="0">
                <a:latin typeface="Garamond" pitchFamily="18" charset="0"/>
              </a:rPr>
              <a:t>реализует деятельностный подход в обучении;</a:t>
            </a: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fr-FR" sz="2000" b="1" dirty="0">
                <a:latin typeface="Garamond" pitchFamily="18" charset="0"/>
              </a:rPr>
              <a:t>построено на принципах проблемного обучения;</a:t>
            </a: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fr-FR" sz="2000" b="1" dirty="0">
                <a:latin typeface="Garamond" pitchFamily="18" charset="0"/>
              </a:rPr>
              <a:t>использует множество дидактических подходов;</a:t>
            </a: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fr-FR" sz="2000" b="1" dirty="0">
                <a:latin typeface="Garamond" pitchFamily="18" charset="0"/>
              </a:rPr>
              <a:t>самомотивируемо, что означает возрастание интереса и вовлеченности в работу по мере ее выполнения;   поддерживает педагогические цели на всех уровнях;</a:t>
            </a: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fr-FR" sz="2000" b="1" dirty="0">
                <a:latin typeface="Garamond" pitchFamily="18" charset="0"/>
              </a:rPr>
              <a:t>позволяет учиться на собственном опыте и опыте других не начетнически, а в конкретном деле;</a:t>
            </a: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r>
              <a:rPr lang="fr-FR" sz="2000" b="1" dirty="0">
                <a:latin typeface="Garamond" pitchFamily="18" charset="0"/>
              </a:rPr>
              <a:t>приносит удовлетворение ученикам, видящим продукт своего собственного труда.</a:t>
            </a:r>
            <a:endParaRPr lang="ru-RU" sz="2000" b="1" dirty="0">
              <a:latin typeface="Garamond" pitchFamily="18" charset="0"/>
            </a:endParaRPr>
          </a:p>
          <a:p>
            <a:pPr>
              <a:buFont typeface="Wingdings" pitchFamily="2" charset="2"/>
              <a:buChar char="v"/>
              <a:tabLst>
                <a:tab pos="457200" algn="l"/>
              </a:tabLst>
            </a:pPr>
            <a:endParaRPr lang="ru-RU" sz="16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2400" b="1" dirty="0" smtClean="0">
                <a:latin typeface="Garamond" pitchFamily="18" charset="0"/>
              </a:rPr>
              <a:t>Результаты применения интерактивных </a:t>
            </a:r>
            <a:br>
              <a:rPr lang="ru-RU" sz="2400" b="1" dirty="0" smtClean="0">
                <a:latin typeface="Garamond" pitchFamily="18" charset="0"/>
              </a:rPr>
            </a:br>
            <a:r>
              <a:rPr lang="ru-RU" sz="2400" b="1" dirty="0" smtClean="0">
                <a:latin typeface="Garamond" pitchFamily="18" charset="0"/>
              </a:rPr>
              <a:t>методов во внеурочной деятельности по воспитанию гражданско-патриотической позиции</a:t>
            </a:r>
            <a:r>
              <a:rPr lang="ru-RU" sz="3200" b="1" dirty="0" smtClean="0">
                <a:latin typeface="Garamond" pitchFamily="18" charset="0"/>
              </a:rPr>
              <a:t/>
            </a:r>
            <a:br>
              <a:rPr lang="ru-RU" sz="3200" b="1" dirty="0" smtClean="0">
                <a:latin typeface="Garamond" pitchFamily="18" charset="0"/>
              </a:rPr>
            </a:br>
            <a:endParaRPr lang="ru-RU" sz="3200" b="1" dirty="0">
              <a:latin typeface="Garamond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Garamond" pitchFamily="18" charset="0"/>
              </a:rPr>
              <a:t>Организация внеклассных мероприятий</a:t>
            </a:r>
          </a:p>
          <a:p>
            <a:pPr>
              <a:buNone/>
            </a:pPr>
            <a:r>
              <a:rPr lang="ru-RU" sz="2400" dirty="0" smtClean="0">
                <a:latin typeface="Garamond" pitchFamily="18" charset="0"/>
              </a:rPr>
              <a:t>Проведение экскурсий в комнате «Боевой славы»</a:t>
            </a:r>
          </a:p>
          <a:p>
            <a:pPr>
              <a:buNone/>
            </a:pPr>
            <a:r>
              <a:rPr lang="ru-RU" sz="2400" dirty="0" smtClean="0">
                <a:latin typeface="Garamond" pitchFamily="18" charset="0"/>
              </a:rPr>
              <a:t>Встречи с ветеранами ВОВ</a:t>
            </a:r>
          </a:p>
          <a:p>
            <a:pPr>
              <a:buNone/>
            </a:pPr>
            <a:r>
              <a:rPr lang="ru-RU" sz="2400" dirty="0" smtClean="0">
                <a:latin typeface="Garamond" pitchFamily="18" charset="0"/>
              </a:rPr>
              <a:t>Организация вахты памяти</a:t>
            </a:r>
          </a:p>
          <a:p>
            <a:pPr>
              <a:buNone/>
            </a:pPr>
            <a:r>
              <a:rPr lang="ru-RU" sz="2400" dirty="0" smtClean="0">
                <a:latin typeface="Garamond" pitchFamily="18" charset="0"/>
              </a:rPr>
              <a:t>Оформление тематических стендов</a:t>
            </a:r>
          </a:p>
          <a:p>
            <a:pPr>
              <a:buNone/>
            </a:pPr>
            <a:r>
              <a:rPr lang="ru-RU" sz="2400" dirty="0" smtClean="0">
                <a:latin typeface="Garamond" pitchFamily="18" charset="0"/>
              </a:rPr>
              <a:t>Подготовка исследовательских работ, проектов</a:t>
            </a:r>
          </a:p>
          <a:p>
            <a:pPr>
              <a:buNone/>
            </a:pPr>
            <a:r>
              <a:rPr lang="ru-RU" sz="2400" dirty="0" smtClean="0">
                <a:latin typeface="Garamond" pitchFamily="18" charset="0"/>
              </a:rPr>
              <a:t>Участие в акциях гражданско-патриотической направленности</a:t>
            </a:r>
          </a:p>
          <a:p>
            <a:pPr>
              <a:buNone/>
            </a:pPr>
            <a:r>
              <a:rPr lang="ru-RU" sz="2400" dirty="0" smtClean="0">
                <a:latin typeface="Garamond" pitchFamily="18" charset="0"/>
              </a:rPr>
              <a:t>Организация и проведение фестиваля национальных культур</a:t>
            </a:r>
          </a:p>
          <a:p>
            <a:pPr>
              <a:buNone/>
            </a:pPr>
            <a:endParaRPr lang="ru-RU" sz="2400" dirty="0" smtClean="0">
              <a:latin typeface="Garamond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_504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16631"/>
            <a:ext cx="2808312" cy="1919013"/>
          </a:xfrm>
        </p:spPr>
      </p:pic>
      <p:pic>
        <p:nvPicPr>
          <p:cNvPr id="5" name="Рисунок 4" descr="100_505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4437112"/>
            <a:ext cx="2809469" cy="2232248"/>
          </a:xfrm>
          <a:prstGeom prst="rect">
            <a:avLst/>
          </a:prstGeom>
        </p:spPr>
      </p:pic>
      <p:pic>
        <p:nvPicPr>
          <p:cNvPr id="6" name="Рисунок 5" descr="20160219_13235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79512" y="2132856"/>
            <a:ext cx="2837681" cy="2204864"/>
          </a:xfrm>
          <a:prstGeom prst="rect">
            <a:avLst/>
          </a:prstGeom>
        </p:spPr>
      </p:pic>
      <p:pic>
        <p:nvPicPr>
          <p:cNvPr id="7" name="Рисунок 6" descr="20151030_14050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131840" y="116632"/>
            <a:ext cx="3211322" cy="1944216"/>
          </a:xfrm>
          <a:prstGeom prst="rect">
            <a:avLst/>
          </a:prstGeom>
        </p:spPr>
      </p:pic>
      <p:pic>
        <p:nvPicPr>
          <p:cNvPr id="8" name="Рисунок 7" descr="20160421_13311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131840" y="2132857"/>
            <a:ext cx="3240073" cy="2160240"/>
          </a:xfrm>
          <a:prstGeom prst="rect">
            <a:avLst/>
          </a:prstGeom>
        </p:spPr>
      </p:pic>
      <p:pic>
        <p:nvPicPr>
          <p:cNvPr id="9" name="Рисунок 8" descr="DSCN1195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3131840" y="4365104"/>
            <a:ext cx="3240360" cy="2322787"/>
          </a:xfrm>
          <a:prstGeom prst="rect">
            <a:avLst/>
          </a:prstGeom>
        </p:spPr>
      </p:pic>
      <p:pic>
        <p:nvPicPr>
          <p:cNvPr id="10" name="Содержимое 3" descr="20160425_102643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 rot="5400000">
            <a:off x="6012160" y="980728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20160421_134528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6444208" y="4437112"/>
            <a:ext cx="2550587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60415_0847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16632"/>
            <a:ext cx="4283968" cy="3212976"/>
          </a:xfrm>
        </p:spPr>
      </p:pic>
      <p:pic>
        <p:nvPicPr>
          <p:cNvPr id="5" name="Рисунок 4" descr="20160415_0922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3501008"/>
            <a:ext cx="4283968" cy="3212976"/>
          </a:xfrm>
          <a:prstGeom prst="rect">
            <a:avLst/>
          </a:prstGeom>
        </p:spPr>
      </p:pic>
      <p:pic>
        <p:nvPicPr>
          <p:cNvPr id="6" name="Рисунок 5" descr="20160415_09243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116632"/>
            <a:ext cx="4379979" cy="3284984"/>
          </a:xfrm>
          <a:prstGeom prst="rect">
            <a:avLst/>
          </a:prstGeom>
        </p:spPr>
      </p:pic>
      <p:pic>
        <p:nvPicPr>
          <p:cNvPr id="7" name="Рисунок 6" descr="20160415_09265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79512" y="3501008"/>
            <a:ext cx="4413696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601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2747797" cy="2060848"/>
          </a:xfrm>
        </p:spPr>
      </p:pic>
      <p:pic>
        <p:nvPicPr>
          <p:cNvPr id="5" name="Рисунок 4" descr="Все фото 16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59831" y="188640"/>
            <a:ext cx="2784309" cy="2088232"/>
          </a:xfrm>
          <a:prstGeom prst="rect">
            <a:avLst/>
          </a:prstGeom>
        </p:spPr>
      </p:pic>
      <p:pic>
        <p:nvPicPr>
          <p:cNvPr id="6" name="Рисунок 5" descr="Все фото 26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12160" y="188640"/>
            <a:ext cx="2808312" cy="2106234"/>
          </a:xfrm>
          <a:prstGeom prst="rect">
            <a:avLst/>
          </a:prstGeom>
        </p:spPr>
      </p:pic>
      <p:pic>
        <p:nvPicPr>
          <p:cNvPr id="7" name="Рисунок 6" descr="Все фото 166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9512" y="2348880"/>
            <a:ext cx="2736304" cy="2052228"/>
          </a:xfrm>
          <a:prstGeom prst="rect">
            <a:avLst/>
          </a:prstGeom>
        </p:spPr>
      </p:pic>
      <p:pic>
        <p:nvPicPr>
          <p:cNvPr id="8" name="Рисунок 7" descr="все фото 313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59833" y="2420888"/>
            <a:ext cx="2880319" cy="1984720"/>
          </a:xfrm>
          <a:prstGeom prst="rect">
            <a:avLst/>
          </a:prstGeom>
        </p:spPr>
      </p:pic>
      <p:pic>
        <p:nvPicPr>
          <p:cNvPr id="9" name="Рисунок 8" descr="P1060108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084168" y="2420889"/>
            <a:ext cx="2771799" cy="2016224"/>
          </a:xfrm>
          <a:prstGeom prst="rect">
            <a:avLst/>
          </a:prstGeom>
        </p:spPr>
      </p:pic>
      <p:pic>
        <p:nvPicPr>
          <p:cNvPr id="10" name="Рисунок 9" descr="Все фото 1656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79511" y="4509120"/>
            <a:ext cx="2784310" cy="2088232"/>
          </a:xfrm>
          <a:prstGeom prst="rect">
            <a:avLst/>
          </a:prstGeom>
        </p:spPr>
      </p:pic>
      <p:pic>
        <p:nvPicPr>
          <p:cNvPr id="11" name="Рисунок 10" descr="20140506_114901.jpg"/>
          <p:cNvPicPr/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3059832" y="4509120"/>
            <a:ext cx="2924904" cy="218015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084168" y="4509120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cap="all" dirty="0" smtClean="0">
                <a:solidFill>
                  <a:srgbClr val="002060"/>
                </a:solidFill>
              </a:rPr>
              <a:t>ВЫСОКИЕ УЧЕБНЫЕ РЕЗУЛЬТАТЫ учебных достижений обучающихся ПРИ ИХ ПОЗИТИВНОЙ ДИНАМИКЕ ЗА ПОСЛЕДНИЕ ТРИ ГОДА </a:t>
            </a:r>
            <a:endParaRPr lang="ru-RU" sz="1600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1268760"/>
          <a:ext cx="6009005" cy="1684909"/>
        </p:xfrm>
        <a:graphic>
          <a:graphicData uri="http://schemas.openxmlformats.org/drawingml/2006/table">
            <a:tbl>
              <a:tblPr/>
              <a:tblGrid>
                <a:gridCol w="1488440"/>
                <a:gridCol w="1516380"/>
                <a:gridCol w="1350010"/>
                <a:gridCol w="1654175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Качество освоения обучающимися учебных программ по истории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Количество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учащихся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Успеваемость,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Качество знаний,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2019 – 2020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2020 – 2021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полугодие   2021 – 2022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664" y="3429000"/>
          <a:ext cx="6009005" cy="1911096"/>
        </p:xfrm>
        <a:graphic>
          <a:graphicData uri="http://schemas.openxmlformats.org/drawingml/2006/table">
            <a:tbl>
              <a:tblPr/>
              <a:tblGrid>
                <a:gridCol w="1488440"/>
                <a:gridCol w="1313180"/>
                <a:gridCol w="1351915"/>
                <a:gridCol w="1855470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Качество освоения обучающимися учебных программ по обществознанию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Количество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учащихся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Успеваемость,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Качество знаний,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2019 – 2020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2020 – 2021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полугодие   2021 – 2022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87450" y="1196975"/>
            <a:ext cx="6985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400" b="1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46088" y="1711325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Garamond" pitchFamily="18" charset="0"/>
              </a:rPr>
              <a:t>Интерактивные методы на уроках истории  </a:t>
            </a:r>
          </a:p>
          <a:p>
            <a:pPr algn="ctr">
              <a:buNone/>
            </a:pPr>
            <a:r>
              <a:rPr lang="ru-RU" sz="2400" b="1" dirty="0" smtClean="0">
                <a:latin typeface="Garamond" pitchFamily="18" charset="0"/>
              </a:rPr>
              <a:t>и во внеурочной деятельности</a:t>
            </a:r>
            <a:r>
              <a:rPr lang="ru-RU" sz="2400" dirty="0" smtClean="0">
                <a:latin typeface="Garamond" pitchFamily="18" charset="0"/>
              </a:rPr>
              <a:t> </a:t>
            </a:r>
            <a:r>
              <a:rPr lang="ru-RU" sz="2400" b="1" dirty="0" smtClean="0">
                <a:latin typeface="Garamond" pitchFamily="18" charset="0"/>
              </a:rPr>
              <a:t>как средство </a:t>
            </a:r>
          </a:p>
          <a:p>
            <a:pPr algn="ctr">
              <a:buNone/>
            </a:pPr>
            <a:r>
              <a:rPr lang="ru-RU" sz="2400" b="1" dirty="0" smtClean="0">
                <a:latin typeface="Garamond" pitchFamily="18" charset="0"/>
              </a:rPr>
              <a:t>воспитания гражданско-патриотической позиции</a:t>
            </a:r>
          </a:p>
          <a:p>
            <a:pPr algn="r">
              <a:buNone/>
            </a:pPr>
            <a:endParaRPr lang="ru-RU" sz="2400" dirty="0" smtClean="0"/>
          </a:p>
          <a:p>
            <a:pPr algn="r">
              <a:buNone/>
            </a:pPr>
            <a:r>
              <a:rPr lang="ru-RU" sz="2400" i="1" dirty="0" smtClean="0">
                <a:latin typeface="Garamond" pitchFamily="18" charset="0"/>
              </a:rPr>
              <a:t>Любовь к родине — не отвлеченное </a:t>
            </a:r>
          </a:p>
          <a:p>
            <a:pPr algn="r">
              <a:buNone/>
            </a:pPr>
            <a:r>
              <a:rPr lang="ru-RU" sz="2400" i="1" dirty="0" smtClean="0">
                <a:latin typeface="Garamond" pitchFamily="18" charset="0"/>
              </a:rPr>
              <a:t>понятие, но реальная душевная сила,</a:t>
            </a:r>
          </a:p>
          <a:p>
            <a:pPr algn="r">
              <a:buNone/>
            </a:pPr>
            <a:r>
              <a:rPr lang="ru-RU" sz="2400" i="1" dirty="0" smtClean="0">
                <a:latin typeface="Garamond" pitchFamily="18" charset="0"/>
              </a:rPr>
              <a:t>требующая организации, развития </a:t>
            </a:r>
          </a:p>
          <a:p>
            <a:pPr algn="r">
              <a:buNone/>
            </a:pPr>
            <a:r>
              <a:rPr lang="ru-RU" sz="2400" i="1" dirty="0" smtClean="0">
                <a:latin typeface="Garamond" pitchFamily="18" charset="0"/>
              </a:rPr>
              <a:t>и культуры.</a:t>
            </a:r>
          </a:p>
          <a:p>
            <a:pPr algn="r">
              <a:buNone/>
            </a:pPr>
            <a:r>
              <a:rPr lang="ru-RU" sz="2400" i="1" dirty="0" smtClean="0">
                <a:latin typeface="Garamond" pitchFamily="18" charset="0"/>
              </a:rPr>
              <a:t>				Толстой А. Н.</a:t>
            </a:r>
          </a:p>
          <a:p>
            <a:pPr algn="ctr">
              <a:buNone/>
            </a:pPr>
            <a:endParaRPr lang="ru-RU" sz="2400" dirty="0" smtClean="0">
              <a:latin typeface="Garamond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539552" y="332656"/>
            <a:ext cx="7704137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Публичная презентация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aramond" pitchFamily="18" charset="0"/>
            </a:endParaRPr>
          </a:p>
        </p:txBody>
      </p:sp>
      <p:pic>
        <p:nvPicPr>
          <p:cNvPr id="2053" name="Picture 1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85113" y="476250"/>
            <a:ext cx="1028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КАЧЕСТВО РЕЗУЛЬТАТОВ ИТОГОВОЙ АТТЕСТАЦИИ ВЫПУСКНИКОВ СРЕДНЕЙ ШКОЛЫ ПО ИТОГАМ ЕГЭ ПО ИСТОРИИ И ОБЩЕСТВОЗНАНИЮ  ЗА 3 ГОДА.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19672" y="980728"/>
          <a:ext cx="6095999" cy="1515279"/>
        </p:xfrm>
        <a:graphic>
          <a:graphicData uri="http://schemas.openxmlformats.org/drawingml/2006/table">
            <a:tbl>
              <a:tblPr/>
              <a:tblGrid>
                <a:gridCol w="3084811"/>
                <a:gridCol w="1031312"/>
                <a:gridCol w="1031312"/>
                <a:gridCol w="948564"/>
              </a:tblGrid>
              <a:tr h="216468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2019 - 2020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2020 - 2021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2021-2022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37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бал по истории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37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бал по обществознанию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937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Процент выпускников, сдававших экзамен от общего числа сдающих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33" marR="65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19672" y="2564904"/>
          <a:ext cx="6096001" cy="4072770"/>
        </p:xfrm>
        <a:graphic>
          <a:graphicData uri="http://schemas.openxmlformats.org/drawingml/2006/table">
            <a:tbl>
              <a:tblPr/>
              <a:tblGrid>
                <a:gridCol w="1930436"/>
                <a:gridCol w="1159868"/>
                <a:gridCol w="519424"/>
                <a:gridCol w="1930436"/>
                <a:gridCol w="555837"/>
              </a:tblGrid>
              <a:tr h="572223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Учебный год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Предмет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Фамилия, имя учащегося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Балл по ЕГЭ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2019 - 2020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история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Негорожина Алина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rowSpan="2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2020 - 2021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история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Слюсарь Анастасия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Зимоглядова Екатерина 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rowSpan="4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2019 - 2020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обществознание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Горлов Игорь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Сорокина Виктория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Борисова Любовь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58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Шаманаев Максим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rowSpan="5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2020 - 2021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обществознание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Величко Александра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Зимоглядова Екатерина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Черномордов Филипп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Матряшин Владимир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Пчелинцев Данил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223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2021-2022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история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Выбрали 2 учащийся, 29% от общего числа выпускников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223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2021-2022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обществознание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Выбрали 7 учащихся, 43 % от общего числа выпускников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7833" marR="578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Победители и призёры олимпиад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43608" y="1340768"/>
            <a:ext cx="7025257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Муниципальный этап 2019-2020 учебного года: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Болотникова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Александра, 8 класс - Победитель олимпиады по праву;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Валуйская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Анастасия, 7 класс - Победитель олимпиады по праву;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Иванова Юлия, 9 класс - Победитель олимпиады по обществознанию.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Муниципальный этап 2020-2021 учебного года: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Величко Александра, 11 класс - Победитель олимпиады по обществознанию;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Попова Юлия, 9 класс - Победитель олимпиады по праву;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Боброва Елизавета, 8 класс - Победитель олимпиады по обществознанию;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Зимоглядова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Екатерина, 11 класс - Победитель олимпиады по истории;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Зимоглядова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Екатерина, 11 класс - Призёр олимпиады по праву.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Муниципальный этап 2021-2022 учебного года: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Сидельников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Даниил, 11 класс - Призёр олимпиады по истории;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Попова Юлия, 10 класс - Призёр олимпиады по обществознанию;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Попова Юлия, 10 класс - Призёр олимпиады по праву;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Валуйская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Анастасия, 9 класс - Призёр олимпиады по праву;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Валуйская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Анастасия, 9 класс - Призёр олимпиады по обществознанию.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конкурсах, слетах, научно-практических конференциях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89983" y="1268760"/>
            <a:ext cx="905401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2019-2020 учебном году мои обучающиеся показали следующие результаты: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Муниципальный этап Всероссийского туристско-краеведческого слета "Отечество"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Алферова Виктория - 2 место, номинация "Великая Отечественная война";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Иванова Юлия - 3 место, номинация "Великая Отечественная война";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Иванова Юлия - 1 место, номинация "Культурное наследие"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Районная конференция "Равнение на героев"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Иванова Юлия, исследовательская работа "Война не спрашивает возраста";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Алферова Виктория, исследовательская работа "Жизнь и подвиг Героя Советского Союза Великой Отечественной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войны"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Муниципальный этап Всероссийского конкурса юных чтецов "Живая классика"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Иванова Юлия - участник;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Боброва Елизавета - призер;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Алферова Виктория - участник.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Районный фестиваль "Юниор-Лига КВН-2019"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Боброва Елизавета - 3 место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Болотникова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Александра - 3 место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Районный конкурс творческих работ "Права человека - глазами ребенка"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Иванова Юлия - дипломант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Достижения обучающихся на краевом уровне: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Иванова Юлия - участник краевого слёта Всероссийского туристско-краеведческого движения "Отечество";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Урывская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Ксения - участник регионального этапа Всероссийского конкурса сочинений;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Михайлов Игорь, Селиванов Сергей - 2 место в краевом конкурсе творческих работ "Имею право и обязан".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308790"/>
            <a:ext cx="9144000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2020-2021 учебном году обучающиеся показали следующие результаты: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Муниципальный уровень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Иванова Юлия - 3 место, номинация "Военная история" туристско-краеведческий слет "Отечество";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Иванова Юлия - 1 место, муниципальный этап Всероссийского конкурса сочинений "Без срока давности";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Иванова Юлия - участник, муниципальный этап Всероссийского конкурса чтецов "Живая классика";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Иванова Юлия - дипломант, Всероссийский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онлайн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проект "Ночь музеев";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Камышова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Елизавета - дипломант, Всероссийский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онлайн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проект "Ночь искусств"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 Иванова Юлия - дипломант, муниципальный конкурс "Ученик года - 2021";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7) Иванова Юлия - 1 место, муниципальный конкурс "Успешная юность" номинация "Лидерство и успех".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Краевой уровень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Болотникова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Александра - 1 место, краевой этап </a:t>
            </a:r>
            <a:r>
              <a:rPr kumimoji="0" lang="en-US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XXI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Всероссийской Олимпиады "Созвездие-2020";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Иванова Юлия - участник регионального этапа Всероссийского конкурса сочинений среди обучающихся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образовательных организаций "Без срока давности";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Болотникова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Александра - призер,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Кутафинская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олимпиада школьников по праву.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Всероссийский уровень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Щекоткова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Василиса - призёр, Всероссийский конкурс "Планета - наше достояние";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Новосёлов Данила - призер, Всероссийский конкурс "Планета - наше достояние"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Международный уровень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Анашкина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Виолетта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- 1 место, Международный конкурс "Бессмертный полк";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Сидельников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Даниил - 1 место, Международная интернет-олимпиада по обществознанию.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332656"/>
            <a:ext cx="903649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2021-2022 учебном году обучающиеся показали следующие результаты: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Муниципальный уровень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Павленко Софья - 3 место, Всероссийского туристско-краеведческого слета "Отечество" номинация "Летопись родного края";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Попова Юлия - 1 место, Всероссийского туристско-краеведческого слета "Отечество" номинация "Великая отечественная война";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Урывская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Ксения - 2 место, Всероссийского туристско-краеведческого слета "Отечество" номинация "История образования";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Боброва Елизавета - 2 место, Всероссийского туристско-краеведческого слета "Отечество" номинация "Поиск";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Валуйская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Анастасия - 1 место, Всероссийского туристско-краеведческого слета "Отечество" номинация "Военная история";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 Иванова Юлия - участие, муниципальный этап Всероссийского конкурса юных чтецов "Живая классика".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Краевой уровень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Иванова Юлия - участник краевого конкурса лидеров и руководителей детских и молодежных общественных организаций и объединений "Лидер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XXI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века"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Всероссийский уровень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Михайлов Илья - 1 место, Всероссийская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онлайн-олимпиада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финансовой грамотности и предпринимательству Сайт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Uchi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ru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Лапина Виктория - 1 место, Всероссийская интернет-олимпиада по Всемирной истории;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Николаенко Юлия - 1 место, Всероссийская интернет-олимпиада по Всемирной истории.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Международный уровень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Толстых Виктория - лауреат, конкурс исследовательских работ "Правнуки победителей";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Михайлов Илья - победитель, конкурс исследовательских работ "День Великой Победы";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Анашкина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Виолетта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победитель, Международный конкурс "Бессмертный полк";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Сидельников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Даниил - победитель, Международная интернет-олимпиада по обществознанию.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ттестация Чернова .Н.А 0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116632"/>
            <a:ext cx="2304255" cy="3123546"/>
          </a:xfrm>
        </p:spPr>
      </p:pic>
      <p:pic>
        <p:nvPicPr>
          <p:cNvPr id="5" name="Рисунок 4" descr="Аттестация Чернова .Н.А 01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339752" y="116632"/>
            <a:ext cx="2259730" cy="3096344"/>
          </a:xfrm>
          <a:prstGeom prst="rect">
            <a:avLst/>
          </a:prstGeom>
        </p:spPr>
      </p:pic>
      <p:pic>
        <p:nvPicPr>
          <p:cNvPr id="7" name="Рисунок 6" descr="Аттестация Чернова .Н.А 01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644008" y="116632"/>
            <a:ext cx="2254053" cy="3096344"/>
          </a:xfrm>
          <a:prstGeom prst="rect">
            <a:avLst/>
          </a:prstGeom>
        </p:spPr>
      </p:pic>
      <p:pic>
        <p:nvPicPr>
          <p:cNvPr id="8" name="Рисунок 7" descr="Аттестация Чернова .Н.А 03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915493" y="116632"/>
            <a:ext cx="2228507" cy="3024335"/>
          </a:xfrm>
          <a:prstGeom prst="rect">
            <a:avLst/>
          </a:prstGeom>
        </p:spPr>
      </p:pic>
      <p:pic>
        <p:nvPicPr>
          <p:cNvPr id="9" name="Рисунок 8" descr="Аттестация Чернова .Н.А 03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" y="3429000"/>
            <a:ext cx="2339752" cy="3238211"/>
          </a:xfrm>
          <a:prstGeom prst="rect">
            <a:avLst/>
          </a:prstGeom>
        </p:spPr>
      </p:pic>
      <p:pic>
        <p:nvPicPr>
          <p:cNvPr id="10" name="Рисунок 9" descr="1 010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2339752" y="3356992"/>
            <a:ext cx="2232248" cy="3284984"/>
          </a:xfrm>
          <a:prstGeom prst="rect">
            <a:avLst/>
          </a:prstGeom>
        </p:spPr>
      </p:pic>
      <p:pic>
        <p:nvPicPr>
          <p:cNvPr id="12" name="Рисунок 11" descr="1 022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4572000" y="3356992"/>
            <a:ext cx="2310954" cy="3284984"/>
          </a:xfrm>
          <a:prstGeom prst="rect">
            <a:avLst/>
          </a:prstGeom>
        </p:spPr>
      </p:pic>
      <p:pic>
        <p:nvPicPr>
          <p:cNvPr id="13" name="Рисунок 12" descr="негорожина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6829457" y="3356992"/>
            <a:ext cx="2314543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2060848"/>
            <a:ext cx="57961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Благодарю за внимание!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260648"/>
            <a:ext cx="8424936" cy="4320877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chemeClr val="tx2"/>
                </a:solidFill>
                <a:latin typeface="Garamond" pitchFamily="18" charset="0"/>
                <a:cs typeface="Times New Roman" pitchFamily="18" charset="0"/>
              </a:rPr>
              <a:t>Цель : </a:t>
            </a:r>
            <a:r>
              <a:rPr lang="ru-RU" sz="2400" dirty="0" smtClean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осмысление педагогического опыта применения интерактивных методов  как средства формирования гражданско-патриотической позиции школьников.</a:t>
            </a:r>
            <a:endParaRPr lang="ru-RU" sz="2400" dirty="0" smtClean="0">
              <a:latin typeface="Garamond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i="1" dirty="0" smtClean="0">
                <a:solidFill>
                  <a:schemeClr val="tx2"/>
                </a:solidFill>
                <a:latin typeface="Garamond" pitchFamily="18" charset="0"/>
                <a:cs typeface="Times New Roman" pitchFamily="18" charset="0"/>
              </a:rPr>
              <a:t>Задачи: 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представить педагогический опыт  применения интерактивных методов как средство формирования гражданско-патриотической позиции школьников;</a:t>
            </a:r>
            <a:endParaRPr lang="ru-RU" sz="2400" dirty="0" smtClean="0">
              <a:latin typeface="Garamond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продемонстрировать приемы  ведения дискуссии как одного из методов интерактивной технологии обучения;</a:t>
            </a:r>
            <a:endParaRPr lang="ru-RU" sz="2400" dirty="0" smtClean="0">
              <a:latin typeface="Garamond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представить результаты поисковой и проектной деятельности учащихся в формировании гражданской идентичности;</a:t>
            </a:r>
            <a:endParaRPr lang="ru-RU" sz="2400" dirty="0" smtClean="0">
              <a:latin typeface="Garamond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Garamond" pitchFamily="18" charset="0"/>
                <a:cs typeface="Times New Roman" pitchFamily="18" charset="0"/>
              </a:rPr>
              <a:t>продемонстрировать результаты формирования гражданско-патриотической позиции школьников.</a:t>
            </a:r>
            <a:endParaRPr lang="ru-RU" sz="2400" dirty="0" smtClean="0">
              <a:latin typeface="Garamond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142976" y="1643050"/>
            <a:ext cx="1800225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№1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95536" y="333375"/>
            <a:ext cx="8424936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1" i="1" dirty="0" smtClean="0">
                <a:latin typeface="Garamond" pitchFamily="18" charset="0"/>
                <a:cs typeface="Times New Roman" pitchFamily="18" charset="0"/>
              </a:rPr>
              <a:t>Гражданское и патриотическое воспитание школьников - объективная потребность  общества и государства 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  <a:reflection blurRad="6350" stA="50000" endA="300" endPos="50000" dist="29997" dir="5400000" sy="-100000" algn="bl" rotWithShape="0"/>
              </a:effectLst>
              <a:latin typeface="Garamond" pitchFamily="18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492500" y="1628775"/>
            <a:ext cx="1800225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№2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867400" y="1628775"/>
            <a:ext cx="1800225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№3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907704" y="4005064"/>
            <a:ext cx="1944067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№4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932040" y="4005064"/>
            <a:ext cx="2088257" cy="1871663"/>
          </a:xfrm>
          <a:prstGeom prst="round2Diag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endParaRPr lang="ru-RU" sz="2800" b="1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800" b="1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Пункт №6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403350" y="1844675"/>
            <a:ext cx="1800225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latin typeface="Garamond" pitchFamily="18" charset="0"/>
              </a:rPr>
              <a:t>любящий свой край </a:t>
            </a:r>
          </a:p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latin typeface="Garamond" pitchFamily="18" charset="0"/>
              </a:rPr>
              <a:t>и своё Отечество</a:t>
            </a:r>
            <a:endParaRPr lang="ru-RU" sz="2000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08400" y="1844675"/>
            <a:ext cx="1800225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latin typeface="Garamond" pitchFamily="18" charset="0"/>
              </a:rPr>
              <a:t>уважающий свой народ, его культуру и духовные традиции</a:t>
            </a:r>
            <a:endParaRPr lang="ru-RU" sz="2000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083300" y="1844675"/>
            <a:ext cx="1800225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latin typeface="Garamond" pitchFamily="18" charset="0"/>
              </a:rPr>
              <a:t>социально активный, уважающий закон и </a:t>
            </a:r>
            <a:r>
              <a:rPr lang="ru-RU" dirty="0" smtClean="0">
                <a:latin typeface="Garamond" pitchFamily="18" charset="0"/>
              </a:rPr>
              <a:t>правопорядок</a:t>
            </a:r>
            <a:endParaRPr lang="ru-RU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123728" y="4221088"/>
            <a:ext cx="2015951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dirty="0" smtClean="0">
                <a:latin typeface="Garamond" pitchFamily="18" charset="0"/>
              </a:rPr>
              <a:t>соизмеряющий</a:t>
            </a:r>
            <a:r>
              <a:rPr lang="ru-RU" sz="2000" dirty="0" smtClean="0">
                <a:latin typeface="Garamond" pitchFamily="18" charset="0"/>
              </a:rPr>
              <a:t> свои поступки с </a:t>
            </a:r>
            <a:r>
              <a:rPr lang="ru-RU" dirty="0" smtClean="0">
                <a:latin typeface="Garamond" pitchFamily="18" charset="0"/>
              </a:rPr>
              <a:t>нравственными</a:t>
            </a:r>
            <a:r>
              <a:rPr lang="ru-RU" sz="2000" dirty="0" smtClean="0">
                <a:latin typeface="Garamond" pitchFamily="18" charset="0"/>
              </a:rPr>
              <a:t> ценностями</a:t>
            </a:r>
            <a:endParaRPr lang="ru-RU" sz="2000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148064" y="4149080"/>
            <a:ext cx="2088257" cy="187166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latin typeface="Garamond" pitchFamily="18" charset="0"/>
              </a:rPr>
              <a:t>осознающий свои обязанности перед семьей, обществом, Отечеством</a:t>
            </a:r>
            <a:endParaRPr lang="ru-RU" sz="2000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2204864"/>
            <a:ext cx="588623" cy="2920030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Garamond" pitchFamily="18" charset="0"/>
              </a:rPr>
              <a:t>ПОРТРЕТ</a:t>
            </a:r>
            <a:endParaRPr lang="ru-RU" sz="2400" b="1" dirty="0">
              <a:latin typeface="Garamond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44408" y="1772816"/>
            <a:ext cx="588623" cy="4131900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ru-RU" sz="2400" b="1" dirty="0" smtClean="0">
                <a:latin typeface="Garamond" pitchFamily="18" charset="0"/>
              </a:rPr>
              <a:t>ВЫПУСКНИКА</a:t>
            </a:r>
            <a:endParaRPr lang="ru-RU" sz="2400" b="1" dirty="0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543800" cy="1285875"/>
          </a:xfrm>
        </p:spPr>
        <p:txBody>
          <a:bodyPr/>
          <a:lstStyle/>
          <a:p>
            <a:pPr algn="ctr" eaLnBrk="1" hangingPunct="1"/>
            <a:r>
              <a:rPr lang="ru-RU" sz="3200" b="1" i="1" dirty="0" smtClean="0">
                <a:effectLst/>
                <a:latin typeface="Garamond" pitchFamily="18" charset="0"/>
                <a:cs typeface="Times New Roman" pitchFamily="18" charset="0"/>
              </a:rPr>
              <a:t>Методы обучения</a:t>
            </a:r>
          </a:p>
        </p:txBody>
      </p:sp>
      <p:pic>
        <p:nvPicPr>
          <p:cNvPr id="6147" name="Picture 6" descr="http://namangan34.connect.uz/nuraniya34/s_3.gif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 cstate="email"/>
          <a:srcRect/>
          <a:stretch>
            <a:fillRect/>
          </a:stretch>
        </p:blipFill>
        <p:spPr>
          <a:xfrm>
            <a:off x="2786063" y="3786188"/>
            <a:ext cx="3929062" cy="2746375"/>
          </a:xfrm>
          <a:noFill/>
          <a:ln w="57150">
            <a:solidFill>
              <a:srgbClr val="FF0000"/>
            </a:solidFill>
          </a:ln>
        </p:spPr>
      </p:pic>
      <p:pic>
        <p:nvPicPr>
          <p:cNvPr id="6148" name="Picture 6" descr="http://namangan34.connect.uz/nuraniya34/s_1.gif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714375" y="1143000"/>
            <a:ext cx="3648075" cy="235743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149" name="Picture 6" descr="http://namangan34.connect.uz/nuraniya34/s_2.gif"/>
          <p:cNvPicPr>
            <a:picLocks noChangeAspect="1" noChangeArrowheads="1"/>
          </p:cNvPicPr>
          <p:nvPr/>
        </p:nvPicPr>
        <p:blipFill>
          <a:blip r:embed="rId6" r:link="rId7" cstate="email"/>
          <a:srcRect/>
          <a:stretch>
            <a:fillRect/>
          </a:stretch>
        </p:blipFill>
        <p:spPr bwMode="auto">
          <a:xfrm>
            <a:off x="5143500" y="1071563"/>
            <a:ext cx="3714750" cy="24701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83568" y="188640"/>
            <a:ext cx="79208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Интерактив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 реализуется  через 5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последовательных этапов</a:t>
            </a:r>
            <a:endParaRPr lang="ru-RU" sz="3200" dirty="0" smtClean="0">
              <a:solidFill>
                <a:srgbClr val="000000"/>
              </a:solidFill>
              <a:latin typeface="Garamond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18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67544" y="1412776"/>
            <a:ext cx="2736304" cy="936103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88900" indent="-9525" algn="ctr">
              <a:lnSpc>
                <a:spcPct val="90000"/>
              </a:lnSpc>
              <a:spcBef>
                <a:spcPct val="20000"/>
              </a:spcBef>
              <a:buClr>
                <a:srgbClr val="0099CC"/>
              </a:buClr>
              <a:buSzPct val="60000"/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CFEF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Генерация представлений</a:t>
            </a:r>
            <a:endParaRPr lang="ru-RU" sz="2400" b="1" dirty="0">
              <a:solidFill>
                <a:srgbClr val="FCFEF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419872" y="1916832"/>
            <a:ext cx="2879526" cy="936104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lvl="0" algn="ctr" eaLnBrk="0" hangingPunct="0"/>
            <a:r>
              <a:rPr lang="ru-RU" sz="2400" dirty="0" smtClean="0">
                <a:solidFill>
                  <a:srgbClr val="FCFEF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Информирование</a:t>
            </a:r>
            <a:endParaRPr lang="ru-RU" sz="2400" dirty="0" smtClean="0">
              <a:solidFill>
                <a:srgbClr val="FCFEFE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444208" y="2564904"/>
            <a:ext cx="2520280" cy="792088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lvl="0" algn="ctr" eaLnBrk="0" hangingPunct="0"/>
            <a:r>
              <a:rPr lang="ru-RU" sz="2400" dirty="0" smtClean="0">
                <a:solidFill>
                  <a:srgbClr val="FCFEF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Осмысление</a:t>
            </a:r>
            <a:endParaRPr lang="ru-RU" sz="2400" dirty="0" smtClean="0">
              <a:solidFill>
                <a:srgbClr val="FCFEFE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83568" y="3356992"/>
            <a:ext cx="3312393" cy="1079971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lvl="0" algn="ctr" eaLnBrk="0" hangingPunct="0"/>
            <a:r>
              <a:rPr lang="ru-RU" sz="2400" dirty="0" smtClean="0">
                <a:solidFill>
                  <a:srgbClr val="FCFEF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Презентация идей и взглядов</a:t>
            </a:r>
            <a:endParaRPr lang="ru-RU" sz="2400" dirty="0" smtClean="0">
              <a:solidFill>
                <a:srgbClr val="FCFEFE"/>
              </a:solidFill>
              <a:latin typeface="Garamond" pitchFamily="18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355976" y="3933056"/>
            <a:ext cx="4392488" cy="1080120"/>
          </a:xfrm>
          <a:prstGeom prst="round2Diag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lvl="0" algn="ctr" eaLnBrk="0" hangingPunct="0"/>
            <a:r>
              <a:rPr lang="ru-RU" sz="2400" dirty="0" smtClean="0">
                <a:solidFill>
                  <a:srgbClr val="FCFEFE"/>
                </a:solidFill>
                <a:latin typeface="Garamond" pitchFamily="18" charset="0"/>
                <a:ea typeface="Times New Roman" pitchFamily="18" charset="0"/>
                <a:cs typeface="Times New Roman" pitchFamily="18" charset="0"/>
              </a:rPr>
              <a:t>Самоорганизация наработанных преставлений</a:t>
            </a:r>
            <a:endParaRPr lang="ru-RU" sz="2400" dirty="0" smtClean="0">
              <a:solidFill>
                <a:srgbClr val="FCFEFE"/>
              </a:solidFill>
              <a:latin typeface="Garamond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1" dirty="0" smtClean="0">
                <a:effectLst/>
                <a:latin typeface="Garamond" pitchFamily="18" charset="0"/>
              </a:rPr>
              <a:t>Почему я говорю «да» интерактивным методам?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Высокая мотивация!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Прочность знаний!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Творчество и фантазия!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Коммуникабельность!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Активная жизненная позиция!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Командный дух!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Ценность индивидуальности!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Свобода самовыражения!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Акцент на деятельность!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Взаимоуважение!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latin typeface="Garamond" pitchFamily="18" charset="0"/>
              </a:rPr>
              <a:t>Демократичность!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50" name="Rectangle 6"/>
          <p:cNvSpPr>
            <a:spLocks noGrp="1" noChangeArrowheads="1"/>
          </p:cNvSpPr>
          <p:nvPr>
            <p:ph type="title"/>
          </p:nvPr>
        </p:nvSpPr>
        <p:spPr>
          <a:xfrm>
            <a:off x="857250" y="571500"/>
            <a:ext cx="7753350" cy="435768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 i="1" dirty="0" smtClean="0">
                <a:effectLst/>
                <a:latin typeface="Garamond" pitchFamily="18" charset="0"/>
                <a:cs typeface="Times New Roman" pitchFamily="18" charset="0"/>
              </a:rPr>
              <a:t>     Интерактивные методы обучения</a:t>
            </a:r>
            <a:r>
              <a:rPr lang="ru-RU" sz="4000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  <a:t>1.Дискуссия (приём «Перекрестная дискуссия»)</a:t>
            </a:r>
            <a:b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  <a:t>2. Шкала мнений</a:t>
            </a:r>
            <a:b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</a:br>
            <a:r>
              <a:rPr lang="ru-RU" sz="2400" dirty="0" smtClean="0">
                <a:latin typeface="Garamond" pitchFamily="18" charset="0"/>
                <a:cs typeface="Times New Roman" pitchFamily="18" charset="0"/>
              </a:rPr>
              <a:t>3. Дебаты</a:t>
            </a:r>
            <a: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Garamond" pitchFamily="18" charset="0"/>
                <a:cs typeface="Times New Roman" pitchFamily="18" charset="0"/>
              </a:rPr>
              <a:t>4. Проектная деятельность</a:t>
            </a:r>
            <a:endParaRPr lang="ru-RU" sz="2400" dirty="0" smtClean="0">
              <a:latin typeface="Garamond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ABD9E7"/>
          </a:solidFill>
          <a:ln w="9525"/>
        </p:spPr>
        <p:txBody>
          <a:bodyPr/>
          <a:lstStyle/>
          <a:p>
            <a:r>
              <a:rPr lang="ru-RU" sz="3200" b="1" dirty="0" smtClean="0">
                <a:latin typeface="Garamond" pitchFamily="18" charset="0"/>
              </a:rPr>
              <a:t>Приём «Дискуссия»</a:t>
            </a:r>
            <a:endParaRPr lang="ru-RU" sz="3200" b="1" dirty="0">
              <a:latin typeface="Garamond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8640960" cy="841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latin typeface="Garamond" pitchFamily="18" charset="0"/>
              </a:rPr>
              <a:t>Групповой или двусторонний диалог.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latin typeface="Garamond" pitchFamily="18" charset="0"/>
              </a:rPr>
              <a:t>Цель дискуссии не столько в том, чтобы разрешить проблему, а скорее в том, чтобы углубить её. </a:t>
            </a:r>
            <a:endParaRPr lang="ru-RU" sz="2000" dirty="0"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276872"/>
            <a:ext cx="87129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Garamond" pitchFamily="18" charset="0"/>
              </a:rPr>
              <a:t>Правила эффективного ведения дискуссии</a:t>
            </a:r>
          </a:p>
          <a:p>
            <a:pPr algn="ctr"/>
            <a:endParaRPr lang="ru-RU" sz="1200" dirty="0" smtClean="0">
              <a:latin typeface="Garamond" pitchFamily="18" charset="0"/>
            </a:endParaRPr>
          </a:p>
          <a:p>
            <a:r>
              <a:rPr lang="ru-RU" sz="2000" dirty="0" smtClean="0">
                <a:latin typeface="Garamond" pitchFamily="18" charset="0"/>
              </a:rPr>
              <a:t>1.      Всегда помните о цели дискуссии — найти истину, решение, выход. Стремитесь не к победе, а к истине.</a:t>
            </a:r>
          </a:p>
          <a:p>
            <a:r>
              <a:rPr lang="ru-RU" sz="2000" dirty="0" smtClean="0">
                <a:latin typeface="Garamond" pitchFamily="18" charset="0"/>
              </a:rPr>
              <a:t>2.      С уважением относитесь к мнению другого человека. </a:t>
            </a:r>
          </a:p>
          <a:p>
            <a:r>
              <a:rPr lang="ru-RU" sz="2000" dirty="0" smtClean="0">
                <a:latin typeface="Garamond" pitchFamily="18" charset="0"/>
              </a:rPr>
              <a:t>3.      Любое высказываемое мнение должно быть аргумен­тировано. </a:t>
            </a:r>
          </a:p>
          <a:p>
            <a:r>
              <a:rPr lang="ru-RU" sz="2000" dirty="0" smtClean="0">
                <a:latin typeface="Garamond" pitchFamily="18" charset="0"/>
              </a:rPr>
              <a:t>4.      Уважайте мнение любого человека. </a:t>
            </a:r>
          </a:p>
          <a:p>
            <a:r>
              <a:rPr lang="ru-RU" sz="2000" dirty="0" smtClean="0">
                <a:latin typeface="Garamond" pitchFamily="18" charset="0"/>
              </a:rPr>
              <a:t>5.      Придерживайтесь дружелюбного тона. </a:t>
            </a:r>
          </a:p>
          <a:p>
            <a:r>
              <a:rPr lang="ru-RU" sz="2000" dirty="0" smtClean="0">
                <a:latin typeface="Garamond" pitchFamily="18" charset="0"/>
              </a:rPr>
              <a:t>6.      Не спорьте ради спора! </a:t>
            </a:r>
          </a:p>
          <a:p>
            <a:r>
              <a:rPr lang="ru-RU" sz="2000" dirty="0" smtClean="0">
                <a:latin typeface="Garamond" pitchFamily="18" charset="0"/>
              </a:rPr>
              <a:t>7.      В дискуссии могут участвовать только те, кто открыт для другой точки зрения и терпим к иному мнению. </a:t>
            </a:r>
            <a:endParaRPr lang="ru-RU" sz="2000" dirty="0">
              <a:latin typeface="Garamond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ABD9E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Clr>
                <a:srgbClr val="000066"/>
              </a:buClr>
              <a:buSzPct val="100000"/>
              <a:buFont typeface="Arial" charset="0"/>
              <a:buNone/>
            </a:pP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</a:rPr>
              <a:t>Приём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</a:rPr>
              <a:t>«Дискуссия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</a:rPr>
              <a:t>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1686</Words>
  <Application>Microsoft Office PowerPoint</Application>
  <PresentationFormat>Экран (4:3)</PresentationFormat>
  <Paragraphs>330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Оформление по умолчанию</vt:lpstr>
      <vt:lpstr>Слайд 1</vt:lpstr>
      <vt:lpstr>Слайд 2</vt:lpstr>
      <vt:lpstr>Слайд 3</vt:lpstr>
      <vt:lpstr>Слайд 4</vt:lpstr>
      <vt:lpstr>Методы обучения</vt:lpstr>
      <vt:lpstr>Слайд 6</vt:lpstr>
      <vt:lpstr>Почему я говорю «да» интерактивным методам?</vt:lpstr>
      <vt:lpstr>     Интерактивные методы обучения  1.Дискуссия (приём «Перекрестная дискуссия»)  2. Шкала мнений  3. Дебаты  4. Проектная деятельность</vt:lpstr>
      <vt:lpstr>Приём «Дискуссия»</vt:lpstr>
      <vt:lpstr>Слайд 10</vt:lpstr>
      <vt:lpstr>Приём «Шкала мнений».</vt:lpstr>
      <vt:lpstr>Слайд 12</vt:lpstr>
      <vt:lpstr>Слайд 13</vt:lpstr>
      <vt:lpstr>Проектное обучение активизирует истинное учение учеников, поскольку оно</vt:lpstr>
      <vt:lpstr>Результаты применения интерактивных  методов во внеурочной деятельности по воспитанию гражданско-патриотической позиции </vt:lpstr>
      <vt:lpstr>Слайд 16</vt:lpstr>
      <vt:lpstr>Слайд 17</vt:lpstr>
      <vt:lpstr>Слайд 18</vt:lpstr>
      <vt:lpstr>ВЫСОКИЕ УЧЕБНЫЕ РЕЗУЛЬТАТЫ учебных достижений обучающихся ПРИ ИХ ПОЗИТИВНОЙ ДИНАМИКЕ ЗА ПОСЛЕДНИЕ ТРИ ГОДА </vt:lpstr>
      <vt:lpstr>  КАЧЕСТВО РЕЗУЛЬТАТОВ ИТОГОВОЙ АТТЕСТАЦИИ ВЫПУСКНИКОВ СРЕДНЕЙ ШКОЛЫ ПО ИТОГАМ ЕГЭ ПО ИСТОРИИ И ОБЩЕСТВОЗНАНИЮ  ЗА 3 ГОДА. </vt:lpstr>
      <vt:lpstr>Победители и призёры олимпиад</vt:lpstr>
      <vt:lpstr>Участие в конкурсах, слетах, научно-практических конференциях</vt:lpstr>
      <vt:lpstr>Слайд 23</vt:lpstr>
      <vt:lpstr>Слайд 24</vt:lpstr>
      <vt:lpstr>Слайд 25</vt:lpstr>
      <vt:lpstr>Слайд 26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</dc:title>
  <dc:creator/>
  <cp:lastModifiedBy>HP</cp:lastModifiedBy>
  <cp:revision>60</cp:revision>
  <dcterms:created xsi:type="dcterms:W3CDTF">2011-07-01T10:37:39Z</dcterms:created>
  <dcterms:modified xsi:type="dcterms:W3CDTF">2022-04-17T13:12:22Z</dcterms:modified>
</cp:coreProperties>
</file>