
<file path=[Content_Types].xml><?xml version="1.0" encoding="utf-8"?>
<Types xmlns="http://schemas.openxmlformats.org/package/2006/content-types">
  <Default ContentType="image/jpeg" Extension="jpeg"/>
  <Default ContentType="image/jpeg" Extension="jp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259" r:id="rId3"/>
    <p:sldId id="258" r:id="rId4"/>
    <p:sldId id="260" r:id="rId5"/>
    <p:sldId id="261" r:id="rId6"/>
    <p:sldId id="262" r:id="rId7"/>
    <p:sldId id="263" r:id="rId8"/>
    <p:sldId id="267" r:id="rId9"/>
    <p:sldId id="266" r:id="rId10"/>
    <p:sldId id="269" r:id="rId11"/>
    <p:sldId id="270" r:id="rId12"/>
    <p:sldId id="272" r:id="rId13"/>
    <p:sldId id="256" r:id="rId14"/>
    <p:sldId id="273" r:id="rId15"/>
    <p:sldId id="274" r:id="rId16"/>
    <p:sldId id="275" r:id="rId17"/>
    <p:sldId id="276" r:id="rId18"/>
    <p:sldId id="277" r:id="rId19"/>
    <p:sldId id="279" r:id="rId20"/>
    <p:sldId id="271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60000"/>
    <a:srgbClr val="FF0000"/>
    <a:srgbClr val="FF6600"/>
    <a:srgbClr val="270864"/>
    <a:srgbClr val="450F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97" d="100"/>
          <a:sy n="97" d="100"/>
        </p:scale>
        <p:origin x="30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F1C874-9D81-445F-9272-22B914C3F443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43CFD5-A9A6-4839-A5BF-C6523BD047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43CFD5-A9A6-4839-A5BF-C6523BD0470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43CFD5-A9A6-4839-A5BF-C6523BD0470C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43CFD5-A9A6-4839-A5BF-C6523BD0470C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43CFD5-A9A6-4839-A5BF-C6523BD0470C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6018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43CFD5-A9A6-4839-A5BF-C6523BD0470C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8134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 ?><Relationships xmlns="http://schemas.openxmlformats.org/package/2006/relationships"><Relationship Id="rId3" Target="../media/image31.jpeg" Type="http://schemas.openxmlformats.org/officeDocument/2006/relationships/image"/><Relationship Id="rId2" Target="../media/image30.pn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32.pn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media/image33.jpeg" Type="http://schemas.openxmlformats.org/officeDocument/2006/relationships/image"/><Relationship Id="rId2" Target="../media/image30.png" Type="http://schemas.openxmlformats.org/officeDocument/2006/relationships/image"/><Relationship Id="rId1" Target="../slideLayouts/slideLayout1.xml" Type="http://schemas.openxmlformats.org/officeDocument/2006/relationships/slideLayout"/><Relationship Id="rId5" Target="../media/image35.jpeg" Type="http://schemas.openxmlformats.org/officeDocument/2006/relationships/image"/><Relationship Id="rId4" Target="../media/image34.jpg" Type="http://schemas.openxmlformats.org/officeDocument/2006/relationships/image"/></Relationships>
</file>

<file path=ppt/slides/_rels/slide15.xml.rels><?xml version="1.0" encoding="UTF-8" standalone="yes" ?><Relationships xmlns="http://schemas.openxmlformats.org/package/2006/relationships"><Relationship Id="rId3" Target="../media/image36.jpeg" Type="http://schemas.openxmlformats.org/officeDocument/2006/relationships/image"/><Relationship Id="rId2" Target="../media/image30.pn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37.jpeg" Type="http://schemas.openxmlformats.org/officeDocument/2006/relationships/image"/></Relationships>
</file>

<file path=ppt/slides/_rels/slide16.xml.rels><?xml version="1.0" encoding="UTF-8" standalone="yes" ?><Relationships xmlns="http://schemas.openxmlformats.org/package/2006/relationships"><Relationship Id="rId3" Target="../media/image38.jpeg" Type="http://schemas.openxmlformats.org/officeDocument/2006/relationships/image"/><Relationship Id="rId2" Target="../media/image30.png" Type="http://schemas.openxmlformats.org/officeDocument/2006/relationships/image"/><Relationship Id="rId1" Target="../slideLayouts/slideLayout1.xml" Type="http://schemas.openxmlformats.org/officeDocument/2006/relationships/slideLayout"/><Relationship Id="rId4" Target="../media/image39.jpeg" Type="http://schemas.openxmlformats.org/officeDocument/2006/relationships/image"/></Relationships>
</file>

<file path=ppt/slides/_rels/slide17.xml.rels><?xml version="1.0" encoding="UTF-8" standalone="yes" ?><Relationships xmlns="http://schemas.openxmlformats.org/package/2006/relationships"><Relationship Id="rId3" Target="../media/image41.jpeg" Type="http://schemas.openxmlformats.org/officeDocument/2006/relationships/image"/><Relationship Id="rId2" Target="../media/image40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42.png" Type="http://schemas.openxmlformats.org/officeDocument/2006/relationships/image"/></Relationships>
</file>

<file path=ppt/slides/_rels/slide18.xml.rels><?xml version="1.0" encoding="UTF-8" standalone="yes" ?><Relationships xmlns="http://schemas.openxmlformats.org/package/2006/relationships"><Relationship Id="rId3" Target="../media/image43.png" Type="http://schemas.openxmlformats.org/officeDocument/2006/relationships/image"/><Relationship Id="rId2" Target="../notesSlides/notesSlide4.xml" Type="http://schemas.openxmlformats.org/officeDocument/2006/relationships/notesSlide"/><Relationship Id="rId1" Target="../slideLayouts/slideLayout2.xml" Type="http://schemas.openxmlformats.org/officeDocument/2006/relationships/slideLayout"/><Relationship Id="rId6" Target="../media/image46.jpeg" Type="http://schemas.openxmlformats.org/officeDocument/2006/relationships/image"/><Relationship Id="rId5" Target="../media/image45.jpeg" Type="http://schemas.openxmlformats.org/officeDocument/2006/relationships/image"/><Relationship Id="rId4" Target="../media/image44.jpeg" Type="http://schemas.openxmlformats.org/officeDocument/2006/relationships/image"/></Relationships>
</file>

<file path=ppt/slides/_rels/slide19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notesSlides/notesSlide5.xml" Type="http://schemas.openxmlformats.org/officeDocument/2006/relationships/notesSlide"/><Relationship Id="rId1" Target="../slideLayouts/slideLayout2.xml" Type="http://schemas.openxmlformats.org/officeDocument/2006/relationships/slideLayout"/><Relationship Id="rId6" Target="../media/image49.jpeg" Type="http://schemas.openxmlformats.org/officeDocument/2006/relationships/image"/><Relationship Id="rId5" Target="../media/image48.jpeg" Type="http://schemas.openxmlformats.org/officeDocument/2006/relationships/image"/><Relationship Id="rId4" Target="../media/image47.jpeg" Type="http://schemas.openxmlformats.org/officeDocument/2006/relationships/image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6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9.jpeg" Type="http://schemas.openxmlformats.org/officeDocument/2006/relationships/image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для презентации - красивые фон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339752" y="1772816"/>
            <a:ext cx="60486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Яркая, но не звезда</a:t>
            </a:r>
          </a:p>
          <a:p>
            <a:r>
              <a:rPr lang="ru-RU" sz="4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Любимая, но не мама</a:t>
            </a:r>
          </a:p>
          <a:p>
            <a:r>
              <a:rPr lang="ru-RU" sz="4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Мягкая, но не подушка</a:t>
            </a:r>
          </a:p>
          <a:p>
            <a:r>
              <a:rPr lang="ru-RU" sz="4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Новогодняя, но не ночь….</a:t>
            </a:r>
          </a:p>
        </p:txBody>
      </p:sp>
      <p:pic>
        <p:nvPicPr>
          <p:cNvPr id="2052" name="Picture 4" descr="Создать мем &quot;знак вопроса картинка, опрос, вопрос от подписчицы&quot; - Картинки  - Meme-arsenal.com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79704" y="4193704"/>
            <a:ext cx="2664296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Фон для слайда в презентации - 66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6132"/>
          </a:xfrm>
          <a:prstGeom prst="rect">
            <a:avLst/>
          </a:prstGeom>
          <a:noFill/>
        </p:spPr>
      </p:pic>
      <p:sp>
        <p:nvSpPr>
          <p:cNvPr id="6" name="Стрелка вправо 5"/>
          <p:cNvSpPr/>
          <p:nvPr/>
        </p:nvSpPr>
        <p:spPr>
          <a:xfrm>
            <a:off x="179512" y="404664"/>
            <a:ext cx="1440160" cy="64807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691680" y="260648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2. Игрушка должна соответствовать возрасту ребёнка и его способностям.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1032" y="5517232"/>
            <a:ext cx="817341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Дети разных возрастов отличаются уровнем своего развития. Ребенок играет только в те игрушки и игры, которые ему понятны и соответствуют его подготовленности.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Каталка-ходунки c развивающим центром SPRINTER Happy Baby - купить в  официальном интернет-магазин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1052736"/>
            <a:ext cx="3348372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6" name="Picture 4" descr="Конструктор - Znatok (180 Схем) за 897.00 грн. ✓ Купить ZNATOK | KIDDISVIT.  Игрушки от мировых брендов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1124744"/>
            <a:ext cx="4320480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Фон для презентации powerpoint (65 фото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3528" y="4941168"/>
            <a:ext cx="856895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 выборе игрушки не всегда следует четко придерживаться возрастных рекомендаций производителя – ведь развитие каждого ребенка уникально, поэтому руководствуйтесь потребностями именно вашего ребёнка.</a:t>
            </a:r>
          </a:p>
        </p:txBody>
      </p:sp>
      <p:sp>
        <p:nvSpPr>
          <p:cNvPr id="1026" name="AutoShape 2" descr="https://encrypted-tbn0.gstatic.com/shopping?q=tbn:ANd9GcS1tpffIgwRmYE5NMmrIxd7obP5mnpb33zz8laymCpddUwD622oULWD1fmkUFw9_kGmg-ONmsBhayS9WcH4PHkTSUKzJTkKwB_CNm629PjFEWcNVW1OUSKj7A&amp;usqp=CA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s://encrypted-tbn0.gstatic.com/shopping?q=tbn:ANd9GcS1tpffIgwRmYE5NMmrIxd7obP5mnpb33zz8laymCpddUwD622oULWD1fmkUFw9_kGmg-ONmsBhayS9WcH4PHkTSUKzJTkKwB_CNm629PjFEWcNVW1OUSKj7A&amp;usqp=CA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ae04.alicdn.com/kf/Uf57ace5b750940c2ae89217a87d8e9f0s/10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5628" y="940869"/>
            <a:ext cx="4296478" cy="3222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32" name="AutoShape 8" descr="https://encrypted-tbn3.gstatic.com/shopping?q=tbn:ANd9GcT8kIHxXn74p1_YO5NLS4RH17e-IAxNH8kPToD8wEWVRxZfrJjH8bRBeYxGPq66LINUVlSxShYFjEj4pn6fU6m-YyeNjaaHGzmoJdt99uk&amp;usqp=CA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4" name="AutoShape 10" descr="https://encrypted-tbn3.gstatic.com/shopping?q=tbn:ANd9GcT8kIHxXn74p1_YO5NLS4RH17e-IAxNH8kPToD8wEWVRxZfrJjH8bRBeYxGPq66LINUVlSxShYFjEj4pn6fU6m-YyeNjaaHGzmoJdt99uk&amp;usqp=CA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6" name="AutoShape 12" descr="https://encrypted-tbn1.gstatic.com/shopping?q=tbn:ANd9GcQS03C9mkSd8i5cxG14JPLEiplz9HW5RtFR7Px3t98GZlawGaAEmEuVpLTLg0Tt8MpEPnXKdy7RUMRUFWUMoMCfB-kXD6OQJpCp4ErZE6t_2mNrY3rbpkPr4Q&amp;usqp=CA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8" name="AutoShape 14" descr="https://encrypted-tbn1.gstatic.com/shopping?q=tbn:ANd9GcQS03C9mkSd8i5cxG14JPLEiplz9HW5RtFR7Px3t98GZlawGaAEmEuVpLTLg0Tt8MpEPnXKdy7RUMRUFWUMoMCfB-kXD6OQJpCp4ErZE6t_2mNrY3rbpkPr4Q&amp;usqp=CA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0" name="AutoShape 16" descr="https://encrypted-tbn1.gstatic.com/shopping?q=tbn:ANd9GcTDYUGV-107B4F4cBc1KgvV1rJifYIUG_y_avkUKl5nWVzutbw0REPXcV3koVgMzeJGVBeysSRajCnNHjEw-9OQokx8Wva9GIqEmzwd0qLY5OIbLFZEv3CLEA&amp;usqp=CA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2" name="AutoShape 18" descr="https://encrypted-tbn1.gstatic.com/shopping?q=tbn:ANd9GcTDYUGV-107B4F4cBc1KgvV1rJifYIUG_y_avkUKl5nWVzutbw0REPXcV3koVgMzeJGVBeysSRajCnNHjEw-9OQokx8Wva9GIqEmzwd0qLY5OIbLFZEv3CLEA&amp;usqp=CA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4" name="AutoShape 20" descr="https://encrypted-tbn1.gstatic.com/shopping?q=tbn:ANd9GcTDYUGV-107B4F4cBc1KgvV1rJifYIUG_y_avkUKl5nWVzutbw0REPXcV3koVgMzeJGVBeysSRajCnNHjEw-9OQokx8Wva9GIqEmzwd0qLY5OIbLFZEv3CLEA&amp;usqp=CA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46" name="AutoShape 22" descr="https://encrypted-tbn1.gstatic.com/shopping?q=tbn:ANd9GcTDYUGV-107B4F4cBc1KgvV1rJifYIUG_y_avkUKl5nWVzutbw0REPXcV3koVgMzeJGVBeysSRajCnNHjEw-9OQokx8Wva9GIqEmzwd0qLY5OIbLFZEv3CLEA&amp;usqp=CA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8" name="Picture 24" descr="Настольная игра на ассоциации Cosmodrome games Имаджинариум &quot;Детство&quot;  Cosmodrome Games 3430198 купить в интернет-магазине Wildberrie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0"/>
            <a:ext cx="3672407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Фон для слайда в презентации - 66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6132"/>
          </a:xfrm>
          <a:prstGeom prst="rect">
            <a:avLst/>
          </a:prstGeom>
          <a:noFill/>
        </p:spPr>
      </p:pic>
      <p:sp>
        <p:nvSpPr>
          <p:cNvPr id="6" name="Стрелка вправо 5"/>
          <p:cNvSpPr/>
          <p:nvPr/>
        </p:nvSpPr>
        <p:spPr>
          <a:xfrm>
            <a:off x="179512" y="404664"/>
            <a:ext cx="1440160" cy="64807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691680" y="260648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3. При выборе игрушки нужно учитывать её развивающий потенциал.</a:t>
            </a:r>
          </a:p>
        </p:txBody>
      </p:sp>
      <p:pic>
        <p:nvPicPr>
          <p:cNvPr id="31746" name="Picture 2" descr="Как правильно выбрать детскую железную дорогу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2276872"/>
            <a:ext cx="4497983" cy="32250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8" name="Picture 4" descr="Как правильно играть с ребенком в конструктор: 6 творческих подсказок:  Психология - Летидор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38922" y="980728"/>
            <a:ext cx="4705078" cy="31277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/>
          <p:cNvSpPr txBox="1"/>
          <p:nvPr/>
        </p:nvSpPr>
        <p:spPr>
          <a:xfrm>
            <a:off x="323528" y="5517232"/>
            <a:ext cx="85689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Если 90% игры приходится на долю ребёнка и только 10% на долю игрушки, то это хорошая игрушка.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2678AAB-CC1B-47DB-A427-ECBA60431F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4030" y="-22162"/>
            <a:ext cx="9168029" cy="688016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9332ACD-527E-4276-9C12-5CD5039B40D9}"/>
              </a:ext>
            </a:extLst>
          </p:cNvPr>
          <p:cNvSpPr txBox="1"/>
          <p:nvPr/>
        </p:nvSpPr>
        <p:spPr>
          <a:xfrm>
            <a:off x="234872" y="236432"/>
            <a:ext cx="8650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36922" algn="just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Прежде чем покупать игрушку, подумайте, какую пользу она может принести для развития вашего ребёнка. Представьте, в какие игры ребёнок с ней может играть…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08D8FCDD-D5B7-45FE-9041-30CE856D8C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1556792"/>
            <a:ext cx="6048672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4EC6CC20-FC57-4F36-8C22-429E5A69FDC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6176" y="3356992"/>
            <a:ext cx="2560320" cy="256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9502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2678AAB-CC1B-47DB-A427-ECBA60431F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9332ACD-527E-4276-9C12-5CD5039B40D9}"/>
              </a:ext>
            </a:extLst>
          </p:cNvPr>
          <p:cNvSpPr txBox="1"/>
          <p:nvPr/>
        </p:nvSpPr>
        <p:spPr>
          <a:xfrm>
            <a:off x="1835696" y="202486"/>
            <a:ext cx="5799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36922" algn="ctr"/>
            <a:r>
              <a:rPr lang="ru-RU" sz="2800" b="1" i="1" dirty="0">
                <a:solidFill>
                  <a:srgbClr val="8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«Альтернатива»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B0E023BB-CCA7-40E5-80C6-6757421BE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277227" y="723879"/>
            <a:ext cx="4289297" cy="42892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82C9C1A6-23C7-4475-9D0D-0F42A61E777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5512" y="2253391"/>
            <a:ext cx="4534752" cy="3399887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1B47992F-C808-4B4E-9502-FF3B90FB43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86804" y="1844824"/>
            <a:ext cx="4390983" cy="43909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045461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2678AAB-CC1B-47DB-A427-ECBA60431F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87A2CA85-F242-4A66-A8F3-98F157D843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3" y="836712"/>
            <a:ext cx="4608513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BFCB4FE-A6F1-4354-8272-84CD990034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8414" y="2276872"/>
            <a:ext cx="4425989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0702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2678AAB-CC1B-47DB-A427-ECBA60431F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8965" y="0"/>
            <a:ext cx="9172966" cy="685800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26384D9C-FBD6-4CCB-8154-8DAA9633A6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60648"/>
            <a:ext cx="4320480" cy="43204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9D76FA5-443B-42D7-A2D9-718895BA994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11960" y="2348880"/>
            <a:ext cx="4820445" cy="3430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74508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7824F7C-512E-4F78-A8DB-6192D0ACAB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1172" y="-11208"/>
            <a:ext cx="9144000" cy="68692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D55587F-6C47-421B-BAF8-AB13566411BA}"/>
              </a:ext>
            </a:extLst>
          </p:cNvPr>
          <p:cNvSpPr txBox="1"/>
          <p:nvPr/>
        </p:nvSpPr>
        <p:spPr>
          <a:xfrm>
            <a:off x="107504" y="0"/>
            <a:ext cx="881090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36922" algn="ctr"/>
            <a:r>
              <a:rPr lang="ru-RU" sz="3200" b="1" i="1" dirty="0">
                <a:solidFill>
                  <a:srgbClr val="8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</a:t>
            </a:r>
          </a:p>
          <a:p>
            <a:pPr indent="136922" algn="ctr"/>
            <a:r>
              <a:rPr lang="ru-RU" sz="3200" b="1" i="1" dirty="0">
                <a:solidFill>
                  <a:srgbClr val="8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«Очумелые ручки» </a:t>
            </a:r>
          </a:p>
          <a:p>
            <a:pPr indent="136922" algn="ctr"/>
            <a:r>
              <a:rPr lang="ru-RU" sz="3200" b="1" i="1" dirty="0">
                <a:solidFill>
                  <a:srgbClr val="86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 помощью подручных средств превратить картонную коробку в игрушку)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D3C3288A-BD52-484A-B3A0-FC5327E2A1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9872" y="2276872"/>
            <a:ext cx="5434542" cy="3624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79FC23FF-7C6E-4827-A1A7-4D13866B3F2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24544" y="3174420"/>
            <a:ext cx="3694788" cy="3694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178900"/>
      </p:ext>
    </p:extLst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1B6911E7-29F2-4EB7-B2B3-96A6F206DD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4395" y="0"/>
            <a:ext cx="9212789" cy="6858000"/>
          </a:xfrm>
          <a:prstGeom prst="rect">
            <a:avLst/>
          </a:prstGeom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392D5995-9ACD-4AF5-8A0C-6C9F499E6A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27784" y="2786232"/>
            <a:ext cx="2937500" cy="3723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F3A17D3C-5108-4FF5-9AEB-0C1FDBD7961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>
            <a:off x="5349260" y="965264"/>
            <a:ext cx="3603445" cy="36034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9A5550CD-43F4-45B1-BECE-76D549B2D995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tretch/>
        </p:blipFill>
        <p:spPr>
          <a:xfrm>
            <a:off x="-69026" y="548680"/>
            <a:ext cx="3275856" cy="34255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411415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Фон для слайда в презентации - 66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6132"/>
          </a:xfrm>
          <a:prstGeom prst="rect">
            <a:avLst/>
          </a:prstGeom>
          <a:noFill/>
        </p:spPr>
      </p:pic>
      <p:sp>
        <p:nvSpPr>
          <p:cNvPr id="6" name="Стрелка вправо 5"/>
          <p:cNvSpPr/>
          <p:nvPr/>
        </p:nvSpPr>
        <p:spPr>
          <a:xfrm>
            <a:off x="179512" y="404664"/>
            <a:ext cx="1440160" cy="64807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691680" y="260648"/>
            <a:ext cx="69127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4. Игрушка должна соответствовать реальности, должна быть узнаваема.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3528" y="5517232"/>
            <a:ext cx="856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Игрушка – это заместитель реальных предметов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, они воспроизводят предметы материальной культуры и предметного мира!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ECFC9CCB-25AB-452E-871E-80558785BB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97" y="1647840"/>
            <a:ext cx="2317502" cy="231750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8C2048A-6964-49A0-AD51-648A66FEC6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6555" y="1091644"/>
            <a:ext cx="1956019" cy="41375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737C92F-01A8-49D3-B866-40F8EC9B3C3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21963" y="1235661"/>
            <a:ext cx="3103166" cy="413755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508185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для презентации - красивые фон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6" name="Picture 2" descr="Обои Мальчик в желтой майке обнимает плюшевого медвежонка на рабочий стол,  страниц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2641730"/>
            <a:ext cx="6444208" cy="40276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796136" y="1916832"/>
            <a:ext cx="25808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игрушка…</a:t>
            </a:r>
            <a:endParaRPr lang="ru-RU" sz="4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Шаблоны презентаций &quot;Разноцветные с уголком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971BF69A-1E2C-4E1F-BC12-9A0F8836CE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1600" y="4221088"/>
            <a:ext cx="2727667" cy="220486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36FD6C1-A7A4-476A-A705-75E1F2AAA7E1}"/>
              </a:ext>
            </a:extLst>
          </p:cNvPr>
          <p:cNvSpPr txBox="1"/>
          <p:nvPr/>
        </p:nvSpPr>
        <p:spPr>
          <a:xfrm>
            <a:off x="2492407" y="836712"/>
            <a:ext cx="590465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265113" algn="just"/>
            <a:r>
              <a:rPr lang="ru-RU" sz="28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подбор игрушек – дело серьёзное и ответственное. От того, насколько успешен будет Ваш выбор, зависит настроение ребёнка и прогресс в его развитии. </a:t>
            </a:r>
          </a:p>
          <a:p>
            <a:pPr indent="265113" algn="just"/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Поэтому так важно ориентироваться в мире игрушек, сохраняя баланс между желаниями ребёнка и пользой для него!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Фон для презентации детский сад - 65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755576" y="692696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Для ребенка игрушка – это источник радости, зачастую даже друг, наделённый душой!</a:t>
            </a:r>
          </a:p>
        </p:txBody>
      </p:sp>
      <p:pic>
        <p:nvPicPr>
          <p:cNvPr id="1030" name="Picture 6" descr="nado-gladit-postelnoe-bele-dlya-rebenk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060848"/>
            <a:ext cx="3024336" cy="3024336"/>
          </a:xfrm>
          <a:prstGeom prst="rect">
            <a:avLst/>
          </a:prstGeom>
          <a:noFill/>
        </p:spPr>
      </p:pic>
      <p:pic>
        <p:nvPicPr>
          <p:cNvPr id="1032" name="Picture 8" descr="А Ваша дочь играет в куклы? | Детский сад со всех сторон ЯКУТИЯ | Яндекс  Дзен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32211" y="2060848"/>
            <a:ext cx="4547873" cy="302433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411760" y="5373216"/>
            <a:ext cx="5832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Игрушка содержит информацию о предметном мире и мире человеческих отношений.</a:t>
            </a:r>
          </a:p>
        </p:txBody>
      </p:sp>
      <p:sp>
        <p:nvSpPr>
          <p:cNvPr id="10" name="Стрелка вправо 9"/>
          <p:cNvSpPr/>
          <p:nvPr/>
        </p:nvSpPr>
        <p:spPr>
          <a:xfrm>
            <a:off x="971600" y="5517232"/>
            <a:ext cx="1224136" cy="43204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Фон для презентации детский сад - 65 фот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411760" y="5373216"/>
            <a:ext cx="5832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Игрушка удовлетворяет потребность в активном общении.</a:t>
            </a:r>
          </a:p>
        </p:txBody>
      </p:sp>
      <p:sp>
        <p:nvSpPr>
          <p:cNvPr id="10" name="Стрелка вправо 9"/>
          <p:cNvSpPr/>
          <p:nvPr/>
        </p:nvSpPr>
        <p:spPr>
          <a:xfrm>
            <a:off x="971600" y="5517232"/>
            <a:ext cx="1224136" cy="43204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410" name="Picture 2" descr="Примета времени: почему девочки стали меньше играть в куклы - Parents.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692696"/>
            <a:ext cx="6934200" cy="46196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Фон для презентации детский сад - 65 фото" id="1028" name="Picture 4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339752" y="5301208"/>
            <a:ext cx="6120680" cy="1015663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dirty="0" lang="ru-RU" sz="2000">
                <a:latin charset="0" pitchFamily="18" typeface="Times New Roman"/>
                <a:cs charset="0" pitchFamily="18" typeface="Times New Roman"/>
              </a:rPr>
              <a:t>Игрушка решает задачи познавательного, нравственного, эстетического  и физического воспитания.</a:t>
            </a:r>
          </a:p>
        </p:txBody>
      </p:sp>
      <p:sp>
        <p:nvSpPr>
          <p:cNvPr id="10" name="Стрелка вправо 9"/>
          <p:cNvSpPr/>
          <p:nvPr/>
        </p:nvSpPr>
        <p:spPr>
          <a:xfrm>
            <a:off x="971600" y="5517232"/>
            <a:ext cx="1224136" cy="43204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ru-RU"/>
          </a:p>
        </p:txBody>
      </p:sp>
      <p:pic>
        <p:nvPicPr>
          <p:cNvPr descr="Дидактические игры для детей старшего дошкольного возраста" id="18434" name="Picture 2"/>
          <p:cNvPicPr>
            <a:picLocks noChangeArrowheads="1" noChangeAspect="1"/>
          </p:cNvPicPr>
          <p:nvPr/>
        </p:nvPicPr>
        <p:blipFill>
          <a:blip cstate="print" r:embed="rId3"/>
          <a:srcRect/>
          <a:stretch>
            <a:fillRect/>
          </a:stretch>
        </p:blipFill>
        <p:spPr bwMode="auto">
          <a:xfrm>
            <a:off x="827584" y="620688"/>
            <a:ext cx="4608512" cy="3456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descr="Как научить ребенка прыгать на скакалке? Развиваем выносливость и  координацию" id="18436" name="AutoShape 4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descr="Как научить ребенка прыгать на скакалке? Развиваем выносливость и  координацию" id="18438" name="AutoShape 6"/>
          <p:cNvSpPr>
            <a:spLocks noChangeArrowheads="1" noChangeAspect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anchor="t" anchorCtr="0" bIns="45720" compatLnSpc="1" lIns="91440" numCol="1" rIns="91440" tIns="45720" vert="horz" wrap="square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descr="11 игр со скакалкой для детей разного возраста - История, интересные факты  и правила знакомых и забытых игр" id="18440" name="Picture 8"/>
          <p:cNvPicPr>
            <a:picLocks noChangeArrowheads="1" noChangeAspect="1"/>
          </p:cNvPicPr>
          <p:nvPr/>
        </p:nvPicPr>
        <p:blipFill>
          <a:blip cstate="print" r:embed="rId4"/>
          <a:srcRect r="109"/>
          <a:stretch>
            <a:fillRect/>
          </a:stretch>
        </p:blipFill>
        <p:spPr bwMode="auto">
          <a:xfrm>
            <a:off x="4788024" y="1988840"/>
            <a:ext cx="3443158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Шаблон презентации &quot;Шаблон для детских презентаций&quot; - скачать бесплат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9460" name="Picture 4" descr="Прочитайте: Где можно хранить игрушки — идеи в Журнале Маркет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1988840"/>
            <a:ext cx="2808312" cy="28083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7" name="Прямая со стрелкой 6"/>
          <p:cNvCxnSpPr/>
          <p:nvPr/>
        </p:nvCxnSpPr>
        <p:spPr>
          <a:xfrm flipH="1" flipV="1">
            <a:off x="2627784" y="1628800"/>
            <a:ext cx="648072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4572000" y="1628800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Скругленный прямоугольник 9"/>
          <p:cNvSpPr/>
          <p:nvPr/>
        </p:nvSpPr>
        <p:spPr>
          <a:xfrm>
            <a:off x="683568" y="620688"/>
            <a:ext cx="1944216" cy="136815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сюжетные или образные игрушки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(куклы, фигурки животных и т.д.)</a:t>
            </a: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19872" y="260648"/>
            <a:ext cx="1944216" cy="136815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технические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(машины, механизмы, транспортные средства)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300192" y="332656"/>
            <a:ext cx="1944216" cy="136815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строительные материалы 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(конструкторы)</a:t>
            </a:r>
          </a:p>
        </p:txBody>
      </p:sp>
      <p:cxnSp>
        <p:nvCxnSpPr>
          <p:cNvPr id="15" name="Прямая со стрелкой 14"/>
          <p:cNvCxnSpPr/>
          <p:nvPr/>
        </p:nvCxnSpPr>
        <p:spPr>
          <a:xfrm flipV="1">
            <a:off x="6084168" y="1628800"/>
            <a:ext cx="351656" cy="36842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Скругленный прямоугольник 16"/>
          <p:cNvSpPr/>
          <p:nvPr/>
        </p:nvSpPr>
        <p:spPr>
          <a:xfrm>
            <a:off x="6588224" y="2204864"/>
            <a:ext cx="1944216" cy="172819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дидактические игрушки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(матрешки, пирамидки, настольно-печатные игры)</a:t>
            </a: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6516216" y="4365104"/>
            <a:ext cx="1944216" cy="1728192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игрушки для спортивных и подвижных игр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(мячи, скакалки, кегли  и т.д.)</a:t>
            </a:r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5796136" y="4221088"/>
            <a:ext cx="720080" cy="28803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0" name="Скругленный прямоугольник 29"/>
          <p:cNvSpPr/>
          <p:nvPr/>
        </p:nvSpPr>
        <p:spPr>
          <a:xfrm>
            <a:off x="3491880" y="4941168"/>
            <a:ext cx="2448272" cy="144016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театральные и декоративные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(персонажи кукольного театра)</a:t>
            </a:r>
          </a:p>
        </p:txBody>
      </p:sp>
      <p:cxnSp>
        <p:nvCxnSpPr>
          <p:cNvPr id="31" name="Прямая со стрелкой 30"/>
          <p:cNvCxnSpPr/>
          <p:nvPr/>
        </p:nvCxnSpPr>
        <p:spPr>
          <a:xfrm>
            <a:off x="4644008" y="4581128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3" name="Скругленный прямоугольник 32"/>
          <p:cNvSpPr/>
          <p:nvPr/>
        </p:nvSpPr>
        <p:spPr>
          <a:xfrm>
            <a:off x="827584" y="4653136"/>
            <a:ext cx="2448272" cy="144016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звучащие и музыкальные игрушки</a:t>
            </a:r>
          </a:p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(бубны,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кселофоны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cxnSp>
        <p:nvCxnSpPr>
          <p:cNvPr id="34" name="Прямая со стрелкой 33"/>
          <p:cNvCxnSpPr/>
          <p:nvPr/>
        </p:nvCxnSpPr>
        <p:spPr>
          <a:xfrm flipH="1">
            <a:off x="2627784" y="4149080"/>
            <a:ext cx="576064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7" name="Скругленный прямоугольник 36"/>
          <p:cNvSpPr/>
          <p:nvPr/>
        </p:nvSpPr>
        <p:spPr>
          <a:xfrm>
            <a:off x="395536" y="2708920"/>
            <a:ext cx="2448272" cy="144016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игрушки самоделки и игрушки забавы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8" name="Прямая со стрелкой 37"/>
          <p:cNvCxnSpPr/>
          <p:nvPr/>
        </p:nvCxnSpPr>
        <p:spPr>
          <a:xfrm flipH="1">
            <a:off x="2843808" y="3356992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>
            <a:off x="6012160" y="3284984"/>
            <a:ext cx="57606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4" name="Picture 14" descr="Фон для презентации - Лист из блокнота | Старая бумага, Библиотечные  оформление, Лувр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0484" name="AutoShape 4" descr="Ящик для игрушек на колесах – все игрушки ребенка теперь будут в одном  месте - Shoptema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Ящик для игрушек на колесах – все игрушки ребенка теперь будут в одном  месте - Shoptema.r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490" name="Picture 10" descr="Не выбрасывайте игрушки СССР. Сколько можно заработать на прошлом страны? |  Музей Игрушек СССР | Яндекс Дзе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31432" y="548680"/>
            <a:ext cx="5112568" cy="34083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96" name="Picture 16" descr="Лягушка-ножницы игрушка СССР | Festima.Ru - Мониторинг объявлени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2040" y="4005064"/>
            <a:ext cx="3795601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98" name="Picture 18" descr="Детская швейная машинка СССР купить в Казани | Хобби и отдых | Авито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257207">
            <a:off x="882554" y="795864"/>
            <a:ext cx="2970419" cy="24796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0" name="Picture 20" descr="Игрушки СССР | Ретро игрушки, Игрушки, Детство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15616" y="3645024"/>
            <a:ext cx="3817042" cy="26642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14"/>
          <p:cNvSpPr txBox="1"/>
          <p:nvPr/>
        </p:nvSpPr>
        <p:spPr>
          <a:xfrm>
            <a:off x="1475656" y="188640"/>
            <a:ext cx="66967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Игрушки нашего детства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Фон для слайда в презентации - 66 фот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7613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611560" y="188640"/>
            <a:ext cx="82809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Несколько советов при выборе игрушек:</a:t>
            </a:r>
          </a:p>
        </p:txBody>
      </p:sp>
      <p:sp>
        <p:nvSpPr>
          <p:cNvPr id="6" name="Стрелка вправо 5"/>
          <p:cNvSpPr/>
          <p:nvPr/>
        </p:nvSpPr>
        <p:spPr>
          <a:xfrm>
            <a:off x="179512" y="908720"/>
            <a:ext cx="1440160" cy="648072"/>
          </a:xfrm>
          <a:prstGeom prst="rightArrow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907704" y="908720"/>
            <a:ext cx="65527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>
                <a:latin typeface="Times New Roman" pitchFamily="18" charset="0"/>
                <a:cs typeface="Times New Roman" pitchFamily="18" charset="0"/>
              </a:rPr>
              <a:t>1. Игрушка должна быть безопасной!</a:t>
            </a:r>
          </a:p>
        </p:txBody>
      </p:sp>
      <p:pic>
        <p:nvPicPr>
          <p:cNvPr id="23556" name="Picture 4" descr="Мишка, медведь из натурального меха норки – заказать на Ярмарке Мастеров –  JRXCSRU | Мягкие игрушки, Москв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1556792"/>
            <a:ext cx="3168352" cy="317046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3562" name="Picture 10" descr="Мягкие игрушки. Вред или польза?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07904" y="1700808"/>
            <a:ext cx="5184576" cy="29919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251520" y="4653136"/>
            <a:ext cx="87129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Необходимо обращать внимание на то, чтобы игрушка была без резкого запаха, изготовлена из материалов, не вызывающих аллергические реакции (таких как мех, натуральная кожа, резина).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Мягкая игрушка должна иметь качественный шов и быть сделана из прочного материала. 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Глаза, нос  и другие мелкие детали должны быть пришиты, а не приклеены.</a:t>
            </a: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Фон для слайда в презентации - 66 фото" id="23554" name="Picture 2"/>
          <p:cNvPicPr>
            <a:picLocks noChangeArrowheads="1" noChangeAspect="1"/>
          </p:cNvPicPr>
          <p:nvPr/>
        </p:nvPicPr>
        <p:blipFill>
          <a:blip cstate="print" r:embed="rId2"/>
          <a:srcRect/>
          <a:stretch>
            <a:fillRect/>
          </a:stretch>
        </p:blipFill>
        <p:spPr bwMode="auto">
          <a:xfrm>
            <a:off x="0" y="0"/>
            <a:ext cx="9144000" cy="6876132"/>
          </a:xfrm>
          <a:prstGeom prst="rect">
            <a:avLst/>
          </a:prstGeom>
          <a:noFill/>
        </p:spPr>
      </p:pic>
      <p:pic>
        <p:nvPicPr>
          <p:cNvPr descr="Выбираем по этикетке - Компания Бумбарам" id="23558" name="Picture 6"/>
          <p:cNvPicPr>
            <a:picLocks noChangeArrowheads="1" noChangeAspect="1"/>
          </p:cNvPicPr>
          <p:nvPr/>
        </p:nvPicPr>
        <p:blipFill>
          <a:blip cstate="print" r:embed="rId3"/>
          <a:srcRect b="-24" r="-80"/>
          <a:stretch>
            <a:fillRect/>
          </a:stretch>
        </p:blipFill>
        <p:spPr bwMode="auto">
          <a:xfrm>
            <a:off x="971600" y="260648"/>
            <a:ext cx="3960440" cy="3240360"/>
          </a:xfrm>
          <a:prstGeom prst="rect">
            <a:avLst/>
          </a:prstGeom>
          <a:noFill/>
        </p:spPr>
      </p:pic>
      <p:pic>
        <p:nvPicPr>
          <p:cNvPr descr="Знак “РСТ”| Сертификация товаров в системе ГОСТ Р" id="23560" name="Picture 8"/>
          <p:cNvPicPr>
            <a:picLocks noChangeArrowheads="1" noChangeAspect="1"/>
          </p:cNvPicPr>
          <p:nvPr/>
        </p:nvPicPr>
        <p:blipFill>
          <a:blip cstate="print" r:embed="rId4"/>
          <a:srcRect r="-85"/>
          <a:stretch>
            <a:fillRect/>
          </a:stretch>
        </p:blipFill>
        <p:spPr bwMode="auto">
          <a:xfrm>
            <a:off x="1115616" y="3501008"/>
            <a:ext cx="2232248" cy="1740013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79512" y="5257562"/>
            <a:ext cx="8748464" cy="1600438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pPr algn="just"/>
            <a:r>
              <a:rPr dirty="0" lang="ru-RU" sz="2000">
                <a:latin charset="0" pitchFamily="18" typeface="Times New Roman"/>
                <a:cs charset="0" pitchFamily="18" typeface="Times New Roman"/>
              </a:rPr>
              <a:t>У электрических игрушек батарейки должны находиться в герметичном отсеке под крышкой.</a:t>
            </a:r>
          </a:p>
          <a:p>
            <a:pPr algn="just"/>
            <a:r>
              <a:rPr dirty="0" lang="ru-RU" sz="2000">
                <a:latin charset="0" pitchFamily="18" typeface="Times New Roman"/>
                <a:cs charset="0" pitchFamily="18" typeface="Times New Roman"/>
              </a:rPr>
              <a:t>На упаковке должна быть маркировка  соответствия «ЕАС» (европейским стандартам) или «РСТ» (российским стандартам).</a:t>
            </a:r>
          </a:p>
          <a:p>
            <a:pPr algn="just"/>
            <a:endParaRPr dirty="0" lang="ru-RU"/>
          </a:p>
        </p:txBody>
      </p:sp>
      <p:pic>
        <p:nvPicPr>
          <p:cNvPr descr="Игрушка музыкальная Азбукварик Музыкальная машинка - «Чудо-машинка, которая  не застревает под диваном и всегда возвращается! Яркая, говорящая, поющая,  светящаяся игрушка обязательно порадует всех!» | отзывы" id="23564" name="Picture 12"/>
          <p:cNvPicPr>
            <a:picLocks noChangeArrowheads="1" noChangeAspect="1"/>
          </p:cNvPicPr>
          <p:nvPr/>
        </p:nvPicPr>
        <p:blipFill>
          <a:blip cstate="print" r:embed="rId5"/>
          <a:srcRect b="-61"/>
          <a:stretch>
            <a:fillRect/>
          </a:stretch>
        </p:blipFill>
        <p:spPr bwMode="auto">
          <a:xfrm>
            <a:off x="5030220" y="332656"/>
            <a:ext cx="3689720" cy="4509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859</TotalTime>
  <Words>473</Words>
  <Application>Microsoft Office PowerPoint</Application>
  <PresentationFormat>Экран (4:3)</PresentationFormat>
  <Paragraphs>49</Paragraphs>
  <Slides>20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AMD</cp:lastModifiedBy>
  <cp:revision>77</cp:revision>
  <dcterms:created xsi:type="dcterms:W3CDTF">2022-03-21T11:06:02Z</dcterms:created>
  <dcterms:modified xsi:type="dcterms:W3CDTF">2022-04-17T16:28:47Z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2951867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