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67" r:id="rId3"/>
    <p:sldId id="261" r:id="rId4"/>
    <p:sldId id="263" r:id="rId5"/>
    <p:sldId id="270" r:id="rId6"/>
    <p:sldId id="260" r:id="rId7"/>
    <p:sldId id="259" r:id="rId8"/>
    <p:sldId id="269" r:id="rId9"/>
    <p:sldId id="271" r:id="rId10"/>
    <p:sldId id="258" r:id="rId11"/>
    <p:sldId id="264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62" autoAdjust="0"/>
  </p:normalViewPr>
  <p:slideViewPr>
    <p:cSldViewPr>
      <p:cViewPr varScale="1">
        <p:scale>
          <a:sx n="60" d="100"/>
          <a:sy n="60" d="100"/>
        </p:scale>
        <p:origin x="-1602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39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6218863"/>
            <a:ext cx="686331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5"/>
            <a:ext cx="5829300" cy="243968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2824" y="6604001"/>
            <a:ext cx="6860824" cy="2549451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9"/>
            <a:ext cx="6172200" cy="584809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2" y="366190"/>
            <a:ext cx="1333103" cy="745701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2727510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2587698" y="4007296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8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8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2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2" y="1925727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1" y="1925727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045274" y="8543925"/>
            <a:ext cx="1440180" cy="487680"/>
          </a:xfrm>
        </p:spPr>
        <p:txBody>
          <a:bodyPr/>
          <a:lstStyle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2"/>
            <a:ext cx="5372100" cy="864309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285056" y="8543929"/>
            <a:ext cx="1763011" cy="48683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2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74455" y="7926584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4532" y="7721672"/>
            <a:ext cx="2551736" cy="1441157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6928" y="7716987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6498084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6358272" y="6651253"/>
            <a:ext cx="137160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455" y="7926584"/>
            <a:ext cx="3705468" cy="12281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4288" y="7918681"/>
            <a:ext cx="2767838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2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7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342900" y="1975108"/>
            <a:ext cx="6172200" cy="6034617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274" y="8543925"/>
            <a:ext cx="1440180" cy="48768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811FABD-248F-47C7-9F2C-1F5FFB31BDE7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5056" y="8543929"/>
            <a:ext cx="1763011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5454" y="8543929"/>
            <a:ext cx="27432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AD9667-ECFC-4913-8898-872321D8CC1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oryak.biz/" TargetMode="External"/><Relationship Id="rId2" Type="http://schemas.openxmlformats.org/officeDocument/2006/relationships/hyperlink" Target="http://korabley.n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9C%D0%B0%D0%BA%D0%B0%D1%80%D0%BE%D0%B2,_%D0%A1%D1%82%D0%B5%D0%BF%D0%B0%D0%BD_%D0%9E%D1%81%D0%B8%D0%BF%D0%BE%D0%B2%D0%B8%D1%8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18" Type="http://schemas.openxmlformats.org/officeDocument/2006/relationships/image" Target="../media/image2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656" y="395539"/>
            <a:ext cx="6047184" cy="864095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МОБУ  «</a:t>
            </a:r>
            <a:r>
              <a:rPr lang="ru-RU" sz="1600" dirty="0" err="1" smtClean="0"/>
              <a:t>Рассветская</a:t>
            </a:r>
            <a:r>
              <a:rPr lang="ru-RU" sz="1600" dirty="0" smtClean="0"/>
              <a:t>  СОШ  имени В.В. Лапина»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2555776"/>
            <a:ext cx="6047184" cy="38164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ПРОЕКТ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«Морская   азбука»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Основная наука: литературное чтение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Выполнил: ученик 1 класса А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Шереметьев Андрей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Руководитель: учитель начальных классов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Ларина Светлана Георгиевна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Помощники: родители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2976" y="8028384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</a:t>
            </a:r>
            <a:r>
              <a:rPr lang="ru-RU" dirty="0" smtClean="0"/>
              <a:t> Рассвет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19" descr="Андрей - юнг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56792" y="2267744"/>
            <a:ext cx="3936436" cy="2952328"/>
          </a:xfrm>
          <a:ln>
            <a:solidFill>
              <a:schemeClr val="bg2"/>
            </a:solidFill>
          </a:ln>
        </p:spPr>
      </p:pic>
      <p:pic>
        <p:nvPicPr>
          <p:cNvPr id="18" name="Содержимое 17" descr="военный корабль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08720" y="4716016"/>
            <a:ext cx="5472608" cy="4032448"/>
          </a:xfrm>
          <a:ln>
            <a:solidFill>
              <a:schemeClr val="bg2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721" y="179513"/>
            <a:ext cx="5606380" cy="187220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chemeClr val="tx1"/>
                </a:solidFill>
                <a:effectLst/>
              </a:rPr>
              <a:t>Вывод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Я песню волны нарастающей слышу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 голос суровый её узнаю.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 ночью, и в полдень, и в шторм, и в затишье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Я море всем сердцем люблю!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62"/>
            <a:ext cx="6172200" cy="60875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Источники информации: </a:t>
            </a:r>
            <a:b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Александр </a:t>
            </a:r>
            <a:r>
              <a:rPr lang="ru-RU" sz="1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Беслик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«Морская азбука» Издательство «АСТ» 2013.-48с.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Александр </a:t>
            </a:r>
            <a:r>
              <a:rPr lang="ru-RU" sz="1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Беслик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«Азбука кораблей»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Издательство «</a:t>
            </a:r>
            <a:r>
              <a:rPr lang="ru-RU" sz="1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Астрель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», 2012.-24с. 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Станюкович К.М. Морские рассказы. Издательство «Детская литература» .-Москва, 2011.-13с.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16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Веб-сайты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http://korabley.net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3"/>
              </a:rPr>
              <a:t>http://moryak.biz</a:t>
            </a:r>
            <a: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2900" y="1043609"/>
            <a:ext cx="6172200" cy="696611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Актуальность: </a:t>
            </a:r>
            <a:r>
              <a:rPr lang="ru-RU" sz="1400" dirty="0" smtClean="0">
                <a:cs typeface="Times New Roman" pitchFamily="18" charset="0"/>
              </a:rPr>
              <a:t>интерес к морской азбуке вызван моим увлечением военно-морским флотом.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cs typeface="Times New Roman" pitchFamily="18" charset="0"/>
              </a:rPr>
              <a:t/>
            </a:r>
            <a:br>
              <a:rPr lang="ru-RU" sz="1400" dirty="0" smtClean="0"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Цель</a:t>
            </a:r>
            <a:r>
              <a:rPr lang="ru-RU" sz="1400" dirty="0" smtClean="0">
                <a:cs typeface="Times New Roman" pitchFamily="18" charset="0"/>
              </a:rPr>
              <a:t> – расширить читательский интерес.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cs typeface="Times New Roman" pitchFamily="18" charset="0"/>
              </a:rPr>
              <a:t/>
            </a:r>
            <a:br>
              <a:rPr lang="ru-RU" sz="1400" dirty="0" smtClean="0"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Задачи: </a:t>
            </a:r>
            <a:r>
              <a:rPr lang="ru-RU" sz="1400" dirty="0" smtClean="0">
                <a:cs typeface="Times New Roman" pitchFamily="18" charset="0"/>
              </a:rPr>
              <a:t>формирование личностных умений к поиску информации; развитие  творческого потенциала.</a:t>
            </a:r>
          </a:p>
          <a:p>
            <a:pPr>
              <a:lnSpc>
                <a:spcPct val="150000"/>
              </a:lnSpc>
              <a:buNone/>
            </a:pPr>
            <a:endParaRPr lang="ru-RU" sz="1400" dirty="0" smtClean="0"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cs typeface="Times New Roman" pitchFamily="18" charset="0"/>
              </a:rPr>
              <a:t>Введение . Кто такой сигнальщик?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cs typeface="Times New Roman" pitchFamily="18" charset="0"/>
              </a:rPr>
              <a:t>Основная часть </a:t>
            </a:r>
          </a:p>
          <a:p>
            <a:pPr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1.   </a:t>
            </a:r>
            <a:r>
              <a:rPr lang="ru-RU" sz="1400" dirty="0" smtClean="0">
                <a:cs typeface="Times New Roman" pitchFamily="18" charset="0"/>
              </a:rPr>
              <a:t>Что такое морская азбука?</a:t>
            </a:r>
          </a:p>
          <a:p>
            <a:pPr marL="452628" indent="-342900">
              <a:lnSpc>
                <a:spcPct val="150000"/>
              </a:lnSpc>
              <a:buAutoNum type="arabicPeriod" startAt="2"/>
            </a:pPr>
            <a:r>
              <a:rPr lang="ru-RU" sz="1400" dirty="0" smtClean="0">
                <a:cs typeface="Times New Roman" pitchFamily="18" charset="0"/>
              </a:rPr>
              <a:t>Морская азбука</a:t>
            </a:r>
          </a:p>
          <a:p>
            <a:pPr marL="452628" indent="-342900">
              <a:lnSpc>
                <a:spcPct val="150000"/>
              </a:lnSpc>
              <a:buAutoNum type="arabicPeriod" startAt="2"/>
            </a:pPr>
            <a:r>
              <a:rPr lang="ru-RU" sz="1400" dirty="0" smtClean="0">
                <a:cs typeface="Times New Roman" pitchFamily="18" charset="0"/>
              </a:rPr>
              <a:t>Морская азбука в действии. Прочитай.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 smtClean="0">
                <a:cs typeface="Times New Roman" pitchFamily="18" charset="0"/>
              </a:rPr>
              <a:t>Вывод </a:t>
            </a:r>
            <a:endParaRPr lang="ru-RU" sz="1400" dirty="0"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0541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План</a:t>
            </a:r>
            <a:endParaRPr lang="ru-RU" sz="3200" dirty="0"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орабл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2656" y="2627784"/>
            <a:ext cx="6172200" cy="5184576"/>
          </a:xfrm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23528"/>
            <a:ext cx="6172200" cy="18002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Введение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Моряк всегда на вахте. Морская стихия требует от моряков упорства, отваги, верности своему делу. На корабле кроме капитана, его помощников, боцмана и матросов, есть сигнальщик. </a:t>
            </a:r>
            <a:endParaRPr lang="ru-RU" sz="1600" b="0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лфави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2656" y="3275856"/>
            <a:ext cx="6172200" cy="4629150"/>
          </a:xfrm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179512"/>
            <a:ext cx="6326460" cy="28803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             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Морская азбука.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  <a:cs typeface="Times New Roman" pitchFamily="18" charset="0"/>
              </a:rPr>
              <a:t>Несмотря на то, что сейчас век спутниковой связи, на флоте до сих пор применяются такие виды связи, как световая и семафорная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  <a:cs typeface="Times New Roman" pitchFamily="18" charset="0"/>
              </a:rPr>
              <a:t>(флажная). </a:t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  <a:cs typeface="Times New Roman" pitchFamily="18" charset="0"/>
              </a:rPr>
              <a:t>И делается это не просто ради традиции. Это такие виды связи, которые в режиме радиомолчания кораблей являются наиболее результативными и скрытными. 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</a:rPr>
              <a:t/>
            </a:r>
            <a:br>
              <a:rPr lang="ru-RU" sz="1400" dirty="0" smtClean="0">
                <a:solidFill>
                  <a:schemeClr val="bg2">
                    <a:lumMod val="25000"/>
                  </a:schemeClr>
                </a:solidFill>
                <a:effectLst/>
                <a:latin typeface="+mn-lt"/>
              </a:rPr>
            </a:br>
            <a:endParaRPr lang="ru-RU" sz="1400" dirty="0">
              <a:solidFill>
                <a:schemeClr val="bg2">
                  <a:lumMod val="25000"/>
                </a:schemeClr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2696" y="1975108"/>
            <a:ext cx="5904656" cy="6557332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lnSpc>
                <a:spcPct val="160000"/>
              </a:lnSpc>
            </a:pPr>
            <a:r>
              <a:rPr lang="ru-RU" sz="1500" dirty="0" err="1" smtClean="0">
                <a:cs typeface="Times New Roman" pitchFamily="18" charset="0"/>
                <a:hlinkClick r:id="rId2" tooltip="ru:Макаров, Степан Осипович"/>
              </a:rPr>
              <a:t>Степа́н</a:t>
            </a:r>
            <a:r>
              <a:rPr lang="ru-RU" sz="1500" dirty="0" smtClean="0">
                <a:cs typeface="Times New Roman" pitchFamily="18" charset="0"/>
                <a:hlinkClick r:id="rId2" tooltip="ru:Макаров, Степан Осипович"/>
              </a:rPr>
              <a:t> </a:t>
            </a:r>
            <a:r>
              <a:rPr lang="ru-RU" sz="1500" dirty="0" err="1" smtClean="0">
                <a:cs typeface="Times New Roman" pitchFamily="18" charset="0"/>
                <a:hlinkClick r:id="rId2" tooltip="ru:Макаров, Степан Осипович"/>
              </a:rPr>
              <a:t>О́сипович</a:t>
            </a:r>
            <a:r>
              <a:rPr lang="ru-RU" sz="1500" dirty="0" smtClean="0">
                <a:cs typeface="Times New Roman" pitchFamily="18" charset="0"/>
                <a:hlinkClick r:id="rId2" tooltip="ru:Макаров, Степан Осипович"/>
              </a:rPr>
              <a:t> </a:t>
            </a:r>
            <a:r>
              <a:rPr lang="ru-RU" sz="1500" dirty="0" err="1" smtClean="0">
                <a:cs typeface="Times New Roman" pitchFamily="18" charset="0"/>
                <a:hlinkClick r:id="rId2" tooltip="ru:Макаров, Степан Осипович"/>
              </a:rPr>
              <a:t>Мака́ров</a:t>
            </a:r>
            <a:r>
              <a:rPr lang="ru-RU" sz="1500" dirty="0" smtClean="0">
                <a:cs typeface="Times New Roman" pitchFamily="18" charset="0"/>
              </a:rPr>
              <a:t> (27 декабря 1848 (8 января 1849), Николаев — 31 марта (13 апреля) 1904, близ Порт-Артура) — русский военно-морской деятель, океанограф, полярный исследователь, кораблестроитель, вице-адмирал (20 августа 1896).</a:t>
            </a:r>
          </a:p>
          <a:p>
            <a:pPr>
              <a:lnSpc>
                <a:spcPct val="160000"/>
              </a:lnSpc>
            </a:pPr>
            <a:r>
              <a:rPr lang="ru-RU" sz="1500" dirty="0" smtClean="0">
                <a:cs typeface="Times New Roman" pitchFamily="18" charset="0"/>
              </a:rPr>
              <a:t> В 1895 году разработал русскую семафорную азбуку.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51520"/>
            <a:ext cx="6669360" cy="100811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effectLst/>
                <a:cs typeface="Times New Roman" pitchFamily="18" charset="0"/>
              </a:rPr>
              <a:t>Разработчик русской семафорной азбуки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cs typeface="Times New Roman" pitchFamily="18" charset="0"/>
            </a:endParaRPr>
          </a:p>
        </p:txBody>
      </p:sp>
      <p:pic>
        <p:nvPicPr>
          <p:cNvPr id="25602" name="Picture 2" descr="&amp;Mcy;&amp;acy;&amp;kcy;&amp;acy;&amp;rcy;&amp;ocy;&amp;vcy;, &amp;Scy;&amp;tcy;&amp;iecy;&amp;pcy;&amp;acy;&amp;ncy; &amp;Ocy;&amp;scy;&amp;icy;&amp;pcy;&amp;ocy;&amp;vcy;&amp;icy;&amp;chcy;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4784" y="1403648"/>
            <a:ext cx="4051359" cy="493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467550"/>
            <a:ext cx="3028950" cy="799288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400" dirty="0" smtClean="0">
                <a:cs typeface="Times New Roman" pitchFamily="18" charset="0"/>
              </a:rPr>
              <a:t>Флажный семафор предназначен для связи в светлое время суток. 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400" dirty="0" smtClean="0">
                <a:cs typeface="Times New Roman" pitchFamily="18" charset="0"/>
              </a:rPr>
              <a:t>Каждая буква русского алфавита имеет присвоенный ей определенный условный знак.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sz="1400" dirty="0" smtClean="0"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1400" dirty="0" smtClean="0">
                <a:cs typeface="Times New Roman" pitchFamily="18" charset="0"/>
              </a:rPr>
              <a:t>Каждый условный знак изображается определенным положением рук с флажками. 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01008" y="1115618"/>
            <a:ext cx="3028950" cy="22717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21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cs typeface="Times New Roman" pitchFamily="18" charset="0"/>
              </a:rPr>
              <a:t>Русская семафорная азбука</a:t>
            </a:r>
            <a:br>
              <a:rPr lang="ru-RU" sz="2800" dirty="0" smtClean="0">
                <a:solidFill>
                  <a:schemeClr val="tx1"/>
                </a:solidFill>
                <a:effectLst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pic>
        <p:nvPicPr>
          <p:cNvPr id="7" name="Содержимое 5" descr="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1008" y="3635896"/>
            <a:ext cx="3028950" cy="2271712"/>
          </a:xfrm>
          <a:prstGeom prst="rect">
            <a:avLst/>
          </a:prstGeom>
        </p:spPr>
      </p:pic>
      <p:pic>
        <p:nvPicPr>
          <p:cNvPr id="8" name="Содержимое 5" descr="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6228184"/>
            <a:ext cx="3028950" cy="22717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05264" y="11156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949280" y="363589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Б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77272" y="6228184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2657" y="3347867"/>
            <a:ext cx="3374133" cy="2530599"/>
          </a:xfrm>
        </p:spPr>
      </p:pic>
      <p:pic>
        <p:nvPicPr>
          <p:cNvPr id="7" name="Содержимое 6" descr="Е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61048" y="3275856"/>
            <a:ext cx="2996952" cy="259228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61"/>
            <a:ext cx="6172200" cy="2415143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      Я изучаю морскую азбуку</a:t>
            </a:r>
            <a:r>
              <a:rPr lang="ru-RU" sz="1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+mn-lt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Условные знаки, установленные буквам алфавита, сведены в таблицу, получившую название семафорной азбуки. </a:t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       Русская флажная азбука содержит 29 буквенных и три специальных знака и не включает в себя цифр и знаков препинания.</a:t>
            </a:r>
            <a:r>
              <a:rPr lang="ru-RU" sz="14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</a:br>
            <a:endParaRPr lang="ru-RU" sz="1400" b="0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pic>
        <p:nvPicPr>
          <p:cNvPr id="8" name="Содержимое 4" descr="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674" y="6012161"/>
            <a:ext cx="3240361" cy="2555379"/>
          </a:xfrm>
          <a:prstGeom prst="rect">
            <a:avLst/>
          </a:prstGeom>
        </p:spPr>
      </p:pic>
      <p:pic>
        <p:nvPicPr>
          <p:cNvPr id="9" name="Содержимое 6" descr="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05673" y="6012161"/>
            <a:ext cx="2952328" cy="2499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03746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Морская азбука</a:t>
            </a:r>
            <a:endParaRPr lang="ru-RU" sz="3200" dirty="0"/>
          </a:p>
        </p:txBody>
      </p:sp>
      <p:pic>
        <p:nvPicPr>
          <p:cNvPr id="3" name="Содержимое 3" descr="Азбу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720" y="1763688"/>
            <a:ext cx="5404578" cy="60340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4704" y="179512"/>
            <a:ext cx="1440000" cy="1080000"/>
          </a:xfrm>
        </p:spPr>
      </p:pic>
      <p:pic>
        <p:nvPicPr>
          <p:cNvPr id="5" name="Рисунок 4" descr="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4704" y="1331640"/>
            <a:ext cx="1439999" cy="1080000"/>
          </a:xfrm>
          <a:prstGeom prst="rect">
            <a:avLst/>
          </a:prstGeom>
        </p:spPr>
      </p:pic>
      <p:pic>
        <p:nvPicPr>
          <p:cNvPr id="6" name="Рисунок 5" descr="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4704" y="2483768"/>
            <a:ext cx="1440000" cy="1080000"/>
          </a:xfrm>
          <a:prstGeom prst="rect">
            <a:avLst/>
          </a:prstGeom>
        </p:spPr>
      </p:pic>
      <p:pic>
        <p:nvPicPr>
          <p:cNvPr id="7" name="Рисунок 6" descr="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704" y="3635896"/>
            <a:ext cx="1439998" cy="1080000"/>
          </a:xfrm>
          <a:prstGeom prst="rect">
            <a:avLst/>
          </a:prstGeom>
        </p:spPr>
      </p:pic>
      <p:pic>
        <p:nvPicPr>
          <p:cNvPr id="8" name="Рисунок 7" descr="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4705" y="4788025"/>
            <a:ext cx="1439998" cy="1080000"/>
          </a:xfrm>
          <a:prstGeom prst="rect">
            <a:avLst/>
          </a:prstGeom>
        </p:spPr>
      </p:pic>
      <p:pic>
        <p:nvPicPr>
          <p:cNvPr id="11" name="Рисунок 10" descr="З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36914" y="2627786"/>
            <a:ext cx="1440000" cy="1080000"/>
          </a:xfrm>
          <a:prstGeom prst="rect">
            <a:avLst/>
          </a:prstGeom>
        </p:spPr>
      </p:pic>
      <p:pic>
        <p:nvPicPr>
          <p:cNvPr id="12" name="Рисунок 11" descr="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36913" y="4355978"/>
            <a:ext cx="1439999" cy="1080000"/>
          </a:xfrm>
          <a:prstGeom prst="rect">
            <a:avLst/>
          </a:prstGeom>
        </p:spPr>
      </p:pic>
      <p:pic>
        <p:nvPicPr>
          <p:cNvPr id="13" name="Рисунок 12" descr="В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97152" y="179512"/>
            <a:ext cx="1440000" cy="1080000"/>
          </a:xfrm>
          <a:prstGeom prst="rect">
            <a:avLst/>
          </a:prstGeom>
        </p:spPr>
      </p:pic>
      <p:pic>
        <p:nvPicPr>
          <p:cNvPr id="14" name="Рисунок 13" descr="Н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97152" y="1259632"/>
            <a:ext cx="1440000" cy="952942"/>
          </a:xfrm>
          <a:prstGeom prst="rect">
            <a:avLst/>
          </a:prstGeom>
        </p:spPr>
      </p:pic>
      <p:pic>
        <p:nvPicPr>
          <p:cNvPr id="15" name="Рисунок 14" descr="И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797152" y="2195736"/>
            <a:ext cx="1440000" cy="1080000"/>
          </a:xfrm>
          <a:prstGeom prst="rect">
            <a:avLst/>
          </a:prstGeom>
        </p:spPr>
      </p:pic>
      <p:pic>
        <p:nvPicPr>
          <p:cNvPr id="17" name="Рисунок 16" descr="А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797152" y="4355976"/>
            <a:ext cx="1439999" cy="1080000"/>
          </a:xfrm>
          <a:prstGeom prst="rect">
            <a:avLst/>
          </a:prstGeom>
        </p:spPr>
      </p:pic>
      <p:pic>
        <p:nvPicPr>
          <p:cNvPr id="18" name="Рисунок 17" descr="Н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797152" y="5436096"/>
            <a:ext cx="1439999" cy="1080000"/>
          </a:xfrm>
          <a:prstGeom prst="rect">
            <a:avLst/>
          </a:prstGeom>
        </p:spPr>
      </p:pic>
      <p:pic>
        <p:nvPicPr>
          <p:cNvPr id="19" name="Рисунок 18" descr="И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797152" y="6516216"/>
            <a:ext cx="1440000" cy="1080000"/>
          </a:xfrm>
          <a:prstGeom prst="rect">
            <a:avLst/>
          </a:prstGeom>
        </p:spPr>
      </p:pic>
      <p:pic>
        <p:nvPicPr>
          <p:cNvPr id="20" name="Рисунок 19" descr="Е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797152" y="7596336"/>
            <a:ext cx="1439998" cy="1080000"/>
          </a:xfrm>
          <a:prstGeom prst="rect">
            <a:avLst/>
          </a:prstGeom>
        </p:spPr>
      </p:pic>
      <p:pic>
        <p:nvPicPr>
          <p:cNvPr id="1026" name="Picture 2" descr="C:\Documents and Settings\Mom\Мои документы\Загрузки\Б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4704" y="5940152"/>
            <a:ext cx="1440000" cy="10800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700808" y="39553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00808" y="154766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00808" y="255577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28800" y="3707904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00808" y="478802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72816" y="60121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72816" y="723629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17032" y="269979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17032" y="435597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77272" y="25152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77272" y="1259632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9280" y="248376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49080" y="3779912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9280" y="471601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49280" y="5868144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49280" y="702027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49280" y="774035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8" name="Picture 4" descr="C:\Documents and Settings\Mom\Мои документы\Загрузки\О(1)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4704" y="7092280"/>
            <a:ext cx="1440000" cy="10800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1844824" y="709228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Picture 2" descr="C:\Documents and Settings\Mom\Мои документы\Загрузки\буква М (2)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797152" y="3203848"/>
            <a:ext cx="1440000" cy="1248836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5877272" y="3275856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5" grpId="0"/>
      <p:bldP spid="36" grpId="0"/>
      <p:bldP spid="37" grpId="0"/>
      <p:bldP spid="38" grpId="0"/>
      <p:bldP spid="41" grpId="0"/>
      <p:bldP spid="4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464</TotalTime>
  <Words>149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МОБУ  «Рассветская  СОШ  имени В.В. Лапина» </vt:lpstr>
      <vt:lpstr>План</vt:lpstr>
      <vt:lpstr>Введение Моряк всегда на вахте. Морская стихия требует от моряков упорства, отваги, верности своему делу. На корабле кроме капитана, его помощников, боцмана и матросов, есть сигнальщик. </vt:lpstr>
      <vt:lpstr>                      Морская азбука. Несмотря на то, что сейчас век спутниковой связи, на флоте до сих пор применяются такие виды связи, как световая и семафорная (флажная).  И делается это не просто ради традиции. Это такие виды связи, которые в режиме радиомолчания кораблей являются наиболее результативными и скрытными.  </vt:lpstr>
      <vt:lpstr>Разработчик русской семафорной азбуки</vt:lpstr>
      <vt:lpstr>Русская семафорная азбука </vt:lpstr>
      <vt:lpstr>      Я изучаю морскую азбуку Условные знаки, установленные буквам алфавита, сведены в таблицу, получившую название семафорной азбуки.         Русская флажная азбука содержит 29 буквенных и три специальных знака и не включает в себя цифр и знаков препинания. </vt:lpstr>
      <vt:lpstr>Морская азбука</vt:lpstr>
      <vt:lpstr>Слайд 9</vt:lpstr>
      <vt:lpstr>Вывод Я песню волны нарастающей слышу  И голос суровый её узнаю. И ночью, и в полдень, и в шторм, и в затишье Я море всем сердцем люблю!</vt:lpstr>
      <vt:lpstr>Источники информации:   1. Александр Беслик  «Морская азбука» Издательство «АСТ» 2013.-48с.  2. Александр Беслик  «Азбука кораблей» Издательство «Астрель», 2012.-24с.   3. Станюкович К.М. Морские рассказы. Издательство «Детская литература» .-Москва, 2011.-13с.  4.  Веб-сайты:  http://korabley.net  http://moryak.biz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Вантузен</dc:creator>
  <cp:lastModifiedBy>Mom</cp:lastModifiedBy>
  <cp:revision>73</cp:revision>
  <dcterms:created xsi:type="dcterms:W3CDTF">2014-11-30T19:19:12Z</dcterms:created>
  <dcterms:modified xsi:type="dcterms:W3CDTF">2015-01-27T19:43:50Z</dcterms:modified>
</cp:coreProperties>
</file>