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8" r:id="rId2"/>
    <p:sldId id="256" r:id="rId3"/>
    <p:sldId id="267" r:id="rId4"/>
    <p:sldId id="259" r:id="rId5"/>
    <p:sldId id="261" r:id="rId6"/>
    <p:sldId id="262" r:id="rId7"/>
    <p:sldId id="263" r:id="rId8"/>
    <p:sldId id="264" r:id="rId9"/>
    <p:sldId id="265" r:id="rId10"/>
    <p:sldId id="266"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p>
            <a:fld id="{EFF2B757-37C5-45FD-8131-960BD483C03A}" type="datetimeFigureOut">
              <a:rPr lang="ru-RU" smtClean="0"/>
              <a:pPr/>
              <a:t>04.02.2022</a:t>
            </a:fld>
            <a:endParaRPr lang="ru-RU"/>
          </a:p>
        </p:txBody>
      </p:sp>
      <p:sp>
        <p:nvSpPr>
          <p:cNvPr id="20" name="Нижний колонтитул 19"/>
          <p:cNvSpPr>
            <a:spLocks noGrp="1"/>
          </p:cNvSpPr>
          <p:nvPr>
            <p:ph type="ftr" sz="quarter" idx="11"/>
          </p:nvPr>
        </p:nvSpPr>
        <p:spPr/>
        <p:txBody>
          <a:bodyPr/>
          <a:lstStyle/>
          <a:p>
            <a:endParaRPr lang="ru-RU"/>
          </a:p>
        </p:txBody>
      </p:sp>
      <p:sp>
        <p:nvSpPr>
          <p:cNvPr id="10" name="Номер слайда 9"/>
          <p:cNvSpPr>
            <a:spLocks noGrp="1"/>
          </p:cNvSpPr>
          <p:nvPr>
            <p:ph type="sldNum" sz="quarter" idx="12"/>
          </p:nvPr>
        </p:nvSpPr>
        <p:spPr/>
        <p:txBody>
          <a:bodyPr/>
          <a:lstStyle/>
          <a:p>
            <a:fld id="{5BB99FDA-EB80-44F1-83EE-1FA8FF71E671}"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FF2B757-37C5-45FD-8131-960BD483C03A}" type="datetimeFigureOut">
              <a:rPr lang="ru-RU" smtClean="0"/>
              <a:pPr/>
              <a:t>04.02.2022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BB99FDA-EB80-44F1-83EE-1FA8FF71E671}" type="slidenum">
              <a:rPr lang="ru-RU" smtClean="0"/>
              <a:pPr/>
              <a:t>‹#›</a:t>
            </a:fld>
            <a:endParaRPr lang="ru-RU"/>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FF2B757-37C5-45FD-8131-960BD483C03A}" type="datetimeFigureOut">
              <a:rPr lang="ru-RU" smtClean="0"/>
              <a:pPr/>
              <a:t>04.02.2022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BB99FDA-EB80-44F1-83EE-1FA8FF71E671}" type="slidenum">
              <a:rPr lang="ru-RU" smtClean="0"/>
              <a:pPr/>
              <a:t>‹#›</a:t>
            </a:fld>
            <a:endParaRPr lang="ru-RU"/>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FF2B757-37C5-45FD-8131-960BD483C03A}" type="datetimeFigureOut">
              <a:rPr lang="ru-RU" smtClean="0"/>
              <a:pPr/>
              <a:t>04.02.2022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BB99FDA-EB80-44F1-83EE-1FA8FF71E671}" type="slidenum">
              <a:rPr lang="ru-RU" smtClean="0"/>
              <a:pPr/>
              <a:t>‹#›</a:t>
            </a:fld>
            <a:endParaRPr lang="ru-RU"/>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EFF2B757-37C5-45FD-8131-960BD483C03A}" type="datetimeFigureOut">
              <a:rPr lang="ru-RU" smtClean="0"/>
              <a:pPr/>
              <a:t>04.02.2022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BB99FDA-EB80-44F1-83EE-1FA8FF71E671}"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FF2B757-37C5-45FD-8131-960BD483C03A}" type="datetimeFigureOut">
              <a:rPr lang="ru-RU" smtClean="0"/>
              <a:pPr/>
              <a:t>04.02.2022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BB99FDA-EB80-44F1-83EE-1FA8FF71E671}" type="slidenum">
              <a:rPr lang="ru-RU" smtClean="0"/>
              <a:pPr/>
              <a:t>‹#›</a:t>
            </a:fld>
            <a:endParaRPr lang="ru-RU"/>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EFF2B757-37C5-45FD-8131-960BD483C03A}" type="datetimeFigureOut">
              <a:rPr lang="ru-RU" smtClean="0"/>
              <a:pPr/>
              <a:t>04.02.2022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BB99FDA-EB80-44F1-83EE-1FA8FF71E671}" type="slidenum">
              <a:rPr lang="ru-RU" smtClean="0"/>
              <a:pPr/>
              <a:t>‹#›</a:t>
            </a:fld>
            <a:endParaRPr lang="ru-RU"/>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EFF2B757-37C5-45FD-8131-960BD483C03A}" type="datetimeFigureOut">
              <a:rPr lang="ru-RU" smtClean="0"/>
              <a:pPr/>
              <a:t>04.02.2022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BB99FDA-EB80-44F1-83EE-1FA8FF71E671}" type="slidenum">
              <a:rPr lang="ru-RU" smtClean="0"/>
              <a:pPr/>
              <a:t>‹#›</a:t>
            </a:fld>
            <a:endParaRPr lang="ru-RU"/>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Дата 1"/>
          <p:cNvSpPr>
            <a:spLocks noGrp="1"/>
          </p:cNvSpPr>
          <p:nvPr>
            <p:ph type="dt" sz="half" idx="10"/>
          </p:nvPr>
        </p:nvSpPr>
        <p:spPr/>
        <p:txBody>
          <a:bodyPr/>
          <a:lstStyle/>
          <a:p>
            <a:fld id="{EFF2B757-37C5-45FD-8131-960BD483C03A}" type="datetimeFigureOut">
              <a:rPr lang="ru-RU" smtClean="0"/>
              <a:pPr/>
              <a:t>04.02.2022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BB99FDA-EB80-44F1-83EE-1FA8FF71E671}"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FF2B757-37C5-45FD-8131-960BD483C03A}" type="datetimeFigureOut">
              <a:rPr lang="ru-RU" smtClean="0"/>
              <a:pPr/>
              <a:t>04.02.2022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BB99FDA-EB80-44F1-83EE-1FA8FF71E671}" type="slidenum">
              <a:rPr lang="ru-RU" smtClean="0"/>
              <a:pPr/>
              <a:t>‹#›</a:t>
            </a:fld>
            <a:endParaRPr lang="ru-RU"/>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EFF2B757-37C5-45FD-8131-960BD483C03A}" type="datetimeFigureOut">
              <a:rPr lang="ru-RU" smtClean="0"/>
              <a:pPr/>
              <a:t>04.02.2022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BB99FDA-EB80-44F1-83EE-1FA8FF71E671}"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FF2B757-37C5-45FD-8131-960BD483C03A}" type="datetimeFigureOut">
              <a:rPr lang="ru-RU" smtClean="0"/>
              <a:pPr/>
              <a:t>04.02.2022</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BB99FDA-EB80-44F1-83EE-1FA8FF71E671}"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492896"/>
            <a:ext cx="7498080" cy="1700808"/>
          </a:xfrm>
        </p:spPr>
        <p:txBody>
          <a:bodyPr>
            <a:normAutofit fontScale="90000"/>
          </a:bodyPr>
          <a:lstStyle/>
          <a:p>
            <a:pPr lvl="0" algn="ctr"/>
            <a:r>
              <a:rPr lang="en-US" sz="67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1">
                      <a:satMod val="175000"/>
                      <a:alpha val="40000"/>
                    </a:schemeClr>
                  </a:glow>
                  <a:outerShdw blurRad="50800" dist="40000" dir="5400000" algn="tl" rotWithShape="0">
                    <a:srgbClr val="000000">
                      <a:shade val="5000"/>
                      <a:satMod val="120000"/>
                      <a:alpha val="33000"/>
                    </a:srgbClr>
                  </a:outerShdw>
                </a:effectLst>
                <a:latin typeface="Algerian" pitchFamily="82" charset="0"/>
              </a:rPr>
              <a:t>The main types of modern lathes</a:t>
            </a:r>
            <a:r>
              <a:rPr lang="ru-RU"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1">
                      <a:satMod val="175000"/>
                      <a:alpha val="40000"/>
                    </a:schemeClr>
                  </a:glow>
                  <a:outerShdw blurRad="50800" dist="40000" dir="5400000" algn="tl" rotWithShape="0">
                    <a:srgbClr val="000000">
                      <a:shade val="5000"/>
                      <a:satMod val="120000"/>
                      <a:alpha val="33000"/>
                    </a:srgbClr>
                  </a:outerShdw>
                </a:effectLst>
              </a:rPr>
              <a:t/>
            </a:r>
            <a:br>
              <a:rPr lang="ru-RU"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1">
                      <a:satMod val="175000"/>
                      <a:alpha val="40000"/>
                    </a:schemeClr>
                  </a:glow>
                  <a:outerShdw blurRad="50800" dist="40000" dir="5400000" algn="tl" rotWithShape="0">
                    <a:srgbClr val="000000">
                      <a:shade val="5000"/>
                      <a:satMod val="120000"/>
                      <a:alpha val="33000"/>
                    </a:srgbClr>
                  </a:outerShdw>
                </a:effectLst>
              </a:rPr>
            </a:br>
            <a:endParaRPr lang="ru-RU"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1">
                    <a:satMod val="175000"/>
                    <a:alpha val="40000"/>
                  </a:schemeClr>
                </a:glow>
                <a:outerShdw blurRad="50800" dist="40000" dir="5400000" algn="tl" rotWithShape="0">
                  <a:srgbClr val="000000">
                    <a:shade val="5000"/>
                    <a:satMod val="120000"/>
                    <a:alpha val="33000"/>
                  </a:srgbClr>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115616" y="332656"/>
            <a:ext cx="7704856" cy="6370975"/>
          </a:xfrm>
          <a:prstGeom prst="rect">
            <a:avLst/>
          </a:prstGeom>
        </p:spPr>
        <p:txBody>
          <a:bodyPr wrap="square">
            <a:spAutoFit/>
          </a:bodyPr>
          <a:lstStyle/>
          <a:p>
            <a:r>
              <a:rPr lang="ru-RU" sz="2400" i="1"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Slotters</a:t>
            </a:r>
            <a:r>
              <a:rPr lang="en-US" sz="2400" dirty="0" smtClean="0">
                <a:latin typeface="Times New Roman" pitchFamily="18" charset="0"/>
                <a:cs typeface="Times New Roman" pitchFamily="18" charset="0"/>
              </a:rPr>
              <a:t> are usually provided with three or four speeds, </a:t>
            </a:r>
            <a:r>
              <a:rPr lang="ru-RU"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btained</a:t>
            </a:r>
            <a:r>
              <a:rPr lang="en-US" sz="2400" dirty="0" smtClean="0">
                <a:latin typeface="Times New Roman" pitchFamily="18" charset="0"/>
                <a:cs typeface="Times New Roman" pitchFamily="18" charset="0"/>
              </a:rPr>
              <a:t> either by cone pulley or gear-box</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The work table is usually circular and provided with T-slots for clamping the work.</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The slotting machine may be looked upon as a vertical shaping </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machine. It machines the </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Internal surfaces of a </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Casting or forging and </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can do circular work by </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Virtue of its pivoted table. </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Originally </a:t>
            </a:r>
            <a:r>
              <a:rPr lang="en-US" sz="2400" dirty="0" err="1" smtClean="0">
                <a:latin typeface="Times New Roman" pitchFamily="18" charset="0"/>
                <a:cs typeface="Times New Roman" pitchFamily="18" charset="0"/>
              </a:rPr>
              <a:t>slotters</a:t>
            </a:r>
            <a:r>
              <a:rPr lang="en-US" sz="24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were used for cutting </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keyways, machining the</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 square holes in such </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parts as dog clutches </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and they are still used </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for this work in small shops.</a:t>
            </a:r>
            <a:endParaRPr lang="ru-RU" sz="2400" dirty="0">
              <a:latin typeface="Times New Roman" pitchFamily="18" charset="0"/>
              <a:cs typeface="Times New Roman" pitchFamily="18" charset="0"/>
            </a:endParaRPr>
          </a:p>
        </p:txBody>
      </p:sp>
      <p:pic>
        <p:nvPicPr>
          <p:cNvPr id="4" name="Рисунок 3" descr="долб.jpg"/>
          <p:cNvPicPr>
            <a:picLocks noChangeAspect="1"/>
          </p:cNvPicPr>
          <p:nvPr/>
        </p:nvPicPr>
        <p:blipFill>
          <a:blip r:embed="rId2" cstate="print"/>
          <a:stretch>
            <a:fillRect/>
          </a:stretch>
        </p:blipFill>
        <p:spPr>
          <a:xfrm>
            <a:off x="4283968" y="1844824"/>
            <a:ext cx="4491583" cy="4491583"/>
          </a:xfrm>
          <a:prstGeom prst="rect">
            <a:avLst/>
          </a:prstGeom>
        </p:spPr>
      </p:pic>
      <p:sp>
        <p:nvSpPr>
          <p:cNvPr id="5" name="Прямоугольник 4"/>
          <p:cNvSpPr/>
          <p:nvPr/>
        </p:nvSpPr>
        <p:spPr>
          <a:xfrm>
            <a:off x="0" y="2564904"/>
            <a:ext cx="1200329" cy="2726067"/>
          </a:xfrm>
          <a:prstGeom prst="rect">
            <a:avLst/>
          </a:prstGeom>
          <a:noFill/>
        </p:spPr>
        <p:txBody>
          <a:bodyPr vert="vert270" wrap="square" lIns="91440" tIns="45720" rIns="91440" bIns="45720">
            <a:spAutoFit/>
          </a:bodyPr>
          <a:lstStyle/>
          <a:p>
            <a:pPr algn="ctr"/>
            <a:r>
              <a:rPr lang="en-US" sz="6600" b="1" i="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Slotter</a:t>
            </a:r>
            <a:endParaRPr lang="ru-RU" sz="6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par>
                                <p:cTn id="8" presetID="13" presetClass="entr" presetSubtype="16"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plus(in)">
                                      <p:cBhvr>
                                        <p:cTn id="10" dur="2000"/>
                                        <p:tgtEl>
                                          <p:spTgt spid="4"/>
                                        </p:tgtEl>
                                      </p:cBhvr>
                                    </p:animEffect>
                                  </p:childTnLst>
                                </p:cTn>
                              </p:par>
                              <p:par>
                                <p:cTn id="11" presetID="34" presetClass="emph" presetSubtype="0" fill="hold" grpId="0" nodeType="with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5"/>
                                        </p:tgtEl>
                                        <p:attrNameLst>
                                          <p:attrName>ppt_x</p:attrName>
                                          <p:attrName>ppt_y</p:attrName>
                                        </p:attrNameLst>
                                      </p:cBhvr>
                                    </p:animMotion>
                                    <p:animRot by="1500000">
                                      <p:cBhvr>
                                        <p:cTn id="13" dur="125" fill="hold">
                                          <p:stCondLst>
                                            <p:cond delay="0"/>
                                          </p:stCondLst>
                                        </p:cTn>
                                        <p:tgtEl>
                                          <p:spTgt spid="5"/>
                                        </p:tgtEl>
                                        <p:attrNameLst>
                                          <p:attrName>r</p:attrName>
                                        </p:attrNameLst>
                                      </p:cBhvr>
                                    </p:animRot>
                                    <p:animRot by="-1500000">
                                      <p:cBhvr>
                                        <p:cTn id="14" dur="125" fill="hold">
                                          <p:stCondLst>
                                            <p:cond delay="125"/>
                                          </p:stCondLst>
                                        </p:cTn>
                                        <p:tgtEl>
                                          <p:spTgt spid="5"/>
                                        </p:tgtEl>
                                        <p:attrNameLst>
                                          <p:attrName>r</p:attrName>
                                        </p:attrNameLst>
                                      </p:cBhvr>
                                    </p:animRot>
                                    <p:animRot by="-1500000">
                                      <p:cBhvr>
                                        <p:cTn id="15" dur="125" fill="hold">
                                          <p:stCondLst>
                                            <p:cond delay="250"/>
                                          </p:stCondLst>
                                        </p:cTn>
                                        <p:tgtEl>
                                          <p:spTgt spid="5"/>
                                        </p:tgtEl>
                                        <p:attrNameLst>
                                          <p:attrName>r</p:attrName>
                                        </p:attrNameLst>
                                      </p:cBhvr>
                                    </p:animRot>
                                    <p:animRot by="1500000">
                                      <p:cBhvr>
                                        <p:cTn id="16" dur="125" fill="hold">
                                          <p:stCondLst>
                                            <p:cond delay="375"/>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403648" y="980728"/>
            <a:ext cx="7344816" cy="4801314"/>
          </a:xfrm>
          <a:prstGeom prst="rect">
            <a:avLst/>
          </a:prstGeom>
          <a:noFill/>
        </p:spPr>
        <p:txBody>
          <a:bodyPr wrap="square" rtlCol="0">
            <a:spAutoFit/>
          </a:bodyPr>
          <a:lstStyle/>
          <a:p>
            <a:r>
              <a:rPr lang="en-US" sz="3200" dirty="0">
                <a:latin typeface="Times New Roman" pitchFamily="18" charset="0"/>
                <a:cs typeface="Times New Roman" pitchFamily="18" charset="0"/>
              </a:rPr>
              <a:t>Modern lathes are highly efficient, accurate and complex devices, capable of doing a great quantity and variety of work. Lathes are made in a wide variety of types and sizes, from the small precision lathe found in watch repair shops to the immense machine.</a:t>
            </a:r>
            <a:endParaRPr lang="ru-RU" sz="3200" dirty="0">
              <a:latin typeface="Times New Roman" pitchFamily="18" charset="0"/>
              <a:cs typeface="Times New Roman" pitchFamily="18" charset="0"/>
            </a:endParaRPr>
          </a:p>
          <a:p>
            <a:r>
              <a:rPr lang="en-US" sz="3200" dirty="0">
                <a:latin typeface="Times New Roman" pitchFamily="18" charset="0"/>
                <a:cs typeface="Times New Roman" pitchFamily="18" charset="0"/>
              </a:rPr>
              <a:t>The lathe consists essentially of a </a:t>
            </a:r>
            <a:r>
              <a:rPr lang="en-US" sz="3200" dirty="0" smtClean="0">
                <a:latin typeface="Times New Roman" pitchFamily="18" charset="0"/>
                <a:cs typeface="Times New Roman" pitchFamily="18" charset="0"/>
              </a:rPr>
              <a:t>bed</a:t>
            </a:r>
            <a:r>
              <a:rPr lang="ru-RU" sz="3200" dirty="0" smtClean="0">
                <a:latin typeface="Times New Roman" pitchFamily="18" charset="0"/>
                <a:cs typeface="Times New Roman" pitchFamily="18" charset="0"/>
              </a:rPr>
              <a:t> (1)</a:t>
            </a:r>
            <a:r>
              <a:rPr lang="en-US" sz="3200" dirty="0" smtClean="0">
                <a:latin typeface="Times New Roman" pitchFamily="18" charset="0"/>
                <a:cs typeface="Times New Roman" pitchFamily="18" charset="0"/>
              </a:rPr>
              <a:t>, </a:t>
            </a:r>
            <a:r>
              <a:rPr lang="en-US" sz="3200" dirty="0">
                <a:latin typeface="Times New Roman" pitchFamily="18" charset="0"/>
                <a:cs typeface="Times New Roman" pitchFamily="18" charset="0"/>
              </a:rPr>
              <a:t>headstock</a:t>
            </a:r>
            <a:r>
              <a:rPr lang="en-US" sz="3200" dirty="0" smtClean="0">
                <a:latin typeface="Times New Roman" pitchFamily="18" charset="0"/>
                <a:cs typeface="Times New Roman" pitchFamily="18" charset="0"/>
              </a:rPr>
              <a:t>,</a:t>
            </a:r>
            <a:r>
              <a:rPr lang="ru-RU" sz="3200" dirty="0" smtClean="0">
                <a:latin typeface="Times New Roman" pitchFamily="18" charset="0"/>
                <a:cs typeface="Times New Roman" pitchFamily="18" charset="0"/>
              </a:rPr>
              <a:t>(2)</a:t>
            </a:r>
            <a:r>
              <a:rPr lang="en-US" sz="3200" dirty="0" smtClean="0">
                <a:latin typeface="Times New Roman" pitchFamily="18" charset="0"/>
                <a:cs typeface="Times New Roman" pitchFamily="18" charset="0"/>
              </a:rPr>
              <a:t> tailstock</a:t>
            </a:r>
            <a:r>
              <a:rPr lang="ru-RU" sz="3200" dirty="0" smtClean="0">
                <a:latin typeface="Times New Roman" pitchFamily="18" charset="0"/>
                <a:cs typeface="Times New Roman" pitchFamily="18" charset="0"/>
              </a:rPr>
              <a:t>(4)</a:t>
            </a:r>
            <a:r>
              <a:rPr lang="en-US" sz="3200" dirty="0" smtClean="0">
                <a:latin typeface="Times New Roman" pitchFamily="18" charset="0"/>
                <a:cs typeface="Times New Roman" pitchFamily="18" charset="0"/>
              </a:rPr>
              <a:t> </a:t>
            </a:r>
            <a:r>
              <a:rPr lang="en-US" sz="3200" dirty="0">
                <a:latin typeface="Times New Roman" pitchFamily="18" charset="0"/>
                <a:cs typeface="Times New Roman" pitchFamily="18" charset="0"/>
              </a:rPr>
              <a:t>and </a:t>
            </a:r>
            <a:r>
              <a:rPr lang="en-US" sz="3200" dirty="0" smtClean="0">
                <a:latin typeface="Times New Roman" pitchFamily="18" charset="0"/>
                <a:cs typeface="Times New Roman" pitchFamily="18" charset="0"/>
              </a:rPr>
              <a:t>saddle</a:t>
            </a:r>
            <a:r>
              <a:rPr lang="ru-RU" sz="3200" dirty="0" smtClean="0">
                <a:latin typeface="Times New Roman" pitchFamily="18" charset="0"/>
                <a:cs typeface="Times New Roman" pitchFamily="18" charset="0"/>
              </a:rPr>
              <a:t>(3)</a:t>
            </a:r>
            <a:r>
              <a:rPr lang="en-US" sz="3200" dirty="0" smtClean="0">
                <a:latin typeface="Times New Roman" pitchFamily="18" charset="0"/>
                <a:cs typeface="Times New Roman" pitchFamily="18" charset="0"/>
              </a:rPr>
              <a:t>.</a:t>
            </a:r>
            <a:endParaRPr lang="ru-RU" sz="3200" dirty="0">
              <a:latin typeface="Times New Roman" pitchFamily="18" charset="0"/>
              <a:cs typeface="Times New Roman" pitchFamily="18" charset="0"/>
            </a:endParaRPr>
          </a:p>
          <a:p>
            <a:endParaRPr lang="ru-RU" dirty="0"/>
          </a:p>
        </p:txBody>
      </p:sp>
      <p:sp>
        <p:nvSpPr>
          <p:cNvPr id="6" name="Прямоугольник 5"/>
          <p:cNvSpPr/>
          <p:nvPr/>
        </p:nvSpPr>
        <p:spPr>
          <a:xfrm>
            <a:off x="0" y="1844824"/>
            <a:ext cx="1292662" cy="3888432"/>
          </a:xfrm>
          <a:prstGeom prst="rect">
            <a:avLst/>
          </a:prstGeom>
        </p:spPr>
        <p:txBody>
          <a:bodyPr vert="vert270" wrap="square">
            <a:spAutoFit/>
          </a:bodyPr>
          <a:lstStyle/>
          <a:p>
            <a:r>
              <a:rPr lang="en-US" sz="7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Broadway" pitchFamily="82" charset="0"/>
              </a:rPr>
              <a:t>Lathe</a:t>
            </a:r>
            <a:endParaRPr lang="ru-RU" sz="7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1" nodeType="afterEffect">
                                  <p:stCondLst>
                                    <p:cond delay="0"/>
                                  </p:stCondLst>
                                  <p:childTnLst>
                                    <p:animRot by="21600000">
                                      <p:cBhvr>
                                        <p:cTn id="6" dur="2000" fill="hold"/>
                                        <p:tgtEl>
                                          <p:spTgt spid="5"/>
                                        </p:tgtEl>
                                        <p:attrNameLst>
                                          <p:attrName>r</p:attrName>
                                        </p:attrNameLst>
                                      </p:cBhvr>
                                    </p:animRot>
                                  </p:childTnLst>
                                </p:cTn>
                              </p:par>
                              <p:par>
                                <p:cTn id="7" presetID="4" presetClass="entr" presetSubtype="16"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animEffect transition="in" filter="box(in)">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Содержимое 7" descr="6145_w640_h640_bezymyannyj.jpg"/>
          <p:cNvPicPr>
            <a:picLocks noGrp="1" noChangeAspect="1"/>
          </p:cNvPicPr>
          <p:nvPr>
            <p:ph sz="half" idx="2"/>
          </p:nvPr>
        </p:nvPicPr>
        <p:blipFill>
          <a:blip r:embed="rId2" cstate="print"/>
          <a:srcRect l="14755" t="8097" r="11470" b="17128"/>
          <a:stretch>
            <a:fillRect/>
          </a:stretch>
        </p:blipFill>
        <p:spPr>
          <a:xfrm>
            <a:off x="1979712" y="1268760"/>
            <a:ext cx="5580112" cy="4752528"/>
          </a:xfrm>
          <a:prstGeom prst="rect">
            <a:avLst/>
          </a:prstGeom>
        </p:spPr>
      </p:pic>
      <p:cxnSp>
        <p:nvCxnSpPr>
          <p:cNvPr id="10" name="Прямая соединительная линия 9"/>
          <p:cNvCxnSpPr/>
          <p:nvPr/>
        </p:nvCxnSpPr>
        <p:spPr>
          <a:xfrm flipV="1">
            <a:off x="6660232" y="1700808"/>
            <a:ext cx="792088" cy="720080"/>
          </a:xfrm>
          <a:prstGeom prst="line">
            <a:avLst/>
          </a:prstGeom>
        </p:spPr>
        <p:style>
          <a:lnRef idx="3">
            <a:schemeClr val="accent3"/>
          </a:lnRef>
          <a:fillRef idx="0">
            <a:schemeClr val="accent3"/>
          </a:fillRef>
          <a:effectRef idx="2">
            <a:schemeClr val="accent3"/>
          </a:effectRef>
          <a:fontRef idx="minor">
            <a:schemeClr val="tx1"/>
          </a:fontRef>
        </p:style>
      </p:cxnSp>
      <p:cxnSp>
        <p:nvCxnSpPr>
          <p:cNvPr id="12" name="Прямая соединительная линия 11"/>
          <p:cNvCxnSpPr/>
          <p:nvPr/>
        </p:nvCxnSpPr>
        <p:spPr>
          <a:xfrm>
            <a:off x="7452320" y="1700808"/>
            <a:ext cx="1224136"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14" name="Прямая соединительная линия 13"/>
          <p:cNvCxnSpPr/>
          <p:nvPr/>
        </p:nvCxnSpPr>
        <p:spPr>
          <a:xfrm rot="16200000" flipV="1">
            <a:off x="2267744" y="1196752"/>
            <a:ext cx="1152128" cy="432048"/>
          </a:xfrm>
          <a:prstGeom prst="line">
            <a:avLst/>
          </a:prstGeom>
        </p:spPr>
        <p:style>
          <a:lnRef idx="3">
            <a:schemeClr val="accent3"/>
          </a:lnRef>
          <a:fillRef idx="0">
            <a:schemeClr val="accent3"/>
          </a:fillRef>
          <a:effectRef idx="2">
            <a:schemeClr val="accent3"/>
          </a:effectRef>
          <a:fontRef idx="minor">
            <a:schemeClr val="tx1"/>
          </a:fontRef>
        </p:style>
      </p:cxnSp>
      <p:cxnSp>
        <p:nvCxnSpPr>
          <p:cNvPr id="16" name="Прямая соединительная линия 15"/>
          <p:cNvCxnSpPr/>
          <p:nvPr/>
        </p:nvCxnSpPr>
        <p:spPr>
          <a:xfrm rot="10800000">
            <a:off x="1547664" y="836712"/>
            <a:ext cx="1080120"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18" name="Прямая соединительная линия 17"/>
          <p:cNvCxnSpPr/>
          <p:nvPr/>
        </p:nvCxnSpPr>
        <p:spPr>
          <a:xfrm rot="5400000" flipH="1" flipV="1">
            <a:off x="4788024" y="1412776"/>
            <a:ext cx="1440160" cy="720080"/>
          </a:xfrm>
          <a:prstGeom prst="line">
            <a:avLst/>
          </a:prstGeom>
        </p:spPr>
        <p:style>
          <a:lnRef idx="3">
            <a:schemeClr val="accent3"/>
          </a:lnRef>
          <a:fillRef idx="0">
            <a:schemeClr val="accent3"/>
          </a:fillRef>
          <a:effectRef idx="2">
            <a:schemeClr val="accent3"/>
          </a:effectRef>
          <a:fontRef idx="minor">
            <a:schemeClr val="tx1"/>
          </a:fontRef>
        </p:style>
      </p:cxnSp>
      <p:cxnSp>
        <p:nvCxnSpPr>
          <p:cNvPr id="20" name="Прямая соединительная линия 19"/>
          <p:cNvCxnSpPr/>
          <p:nvPr/>
        </p:nvCxnSpPr>
        <p:spPr>
          <a:xfrm>
            <a:off x="5868144" y="1052736"/>
            <a:ext cx="1368152"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24" name="Прямая соединительная линия 23"/>
          <p:cNvCxnSpPr/>
          <p:nvPr/>
        </p:nvCxnSpPr>
        <p:spPr>
          <a:xfrm rot="5400000">
            <a:off x="1547664" y="5085184"/>
            <a:ext cx="1512168" cy="1080120"/>
          </a:xfrm>
          <a:prstGeom prst="line">
            <a:avLst/>
          </a:prstGeom>
        </p:spPr>
        <p:style>
          <a:lnRef idx="3">
            <a:schemeClr val="accent3"/>
          </a:lnRef>
          <a:fillRef idx="0">
            <a:schemeClr val="accent3"/>
          </a:fillRef>
          <a:effectRef idx="2">
            <a:schemeClr val="accent3"/>
          </a:effectRef>
          <a:fontRef idx="minor">
            <a:schemeClr val="tx1"/>
          </a:fontRef>
        </p:style>
      </p:cxnSp>
      <p:cxnSp>
        <p:nvCxnSpPr>
          <p:cNvPr id="26" name="Прямая соединительная линия 25"/>
          <p:cNvCxnSpPr/>
          <p:nvPr/>
        </p:nvCxnSpPr>
        <p:spPr>
          <a:xfrm>
            <a:off x="1763688" y="6381328"/>
            <a:ext cx="1656184" cy="0"/>
          </a:xfrm>
          <a:prstGeom prst="line">
            <a:avLst/>
          </a:prstGeom>
        </p:spPr>
        <p:style>
          <a:lnRef idx="3">
            <a:schemeClr val="accent3"/>
          </a:lnRef>
          <a:fillRef idx="0">
            <a:schemeClr val="accent3"/>
          </a:fillRef>
          <a:effectRef idx="2">
            <a:schemeClr val="accent3"/>
          </a:effectRef>
          <a:fontRef idx="minor">
            <a:schemeClr val="tx1"/>
          </a:fontRef>
        </p:style>
      </p:cxnSp>
      <p:sp>
        <p:nvSpPr>
          <p:cNvPr id="28" name="Прямоугольник 27"/>
          <p:cNvSpPr/>
          <p:nvPr/>
        </p:nvSpPr>
        <p:spPr>
          <a:xfrm>
            <a:off x="2267744" y="5805264"/>
            <a:ext cx="1168910" cy="523220"/>
          </a:xfrm>
          <a:prstGeom prst="rect">
            <a:avLst/>
          </a:prstGeom>
        </p:spPr>
        <p:txBody>
          <a:bodyPr wrap="none">
            <a:spAutoFit/>
          </a:bodyPr>
          <a:lstStyle/>
          <a:p>
            <a:r>
              <a:rPr lang="ru-RU" sz="2800" b="1" dirty="0" smtClean="0">
                <a:solidFill>
                  <a:srgbClr val="FF0000"/>
                </a:solidFill>
                <a:latin typeface="Century Schoolbook" pitchFamily="18" charset="0"/>
              </a:rPr>
              <a:t>1.</a:t>
            </a:r>
            <a:r>
              <a:rPr lang="en-US" sz="2800" b="1" dirty="0" smtClean="0">
                <a:solidFill>
                  <a:srgbClr val="FF0000"/>
                </a:solidFill>
                <a:latin typeface="Century Schoolbook" pitchFamily="18" charset="0"/>
              </a:rPr>
              <a:t>bed</a:t>
            </a:r>
            <a:endParaRPr lang="ru-RU" sz="2800" b="1" dirty="0">
              <a:solidFill>
                <a:srgbClr val="FF0000"/>
              </a:solidFill>
              <a:latin typeface="Century Schoolbook" pitchFamily="18" charset="0"/>
            </a:endParaRPr>
          </a:p>
        </p:txBody>
      </p:sp>
      <p:sp>
        <p:nvSpPr>
          <p:cNvPr id="29" name="Прямоугольник 28"/>
          <p:cNvSpPr/>
          <p:nvPr/>
        </p:nvSpPr>
        <p:spPr>
          <a:xfrm>
            <a:off x="1187624" y="332656"/>
            <a:ext cx="1521570" cy="954107"/>
          </a:xfrm>
          <a:prstGeom prst="rect">
            <a:avLst/>
          </a:prstGeom>
        </p:spPr>
        <p:txBody>
          <a:bodyPr wrap="none">
            <a:spAutoFit/>
          </a:bodyPr>
          <a:lstStyle/>
          <a:p>
            <a:r>
              <a:rPr lang="ru-RU" sz="2800" b="1" dirty="0" smtClean="0">
                <a:solidFill>
                  <a:srgbClr val="FF0000"/>
                </a:solidFill>
                <a:latin typeface="Century Schoolbook" pitchFamily="18" charset="0"/>
              </a:rPr>
              <a:t>2.</a:t>
            </a:r>
            <a:r>
              <a:rPr lang="en-US" sz="2800" b="1" dirty="0" smtClean="0">
                <a:solidFill>
                  <a:srgbClr val="FF0000"/>
                </a:solidFill>
                <a:latin typeface="Century Schoolbook" pitchFamily="18" charset="0"/>
              </a:rPr>
              <a:t>head</a:t>
            </a:r>
            <a:r>
              <a:rPr lang="ru-RU" sz="2800" b="1" dirty="0" smtClean="0">
                <a:solidFill>
                  <a:srgbClr val="FF0000"/>
                </a:solidFill>
                <a:latin typeface="Century Schoolbook" pitchFamily="18" charset="0"/>
              </a:rPr>
              <a:t>-</a:t>
            </a:r>
          </a:p>
          <a:p>
            <a:r>
              <a:rPr lang="ru-RU" sz="2800" b="1" dirty="0" smtClean="0">
                <a:solidFill>
                  <a:srgbClr val="FF0000"/>
                </a:solidFill>
                <a:latin typeface="Century Schoolbook" pitchFamily="18" charset="0"/>
              </a:rPr>
              <a:t>   </a:t>
            </a:r>
            <a:r>
              <a:rPr lang="en-US" sz="2800" b="1" dirty="0" smtClean="0">
                <a:solidFill>
                  <a:srgbClr val="FF0000"/>
                </a:solidFill>
                <a:latin typeface="Century Schoolbook" pitchFamily="18" charset="0"/>
              </a:rPr>
              <a:t>stock</a:t>
            </a:r>
            <a:endParaRPr lang="ru-RU" sz="2800" b="1" dirty="0">
              <a:solidFill>
                <a:srgbClr val="FF0000"/>
              </a:solidFill>
              <a:latin typeface="Century Schoolbook" pitchFamily="18" charset="0"/>
            </a:endParaRPr>
          </a:p>
        </p:txBody>
      </p:sp>
      <p:sp>
        <p:nvSpPr>
          <p:cNvPr id="30" name="Прямоугольник 29"/>
          <p:cNvSpPr/>
          <p:nvPr/>
        </p:nvSpPr>
        <p:spPr>
          <a:xfrm>
            <a:off x="5724128" y="476672"/>
            <a:ext cx="1701107" cy="523220"/>
          </a:xfrm>
          <a:prstGeom prst="rect">
            <a:avLst/>
          </a:prstGeom>
        </p:spPr>
        <p:txBody>
          <a:bodyPr wrap="none">
            <a:spAutoFit/>
          </a:bodyPr>
          <a:lstStyle/>
          <a:p>
            <a:r>
              <a:rPr lang="ru-RU" sz="2800" b="1" dirty="0" smtClean="0">
                <a:solidFill>
                  <a:srgbClr val="FF0000"/>
                </a:solidFill>
                <a:latin typeface="Century Schoolbook" pitchFamily="18" charset="0"/>
              </a:rPr>
              <a:t>3.</a:t>
            </a:r>
            <a:r>
              <a:rPr lang="en-US" sz="2800" b="1" dirty="0" smtClean="0">
                <a:solidFill>
                  <a:srgbClr val="FF0000"/>
                </a:solidFill>
                <a:latin typeface="Century Schoolbook" pitchFamily="18" charset="0"/>
              </a:rPr>
              <a:t>saddle</a:t>
            </a:r>
            <a:endParaRPr lang="ru-RU" sz="2800" b="1" dirty="0">
              <a:solidFill>
                <a:srgbClr val="FF0000"/>
              </a:solidFill>
              <a:latin typeface="Century Schoolbook" pitchFamily="18" charset="0"/>
            </a:endParaRPr>
          </a:p>
        </p:txBody>
      </p:sp>
      <p:sp>
        <p:nvSpPr>
          <p:cNvPr id="31" name="Прямоугольник 30"/>
          <p:cNvSpPr/>
          <p:nvPr/>
        </p:nvSpPr>
        <p:spPr>
          <a:xfrm>
            <a:off x="7030921" y="1124744"/>
            <a:ext cx="2113079" cy="523220"/>
          </a:xfrm>
          <a:prstGeom prst="rect">
            <a:avLst/>
          </a:prstGeom>
        </p:spPr>
        <p:txBody>
          <a:bodyPr wrap="none">
            <a:spAutoFit/>
          </a:bodyPr>
          <a:lstStyle/>
          <a:p>
            <a:r>
              <a:rPr lang="ru-RU" sz="2800" b="1" dirty="0" smtClean="0">
                <a:solidFill>
                  <a:srgbClr val="FF0000"/>
                </a:solidFill>
                <a:latin typeface="Century Schoolbook" pitchFamily="18" charset="0"/>
              </a:rPr>
              <a:t>4.</a:t>
            </a:r>
            <a:r>
              <a:rPr lang="en-US" sz="2800" b="1" dirty="0" smtClean="0">
                <a:solidFill>
                  <a:srgbClr val="FF0000"/>
                </a:solidFill>
                <a:latin typeface="Century Schoolbook" pitchFamily="18" charset="0"/>
              </a:rPr>
              <a:t>tailstock</a:t>
            </a:r>
            <a:endParaRPr lang="ru-RU" sz="2800" b="1" dirty="0">
              <a:solidFill>
                <a:srgbClr val="FF0000"/>
              </a:solidFill>
              <a:latin typeface="Century Schoolbook"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anim calcmode="lin" valueType="num">
                                      <p:cBhvr>
                                        <p:cTn id="8" dur="2000" fill="hold"/>
                                        <p:tgtEl>
                                          <p:spTgt spid="8"/>
                                        </p:tgtEl>
                                        <p:attrNameLst>
                                          <p:attrName>style.rotation</p:attrName>
                                        </p:attrNameLst>
                                      </p:cBhvr>
                                      <p:tavLst>
                                        <p:tav tm="0">
                                          <p:val>
                                            <p:fltVal val="720"/>
                                          </p:val>
                                        </p:tav>
                                        <p:tav tm="100000">
                                          <p:val>
                                            <p:fltVal val="0"/>
                                          </p:val>
                                        </p:tav>
                                      </p:tavLst>
                                    </p:anim>
                                    <p:anim calcmode="lin" valueType="num">
                                      <p:cBhvr>
                                        <p:cTn id="9" dur="2000" fill="hold"/>
                                        <p:tgtEl>
                                          <p:spTgt spid="8"/>
                                        </p:tgtEl>
                                        <p:attrNameLst>
                                          <p:attrName>ppt_h</p:attrName>
                                        </p:attrNameLst>
                                      </p:cBhvr>
                                      <p:tavLst>
                                        <p:tav tm="0">
                                          <p:val>
                                            <p:fltVal val="0"/>
                                          </p:val>
                                        </p:tav>
                                        <p:tav tm="100000">
                                          <p:val>
                                            <p:strVal val="#ppt_h"/>
                                          </p:val>
                                        </p:tav>
                                      </p:tavLst>
                                    </p:anim>
                                    <p:anim calcmode="lin" valueType="num">
                                      <p:cBhvr>
                                        <p:cTn id="10" dur="2000" fill="hold"/>
                                        <p:tgtEl>
                                          <p:spTgt spid="8"/>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2000"/>
                                        <p:tgtEl>
                                          <p:spTgt spid="10"/>
                                        </p:tgtEl>
                                      </p:cBhvr>
                                    </p:animEffect>
                                    <p:anim calcmode="lin" valueType="num">
                                      <p:cBhvr>
                                        <p:cTn id="14" dur="2000" fill="hold"/>
                                        <p:tgtEl>
                                          <p:spTgt spid="10"/>
                                        </p:tgtEl>
                                        <p:attrNameLst>
                                          <p:attrName>style.rotation</p:attrName>
                                        </p:attrNameLst>
                                      </p:cBhvr>
                                      <p:tavLst>
                                        <p:tav tm="0">
                                          <p:val>
                                            <p:fltVal val="720"/>
                                          </p:val>
                                        </p:tav>
                                        <p:tav tm="100000">
                                          <p:val>
                                            <p:fltVal val="0"/>
                                          </p:val>
                                        </p:tav>
                                      </p:tavLst>
                                    </p:anim>
                                    <p:anim calcmode="lin" valueType="num">
                                      <p:cBhvr>
                                        <p:cTn id="15" dur="2000" fill="hold"/>
                                        <p:tgtEl>
                                          <p:spTgt spid="10"/>
                                        </p:tgtEl>
                                        <p:attrNameLst>
                                          <p:attrName>ppt_h</p:attrName>
                                        </p:attrNameLst>
                                      </p:cBhvr>
                                      <p:tavLst>
                                        <p:tav tm="0">
                                          <p:val>
                                            <p:fltVal val="0"/>
                                          </p:val>
                                        </p:tav>
                                        <p:tav tm="100000">
                                          <p:val>
                                            <p:strVal val="#ppt_h"/>
                                          </p:val>
                                        </p:tav>
                                      </p:tavLst>
                                    </p:anim>
                                    <p:anim calcmode="lin" valueType="num">
                                      <p:cBhvr>
                                        <p:cTn id="16" dur="2000" fill="hold"/>
                                        <p:tgtEl>
                                          <p:spTgt spid="10"/>
                                        </p:tgtEl>
                                        <p:attrNameLst>
                                          <p:attrName>ppt_w</p:attrName>
                                        </p:attrNameLst>
                                      </p:cBhvr>
                                      <p:tavLst>
                                        <p:tav tm="0">
                                          <p:val>
                                            <p:fltVal val="0"/>
                                          </p:val>
                                        </p:tav>
                                        <p:tav tm="100000">
                                          <p:val>
                                            <p:strVal val="#ppt_w"/>
                                          </p:val>
                                        </p:tav>
                                      </p:tavLst>
                                    </p:anim>
                                  </p:childTnLst>
                                </p:cTn>
                              </p:par>
                              <p:par>
                                <p:cTn id="17" presetID="35"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2000"/>
                                        <p:tgtEl>
                                          <p:spTgt spid="12"/>
                                        </p:tgtEl>
                                      </p:cBhvr>
                                    </p:animEffect>
                                    <p:anim calcmode="lin" valueType="num">
                                      <p:cBhvr>
                                        <p:cTn id="20" dur="2000" fill="hold"/>
                                        <p:tgtEl>
                                          <p:spTgt spid="12"/>
                                        </p:tgtEl>
                                        <p:attrNameLst>
                                          <p:attrName>style.rotation</p:attrName>
                                        </p:attrNameLst>
                                      </p:cBhvr>
                                      <p:tavLst>
                                        <p:tav tm="0">
                                          <p:val>
                                            <p:fltVal val="720"/>
                                          </p:val>
                                        </p:tav>
                                        <p:tav tm="100000">
                                          <p:val>
                                            <p:fltVal val="0"/>
                                          </p:val>
                                        </p:tav>
                                      </p:tavLst>
                                    </p:anim>
                                    <p:anim calcmode="lin" valueType="num">
                                      <p:cBhvr>
                                        <p:cTn id="21" dur="2000" fill="hold"/>
                                        <p:tgtEl>
                                          <p:spTgt spid="12"/>
                                        </p:tgtEl>
                                        <p:attrNameLst>
                                          <p:attrName>ppt_h</p:attrName>
                                        </p:attrNameLst>
                                      </p:cBhvr>
                                      <p:tavLst>
                                        <p:tav tm="0">
                                          <p:val>
                                            <p:fltVal val="0"/>
                                          </p:val>
                                        </p:tav>
                                        <p:tav tm="100000">
                                          <p:val>
                                            <p:strVal val="#ppt_h"/>
                                          </p:val>
                                        </p:tav>
                                      </p:tavLst>
                                    </p:anim>
                                    <p:anim calcmode="lin" valueType="num">
                                      <p:cBhvr>
                                        <p:cTn id="22" dur="2000" fill="hold"/>
                                        <p:tgtEl>
                                          <p:spTgt spid="12"/>
                                        </p:tgtEl>
                                        <p:attrNameLst>
                                          <p:attrName>ppt_w</p:attrName>
                                        </p:attrNameLst>
                                      </p:cBhvr>
                                      <p:tavLst>
                                        <p:tav tm="0">
                                          <p:val>
                                            <p:fltVal val="0"/>
                                          </p:val>
                                        </p:tav>
                                        <p:tav tm="100000">
                                          <p:val>
                                            <p:strVal val="#ppt_w"/>
                                          </p:val>
                                        </p:tav>
                                      </p:tavLst>
                                    </p:anim>
                                  </p:childTnLst>
                                </p:cTn>
                              </p:par>
                              <p:par>
                                <p:cTn id="23" presetID="35"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000"/>
                                        <p:tgtEl>
                                          <p:spTgt spid="14"/>
                                        </p:tgtEl>
                                      </p:cBhvr>
                                    </p:animEffect>
                                    <p:anim calcmode="lin" valueType="num">
                                      <p:cBhvr>
                                        <p:cTn id="26" dur="2000" fill="hold"/>
                                        <p:tgtEl>
                                          <p:spTgt spid="14"/>
                                        </p:tgtEl>
                                        <p:attrNameLst>
                                          <p:attrName>style.rotation</p:attrName>
                                        </p:attrNameLst>
                                      </p:cBhvr>
                                      <p:tavLst>
                                        <p:tav tm="0">
                                          <p:val>
                                            <p:fltVal val="720"/>
                                          </p:val>
                                        </p:tav>
                                        <p:tav tm="100000">
                                          <p:val>
                                            <p:fltVal val="0"/>
                                          </p:val>
                                        </p:tav>
                                      </p:tavLst>
                                    </p:anim>
                                    <p:anim calcmode="lin" valueType="num">
                                      <p:cBhvr>
                                        <p:cTn id="27" dur="2000" fill="hold"/>
                                        <p:tgtEl>
                                          <p:spTgt spid="14"/>
                                        </p:tgtEl>
                                        <p:attrNameLst>
                                          <p:attrName>ppt_h</p:attrName>
                                        </p:attrNameLst>
                                      </p:cBhvr>
                                      <p:tavLst>
                                        <p:tav tm="0">
                                          <p:val>
                                            <p:fltVal val="0"/>
                                          </p:val>
                                        </p:tav>
                                        <p:tav tm="100000">
                                          <p:val>
                                            <p:strVal val="#ppt_h"/>
                                          </p:val>
                                        </p:tav>
                                      </p:tavLst>
                                    </p:anim>
                                    <p:anim calcmode="lin" valueType="num">
                                      <p:cBhvr>
                                        <p:cTn id="28" dur="2000" fill="hold"/>
                                        <p:tgtEl>
                                          <p:spTgt spid="14"/>
                                        </p:tgtEl>
                                        <p:attrNameLst>
                                          <p:attrName>ppt_w</p:attrName>
                                        </p:attrNameLst>
                                      </p:cBhvr>
                                      <p:tavLst>
                                        <p:tav tm="0">
                                          <p:val>
                                            <p:fltVal val="0"/>
                                          </p:val>
                                        </p:tav>
                                        <p:tav tm="100000">
                                          <p:val>
                                            <p:strVal val="#ppt_w"/>
                                          </p:val>
                                        </p:tav>
                                      </p:tavLst>
                                    </p:anim>
                                  </p:childTnLst>
                                </p:cTn>
                              </p:par>
                              <p:par>
                                <p:cTn id="29" presetID="35"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2000"/>
                                        <p:tgtEl>
                                          <p:spTgt spid="16"/>
                                        </p:tgtEl>
                                      </p:cBhvr>
                                    </p:animEffect>
                                    <p:anim calcmode="lin" valueType="num">
                                      <p:cBhvr>
                                        <p:cTn id="32" dur="2000" fill="hold"/>
                                        <p:tgtEl>
                                          <p:spTgt spid="16"/>
                                        </p:tgtEl>
                                        <p:attrNameLst>
                                          <p:attrName>style.rotation</p:attrName>
                                        </p:attrNameLst>
                                      </p:cBhvr>
                                      <p:tavLst>
                                        <p:tav tm="0">
                                          <p:val>
                                            <p:fltVal val="720"/>
                                          </p:val>
                                        </p:tav>
                                        <p:tav tm="100000">
                                          <p:val>
                                            <p:fltVal val="0"/>
                                          </p:val>
                                        </p:tav>
                                      </p:tavLst>
                                    </p:anim>
                                    <p:anim calcmode="lin" valueType="num">
                                      <p:cBhvr>
                                        <p:cTn id="33" dur="2000" fill="hold"/>
                                        <p:tgtEl>
                                          <p:spTgt spid="16"/>
                                        </p:tgtEl>
                                        <p:attrNameLst>
                                          <p:attrName>ppt_h</p:attrName>
                                        </p:attrNameLst>
                                      </p:cBhvr>
                                      <p:tavLst>
                                        <p:tav tm="0">
                                          <p:val>
                                            <p:fltVal val="0"/>
                                          </p:val>
                                        </p:tav>
                                        <p:tav tm="100000">
                                          <p:val>
                                            <p:strVal val="#ppt_h"/>
                                          </p:val>
                                        </p:tav>
                                      </p:tavLst>
                                    </p:anim>
                                    <p:anim calcmode="lin" valueType="num">
                                      <p:cBhvr>
                                        <p:cTn id="34" dur="2000" fill="hold"/>
                                        <p:tgtEl>
                                          <p:spTgt spid="16"/>
                                        </p:tgtEl>
                                        <p:attrNameLst>
                                          <p:attrName>ppt_w</p:attrName>
                                        </p:attrNameLst>
                                      </p:cBhvr>
                                      <p:tavLst>
                                        <p:tav tm="0">
                                          <p:val>
                                            <p:fltVal val="0"/>
                                          </p:val>
                                        </p:tav>
                                        <p:tav tm="100000">
                                          <p:val>
                                            <p:strVal val="#ppt_w"/>
                                          </p:val>
                                        </p:tav>
                                      </p:tavLst>
                                    </p:anim>
                                  </p:childTnLst>
                                </p:cTn>
                              </p:par>
                              <p:par>
                                <p:cTn id="35" presetID="35"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2000"/>
                                        <p:tgtEl>
                                          <p:spTgt spid="18"/>
                                        </p:tgtEl>
                                      </p:cBhvr>
                                    </p:animEffect>
                                    <p:anim calcmode="lin" valueType="num">
                                      <p:cBhvr>
                                        <p:cTn id="38" dur="2000" fill="hold"/>
                                        <p:tgtEl>
                                          <p:spTgt spid="18"/>
                                        </p:tgtEl>
                                        <p:attrNameLst>
                                          <p:attrName>style.rotation</p:attrName>
                                        </p:attrNameLst>
                                      </p:cBhvr>
                                      <p:tavLst>
                                        <p:tav tm="0">
                                          <p:val>
                                            <p:fltVal val="720"/>
                                          </p:val>
                                        </p:tav>
                                        <p:tav tm="100000">
                                          <p:val>
                                            <p:fltVal val="0"/>
                                          </p:val>
                                        </p:tav>
                                      </p:tavLst>
                                    </p:anim>
                                    <p:anim calcmode="lin" valueType="num">
                                      <p:cBhvr>
                                        <p:cTn id="39" dur="2000" fill="hold"/>
                                        <p:tgtEl>
                                          <p:spTgt spid="18"/>
                                        </p:tgtEl>
                                        <p:attrNameLst>
                                          <p:attrName>ppt_h</p:attrName>
                                        </p:attrNameLst>
                                      </p:cBhvr>
                                      <p:tavLst>
                                        <p:tav tm="0">
                                          <p:val>
                                            <p:fltVal val="0"/>
                                          </p:val>
                                        </p:tav>
                                        <p:tav tm="100000">
                                          <p:val>
                                            <p:strVal val="#ppt_h"/>
                                          </p:val>
                                        </p:tav>
                                      </p:tavLst>
                                    </p:anim>
                                    <p:anim calcmode="lin" valueType="num">
                                      <p:cBhvr>
                                        <p:cTn id="40" dur="2000" fill="hold"/>
                                        <p:tgtEl>
                                          <p:spTgt spid="18"/>
                                        </p:tgtEl>
                                        <p:attrNameLst>
                                          <p:attrName>ppt_w</p:attrName>
                                        </p:attrNameLst>
                                      </p:cBhvr>
                                      <p:tavLst>
                                        <p:tav tm="0">
                                          <p:val>
                                            <p:fltVal val="0"/>
                                          </p:val>
                                        </p:tav>
                                        <p:tav tm="100000">
                                          <p:val>
                                            <p:strVal val="#ppt_w"/>
                                          </p:val>
                                        </p:tav>
                                      </p:tavLst>
                                    </p:anim>
                                  </p:childTnLst>
                                </p:cTn>
                              </p:par>
                              <p:par>
                                <p:cTn id="41" presetID="35" presetClass="entr" presetSubtype="0" fill="hold"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2000"/>
                                        <p:tgtEl>
                                          <p:spTgt spid="20"/>
                                        </p:tgtEl>
                                      </p:cBhvr>
                                    </p:animEffect>
                                    <p:anim calcmode="lin" valueType="num">
                                      <p:cBhvr>
                                        <p:cTn id="44" dur="2000" fill="hold"/>
                                        <p:tgtEl>
                                          <p:spTgt spid="20"/>
                                        </p:tgtEl>
                                        <p:attrNameLst>
                                          <p:attrName>style.rotation</p:attrName>
                                        </p:attrNameLst>
                                      </p:cBhvr>
                                      <p:tavLst>
                                        <p:tav tm="0">
                                          <p:val>
                                            <p:fltVal val="720"/>
                                          </p:val>
                                        </p:tav>
                                        <p:tav tm="100000">
                                          <p:val>
                                            <p:fltVal val="0"/>
                                          </p:val>
                                        </p:tav>
                                      </p:tavLst>
                                    </p:anim>
                                    <p:anim calcmode="lin" valueType="num">
                                      <p:cBhvr>
                                        <p:cTn id="45" dur="2000" fill="hold"/>
                                        <p:tgtEl>
                                          <p:spTgt spid="20"/>
                                        </p:tgtEl>
                                        <p:attrNameLst>
                                          <p:attrName>ppt_h</p:attrName>
                                        </p:attrNameLst>
                                      </p:cBhvr>
                                      <p:tavLst>
                                        <p:tav tm="0">
                                          <p:val>
                                            <p:fltVal val="0"/>
                                          </p:val>
                                        </p:tav>
                                        <p:tav tm="100000">
                                          <p:val>
                                            <p:strVal val="#ppt_h"/>
                                          </p:val>
                                        </p:tav>
                                      </p:tavLst>
                                    </p:anim>
                                    <p:anim calcmode="lin" valueType="num">
                                      <p:cBhvr>
                                        <p:cTn id="46" dur="2000" fill="hold"/>
                                        <p:tgtEl>
                                          <p:spTgt spid="20"/>
                                        </p:tgtEl>
                                        <p:attrNameLst>
                                          <p:attrName>ppt_w</p:attrName>
                                        </p:attrNameLst>
                                      </p:cBhvr>
                                      <p:tavLst>
                                        <p:tav tm="0">
                                          <p:val>
                                            <p:fltVal val="0"/>
                                          </p:val>
                                        </p:tav>
                                        <p:tav tm="100000">
                                          <p:val>
                                            <p:strVal val="#ppt_w"/>
                                          </p:val>
                                        </p:tav>
                                      </p:tavLst>
                                    </p:anim>
                                  </p:childTnLst>
                                </p:cTn>
                              </p:par>
                              <p:par>
                                <p:cTn id="47" presetID="35" presetClass="entr" presetSubtype="0" fill="hold"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2000"/>
                                        <p:tgtEl>
                                          <p:spTgt spid="24"/>
                                        </p:tgtEl>
                                      </p:cBhvr>
                                    </p:animEffect>
                                    <p:anim calcmode="lin" valueType="num">
                                      <p:cBhvr>
                                        <p:cTn id="50" dur="2000" fill="hold"/>
                                        <p:tgtEl>
                                          <p:spTgt spid="24"/>
                                        </p:tgtEl>
                                        <p:attrNameLst>
                                          <p:attrName>style.rotation</p:attrName>
                                        </p:attrNameLst>
                                      </p:cBhvr>
                                      <p:tavLst>
                                        <p:tav tm="0">
                                          <p:val>
                                            <p:fltVal val="720"/>
                                          </p:val>
                                        </p:tav>
                                        <p:tav tm="100000">
                                          <p:val>
                                            <p:fltVal val="0"/>
                                          </p:val>
                                        </p:tav>
                                      </p:tavLst>
                                    </p:anim>
                                    <p:anim calcmode="lin" valueType="num">
                                      <p:cBhvr>
                                        <p:cTn id="51" dur="2000" fill="hold"/>
                                        <p:tgtEl>
                                          <p:spTgt spid="24"/>
                                        </p:tgtEl>
                                        <p:attrNameLst>
                                          <p:attrName>ppt_h</p:attrName>
                                        </p:attrNameLst>
                                      </p:cBhvr>
                                      <p:tavLst>
                                        <p:tav tm="0">
                                          <p:val>
                                            <p:fltVal val="0"/>
                                          </p:val>
                                        </p:tav>
                                        <p:tav tm="100000">
                                          <p:val>
                                            <p:strVal val="#ppt_h"/>
                                          </p:val>
                                        </p:tav>
                                      </p:tavLst>
                                    </p:anim>
                                    <p:anim calcmode="lin" valueType="num">
                                      <p:cBhvr>
                                        <p:cTn id="52" dur="2000" fill="hold"/>
                                        <p:tgtEl>
                                          <p:spTgt spid="24"/>
                                        </p:tgtEl>
                                        <p:attrNameLst>
                                          <p:attrName>ppt_w</p:attrName>
                                        </p:attrNameLst>
                                      </p:cBhvr>
                                      <p:tavLst>
                                        <p:tav tm="0">
                                          <p:val>
                                            <p:fltVal val="0"/>
                                          </p:val>
                                        </p:tav>
                                        <p:tav tm="100000">
                                          <p:val>
                                            <p:strVal val="#ppt_w"/>
                                          </p:val>
                                        </p:tav>
                                      </p:tavLst>
                                    </p:anim>
                                  </p:childTnLst>
                                </p:cTn>
                              </p:par>
                              <p:par>
                                <p:cTn id="53" presetID="35" presetClass="entr" presetSubtype="0" fill="hold"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2000"/>
                                        <p:tgtEl>
                                          <p:spTgt spid="26"/>
                                        </p:tgtEl>
                                      </p:cBhvr>
                                    </p:animEffect>
                                    <p:anim calcmode="lin" valueType="num">
                                      <p:cBhvr>
                                        <p:cTn id="56" dur="2000" fill="hold"/>
                                        <p:tgtEl>
                                          <p:spTgt spid="26"/>
                                        </p:tgtEl>
                                        <p:attrNameLst>
                                          <p:attrName>style.rotation</p:attrName>
                                        </p:attrNameLst>
                                      </p:cBhvr>
                                      <p:tavLst>
                                        <p:tav tm="0">
                                          <p:val>
                                            <p:fltVal val="720"/>
                                          </p:val>
                                        </p:tav>
                                        <p:tav tm="100000">
                                          <p:val>
                                            <p:fltVal val="0"/>
                                          </p:val>
                                        </p:tav>
                                      </p:tavLst>
                                    </p:anim>
                                    <p:anim calcmode="lin" valueType="num">
                                      <p:cBhvr>
                                        <p:cTn id="57" dur="2000" fill="hold"/>
                                        <p:tgtEl>
                                          <p:spTgt spid="26"/>
                                        </p:tgtEl>
                                        <p:attrNameLst>
                                          <p:attrName>ppt_h</p:attrName>
                                        </p:attrNameLst>
                                      </p:cBhvr>
                                      <p:tavLst>
                                        <p:tav tm="0">
                                          <p:val>
                                            <p:fltVal val="0"/>
                                          </p:val>
                                        </p:tav>
                                        <p:tav tm="100000">
                                          <p:val>
                                            <p:strVal val="#ppt_h"/>
                                          </p:val>
                                        </p:tav>
                                      </p:tavLst>
                                    </p:anim>
                                    <p:anim calcmode="lin" valueType="num">
                                      <p:cBhvr>
                                        <p:cTn id="58" dur="2000" fill="hold"/>
                                        <p:tgtEl>
                                          <p:spTgt spid="26"/>
                                        </p:tgtEl>
                                        <p:attrNameLst>
                                          <p:attrName>ppt_w</p:attrName>
                                        </p:attrNameLst>
                                      </p:cBhvr>
                                      <p:tavLst>
                                        <p:tav tm="0">
                                          <p:val>
                                            <p:fltVal val="0"/>
                                          </p:val>
                                        </p:tav>
                                        <p:tav tm="100000">
                                          <p:val>
                                            <p:strVal val="#ppt_w"/>
                                          </p:val>
                                        </p:tav>
                                      </p:tavLst>
                                    </p:anim>
                                  </p:childTnLst>
                                </p:cTn>
                              </p:par>
                              <p:par>
                                <p:cTn id="59" presetID="35" presetClass="entr" presetSubtype="0" fill="hold" grpId="0" nodeType="with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fade">
                                      <p:cBhvr>
                                        <p:cTn id="61" dur="2000"/>
                                        <p:tgtEl>
                                          <p:spTgt spid="28"/>
                                        </p:tgtEl>
                                      </p:cBhvr>
                                    </p:animEffect>
                                    <p:anim calcmode="lin" valueType="num">
                                      <p:cBhvr>
                                        <p:cTn id="62" dur="2000" fill="hold"/>
                                        <p:tgtEl>
                                          <p:spTgt spid="28"/>
                                        </p:tgtEl>
                                        <p:attrNameLst>
                                          <p:attrName>style.rotation</p:attrName>
                                        </p:attrNameLst>
                                      </p:cBhvr>
                                      <p:tavLst>
                                        <p:tav tm="0">
                                          <p:val>
                                            <p:fltVal val="720"/>
                                          </p:val>
                                        </p:tav>
                                        <p:tav tm="100000">
                                          <p:val>
                                            <p:fltVal val="0"/>
                                          </p:val>
                                        </p:tav>
                                      </p:tavLst>
                                    </p:anim>
                                    <p:anim calcmode="lin" valueType="num">
                                      <p:cBhvr>
                                        <p:cTn id="63" dur="2000" fill="hold"/>
                                        <p:tgtEl>
                                          <p:spTgt spid="28"/>
                                        </p:tgtEl>
                                        <p:attrNameLst>
                                          <p:attrName>ppt_h</p:attrName>
                                        </p:attrNameLst>
                                      </p:cBhvr>
                                      <p:tavLst>
                                        <p:tav tm="0">
                                          <p:val>
                                            <p:fltVal val="0"/>
                                          </p:val>
                                        </p:tav>
                                        <p:tav tm="100000">
                                          <p:val>
                                            <p:strVal val="#ppt_h"/>
                                          </p:val>
                                        </p:tav>
                                      </p:tavLst>
                                    </p:anim>
                                    <p:anim calcmode="lin" valueType="num">
                                      <p:cBhvr>
                                        <p:cTn id="64" dur="2000" fill="hold"/>
                                        <p:tgtEl>
                                          <p:spTgt spid="28"/>
                                        </p:tgtEl>
                                        <p:attrNameLst>
                                          <p:attrName>ppt_w</p:attrName>
                                        </p:attrNameLst>
                                      </p:cBhvr>
                                      <p:tavLst>
                                        <p:tav tm="0">
                                          <p:val>
                                            <p:fltVal val="0"/>
                                          </p:val>
                                        </p:tav>
                                        <p:tav tm="100000">
                                          <p:val>
                                            <p:strVal val="#ppt_w"/>
                                          </p:val>
                                        </p:tav>
                                      </p:tavLst>
                                    </p:anim>
                                  </p:childTnLst>
                                </p:cTn>
                              </p:par>
                              <p:par>
                                <p:cTn id="65" presetID="35" presetClass="entr" presetSubtype="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2000"/>
                                        <p:tgtEl>
                                          <p:spTgt spid="29"/>
                                        </p:tgtEl>
                                      </p:cBhvr>
                                    </p:animEffect>
                                    <p:anim calcmode="lin" valueType="num">
                                      <p:cBhvr>
                                        <p:cTn id="68" dur="2000" fill="hold"/>
                                        <p:tgtEl>
                                          <p:spTgt spid="29"/>
                                        </p:tgtEl>
                                        <p:attrNameLst>
                                          <p:attrName>style.rotation</p:attrName>
                                        </p:attrNameLst>
                                      </p:cBhvr>
                                      <p:tavLst>
                                        <p:tav tm="0">
                                          <p:val>
                                            <p:fltVal val="720"/>
                                          </p:val>
                                        </p:tav>
                                        <p:tav tm="100000">
                                          <p:val>
                                            <p:fltVal val="0"/>
                                          </p:val>
                                        </p:tav>
                                      </p:tavLst>
                                    </p:anim>
                                    <p:anim calcmode="lin" valueType="num">
                                      <p:cBhvr>
                                        <p:cTn id="69" dur="2000" fill="hold"/>
                                        <p:tgtEl>
                                          <p:spTgt spid="29"/>
                                        </p:tgtEl>
                                        <p:attrNameLst>
                                          <p:attrName>ppt_h</p:attrName>
                                        </p:attrNameLst>
                                      </p:cBhvr>
                                      <p:tavLst>
                                        <p:tav tm="0">
                                          <p:val>
                                            <p:fltVal val="0"/>
                                          </p:val>
                                        </p:tav>
                                        <p:tav tm="100000">
                                          <p:val>
                                            <p:strVal val="#ppt_h"/>
                                          </p:val>
                                        </p:tav>
                                      </p:tavLst>
                                    </p:anim>
                                    <p:anim calcmode="lin" valueType="num">
                                      <p:cBhvr>
                                        <p:cTn id="70" dur="2000" fill="hold"/>
                                        <p:tgtEl>
                                          <p:spTgt spid="29"/>
                                        </p:tgtEl>
                                        <p:attrNameLst>
                                          <p:attrName>ppt_w</p:attrName>
                                        </p:attrNameLst>
                                      </p:cBhvr>
                                      <p:tavLst>
                                        <p:tav tm="0">
                                          <p:val>
                                            <p:fltVal val="0"/>
                                          </p:val>
                                        </p:tav>
                                        <p:tav tm="100000">
                                          <p:val>
                                            <p:strVal val="#ppt_w"/>
                                          </p:val>
                                        </p:tav>
                                      </p:tavLst>
                                    </p:anim>
                                  </p:childTnLst>
                                </p:cTn>
                              </p:par>
                              <p:par>
                                <p:cTn id="71" presetID="35" presetClass="entr" presetSubtype="0" fill="hold" grpId="0" nodeType="with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fade">
                                      <p:cBhvr>
                                        <p:cTn id="73" dur="2000"/>
                                        <p:tgtEl>
                                          <p:spTgt spid="30"/>
                                        </p:tgtEl>
                                      </p:cBhvr>
                                    </p:animEffect>
                                    <p:anim calcmode="lin" valueType="num">
                                      <p:cBhvr>
                                        <p:cTn id="74" dur="2000" fill="hold"/>
                                        <p:tgtEl>
                                          <p:spTgt spid="30"/>
                                        </p:tgtEl>
                                        <p:attrNameLst>
                                          <p:attrName>style.rotation</p:attrName>
                                        </p:attrNameLst>
                                      </p:cBhvr>
                                      <p:tavLst>
                                        <p:tav tm="0">
                                          <p:val>
                                            <p:fltVal val="720"/>
                                          </p:val>
                                        </p:tav>
                                        <p:tav tm="100000">
                                          <p:val>
                                            <p:fltVal val="0"/>
                                          </p:val>
                                        </p:tav>
                                      </p:tavLst>
                                    </p:anim>
                                    <p:anim calcmode="lin" valueType="num">
                                      <p:cBhvr>
                                        <p:cTn id="75" dur="2000" fill="hold"/>
                                        <p:tgtEl>
                                          <p:spTgt spid="30"/>
                                        </p:tgtEl>
                                        <p:attrNameLst>
                                          <p:attrName>ppt_h</p:attrName>
                                        </p:attrNameLst>
                                      </p:cBhvr>
                                      <p:tavLst>
                                        <p:tav tm="0">
                                          <p:val>
                                            <p:fltVal val="0"/>
                                          </p:val>
                                        </p:tav>
                                        <p:tav tm="100000">
                                          <p:val>
                                            <p:strVal val="#ppt_h"/>
                                          </p:val>
                                        </p:tav>
                                      </p:tavLst>
                                    </p:anim>
                                    <p:anim calcmode="lin" valueType="num">
                                      <p:cBhvr>
                                        <p:cTn id="76" dur="2000" fill="hold"/>
                                        <p:tgtEl>
                                          <p:spTgt spid="30"/>
                                        </p:tgtEl>
                                        <p:attrNameLst>
                                          <p:attrName>ppt_w</p:attrName>
                                        </p:attrNameLst>
                                      </p:cBhvr>
                                      <p:tavLst>
                                        <p:tav tm="0">
                                          <p:val>
                                            <p:fltVal val="0"/>
                                          </p:val>
                                        </p:tav>
                                        <p:tav tm="100000">
                                          <p:val>
                                            <p:strVal val="#ppt_w"/>
                                          </p:val>
                                        </p:tav>
                                      </p:tavLst>
                                    </p:anim>
                                  </p:childTnLst>
                                </p:cTn>
                              </p:par>
                              <p:par>
                                <p:cTn id="77" presetID="35" presetClass="entr" presetSubtype="0" fill="hold" grpId="0" nodeType="with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2000"/>
                                        <p:tgtEl>
                                          <p:spTgt spid="31"/>
                                        </p:tgtEl>
                                      </p:cBhvr>
                                    </p:animEffect>
                                    <p:anim calcmode="lin" valueType="num">
                                      <p:cBhvr>
                                        <p:cTn id="80" dur="2000" fill="hold"/>
                                        <p:tgtEl>
                                          <p:spTgt spid="31"/>
                                        </p:tgtEl>
                                        <p:attrNameLst>
                                          <p:attrName>style.rotation</p:attrName>
                                        </p:attrNameLst>
                                      </p:cBhvr>
                                      <p:tavLst>
                                        <p:tav tm="0">
                                          <p:val>
                                            <p:fltVal val="720"/>
                                          </p:val>
                                        </p:tav>
                                        <p:tav tm="100000">
                                          <p:val>
                                            <p:fltVal val="0"/>
                                          </p:val>
                                        </p:tav>
                                      </p:tavLst>
                                    </p:anim>
                                    <p:anim calcmode="lin" valueType="num">
                                      <p:cBhvr>
                                        <p:cTn id="81" dur="2000" fill="hold"/>
                                        <p:tgtEl>
                                          <p:spTgt spid="31"/>
                                        </p:tgtEl>
                                        <p:attrNameLst>
                                          <p:attrName>ppt_h</p:attrName>
                                        </p:attrNameLst>
                                      </p:cBhvr>
                                      <p:tavLst>
                                        <p:tav tm="0">
                                          <p:val>
                                            <p:fltVal val="0"/>
                                          </p:val>
                                        </p:tav>
                                        <p:tav tm="100000">
                                          <p:val>
                                            <p:strVal val="#ppt_h"/>
                                          </p:val>
                                        </p:tav>
                                      </p:tavLst>
                                    </p:anim>
                                    <p:anim calcmode="lin" valueType="num">
                                      <p:cBhvr>
                                        <p:cTn id="82" dur="2000" fill="hold"/>
                                        <p:tgtEl>
                                          <p:spTgt spid="31"/>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87624" y="188640"/>
            <a:ext cx="7056784" cy="6032421"/>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Turret Lathe – The characteristic feature of a turret lathe is the turret which is mounted upon a </a:t>
            </a:r>
            <a:r>
              <a:rPr lang="en-US" sz="2800" dirty="0" smtClean="0">
                <a:latin typeface="Times New Roman" panose="02020603050405020304" pitchFamily="18" charset="0"/>
                <a:cs typeface="Times New Roman" panose="02020603050405020304" pitchFamily="18" charset="0"/>
              </a:rPr>
              <a:t>carriage </a:t>
            </a:r>
            <a:r>
              <a:rPr lang="en-US" sz="2800" dirty="0">
                <a:latin typeface="Times New Roman" panose="02020603050405020304" pitchFamily="18" charset="0"/>
                <a:cs typeface="Times New Roman" panose="02020603050405020304" pitchFamily="18" charset="0"/>
              </a:rPr>
              <a:t>and contains the tools which are successively brought into the working position by indexing or </a:t>
            </a:r>
            <a:r>
              <a:rPr lang="en-US" sz="2800" dirty="0" smtClean="0">
                <a:latin typeface="Times New Roman" panose="02020603050405020304" pitchFamily="18" charset="0"/>
                <a:cs typeface="Times New Roman" panose="02020603050405020304" pitchFamily="18" charset="0"/>
              </a:rPr>
              <a:t>rotating </a:t>
            </a:r>
            <a:r>
              <a:rPr lang="en-US" sz="2800" dirty="0">
                <a:latin typeface="Times New Roman" panose="02020603050405020304" pitchFamily="18" charset="0"/>
                <a:cs typeface="Times New Roman" panose="02020603050405020304" pitchFamily="18" charset="0"/>
              </a:rPr>
              <a:t>the turret. Many turret lathes also have systems of stops or gauges for controlling the travel of the turret carriage and </a:t>
            </a:r>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cross-slide</a:t>
            </a:r>
            <a:r>
              <a:rPr lang="en-US" sz="2800" dirty="0">
                <a:latin typeface="Times New Roman" panose="02020603050405020304" pitchFamily="18" charset="0"/>
                <a:cs typeface="Times New Roman" panose="02020603050405020304" pitchFamily="18" charset="0"/>
              </a:rPr>
              <a:t>, in order </a:t>
            </a:r>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to </a:t>
            </a:r>
            <a:r>
              <a:rPr lang="en-US" sz="2800" dirty="0">
                <a:latin typeface="Times New Roman" panose="02020603050405020304" pitchFamily="18" charset="0"/>
                <a:cs typeface="Times New Roman" panose="02020603050405020304" pitchFamily="18" charset="0"/>
              </a:rPr>
              <a:t>regulate the </a:t>
            </a:r>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depth </a:t>
            </a:r>
            <a:r>
              <a:rPr lang="en-US" sz="2800" dirty="0">
                <a:latin typeface="Times New Roman" panose="02020603050405020304" pitchFamily="18" charset="0"/>
                <a:cs typeface="Times New Roman" panose="02020603050405020304" pitchFamily="18" charset="0"/>
              </a:rPr>
              <a:t>of a bored </a:t>
            </a:r>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hole</a:t>
            </a:r>
            <a:r>
              <a:rPr lang="en-US" sz="2800" dirty="0">
                <a:latin typeface="Times New Roman" panose="02020603050405020304" pitchFamily="18" charset="0"/>
                <a:cs typeface="Times New Roman" panose="02020603050405020304" pitchFamily="18" charset="0"/>
              </a:rPr>
              <a:t>, the length </a:t>
            </a:r>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of </a:t>
            </a:r>
            <a:r>
              <a:rPr lang="en-US" sz="2800" dirty="0">
                <a:latin typeface="Times New Roman" panose="02020603050405020304" pitchFamily="18" charset="0"/>
                <a:cs typeface="Times New Roman" panose="02020603050405020304" pitchFamily="18" charset="0"/>
              </a:rPr>
              <a:t>a cylindrical </a:t>
            </a:r>
            <a:endParaRPr lang="en-US" sz="2800" dirty="0" smtClean="0">
              <a:latin typeface="Times New Roman" panose="02020603050405020304" pitchFamily="18" charset="0"/>
              <a:cs typeface="Times New Roman" panose="02020603050405020304" pitchFamily="18" charset="0"/>
            </a:endParaRPr>
          </a:p>
          <a:p>
            <a:r>
              <a:rPr lang="en-US" sz="3200" dirty="0" smtClean="0">
                <a:latin typeface="Times New Roman" panose="02020603050405020304" pitchFamily="18" charset="0"/>
                <a:cs typeface="Times New Roman" panose="02020603050405020304" pitchFamily="18" charset="0"/>
              </a:rPr>
              <a:t>part </a:t>
            </a:r>
            <a:r>
              <a:rPr lang="en-US" sz="3200" dirty="0">
                <a:latin typeface="Times New Roman" panose="02020603050405020304" pitchFamily="18" charset="0"/>
                <a:cs typeface="Times New Roman" panose="02020603050405020304" pitchFamily="18" charset="0"/>
              </a:rPr>
              <a:t>or its diameter.</a:t>
            </a:r>
            <a:endParaRPr lang="ru-RU" sz="3200" dirty="0">
              <a:latin typeface="Times New Roman" panose="02020603050405020304" pitchFamily="18" charset="0"/>
              <a:cs typeface="Times New Roman" panose="02020603050405020304" pitchFamily="18" charset="0"/>
            </a:endParaRPr>
          </a:p>
          <a:p>
            <a:endParaRPr lang="ru-RU" dirty="0"/>
          </a:p>
        </p:txBody>
      </p:sp>
      <p:pic>
        <p:nvPicPr>
          <p:cNvPr id="5" name="Рисунок 4" descr="67526_w640_h640_1g340p9101b.jpg"/>
          <p:cNvPicPr>
            <a:picLocks noChangeAspect="1"/>
          </p:cNvPicPr>
          <p:nvPr/>
        </p:nvPicPr>
        <p:blipFill>
          <a:blip r:embed="rId2" cstate="print"/>
          <a:stretch>
            <a:fillRect/>
          </a:stretch>
        </p:blipFill>
        <p:spPr>
          <a:xfrm>
            <a:off x="4427984" y="3356992"/>
            <a:ext cx="4608512" cy="3744416"/>
          </a:xfrm>
          <a:prstGeom prst="rect">
            <a:avLst/>
          </a:prstGeom>
        </p:spPr>
      </p:pic>
      <p:sp>
        <p:nvSpPr>
          <p:cNvPr id="6" name="Прямоугольник 5"/>
          <p:cNvSpPr/>
          <p:nvPr/>
        </p:nvSpPr>
        <p:spPr>
          <a:xfrm>
            <a:off x="0" y="2132856"/>
            <a:ext cx="923330" cy="4449333"/>
          </a:xfrm>
          <a:prstGeom prst="rect">
            <a:avLst/>
          </a:prstGeom>
        </p:spPr>
        <p:txBody>
          <a:bodyPr vert="vert270" wrap="square">
            <a:spAutoFit/>
          </a:bodyPr>
          <a:lstStyle/>
          <a:p>
            <a:pPr algn="ctr"/>
            <a:r>
              <a:rPr lang="en-US" sz="4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Turret lathe </a:t>
            </a:r>
            <a:endParaRPr lang="ru-RU" sz="4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amond(in)">
                                      <p:cBhvr>
                                        <p:cTn id="10" dur="2000"/>
                                        <p:tgtEl>
                                          <p:spTgt spid="4"/>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amond(in)">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189565.jpg"/>
          <p:cNvPicPr>
            <a:picLocks noChangeAspect="1"/>
          </p:cNvPicPr>
          <p:nvPr/>
        </p:nvPicPr>
        <p:blipFill>
          <a:blip r:embed="rId2" cstate="print"/>
          <a:srcRect/>
          <a:stretch>
            <a:fillRect/>
          </a:stretch>
        </p:blipFill>
        <p:spPr>
          <a:xfrm>
            <a:off x="6516216" y="908720"/>
            <a:ext cx="2627784" cy="5112568"/>
          </a:xfrm>
          <a:prstGeom prst="rect">
            <a:avLst/>
          </a:prstGeom>
        </p:spPr>
      </p:pic>
      <p:sp>
        <p:nvSpPr>
          <p:cNvPr id="4" name="Прямоугольник 3"/>
          <p:cNvSpPr/>
          <p:nvPr/>
        </p:nvSpPr>
        <p:spPr>
          <a:xfrm>
            <a:off x="0" y="1771899"/>
            <a:ext cx="861774" cy="5086101"/>
          </a:xfrm>
          <a:prstGeom prst="rect">
            <a:avLst/>
          </a:prstGeom>
        </p:spPr>
        <p:txBody>
          <a:bodyPr vert="vert270" wrap="square">
            <a:spAutoFit/>
          </a:bodyPr>
          <a:lstStyle/>
          <a:p>
            <a:pPr algn="ctr"/>
            <a:r>
              <a:rPr lang="en-US"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Drilling machines</a:t>
            </a:r>
            <a:endParaRPr lang="ru-RU" sz="4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TextBox 6"/>
          <p:cNvSpPr txBox="1"/>
          <p:nvPr/>
        </p:nvSpPr>
        <p:spPr>
          <a:xfrm>
            <a:off x="1115616" y="0"/>
            <a:ext cx="5688632" cy="7140416"/>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Drilling machines which are used mainly for drilling holes in machine  parts, are made in many different types designed for handling the various classes of </a:t>
            </a:r>
            <a:r>
              <a:rPr lang="en-US" sz="2000" dirty="0" smtClean="0">
                <a:latin typeface="Times New Roman" panose="02020603050405020304" pitchFamily="18" charset="0"/>
                <a:cs typeface="Times New Roman" panose="02020603050405020304" pitchFamily="18" charset="0"/>
              </a:rPr>
              <a:t>work.</a:t>
            </a:r>
            <a:endParaRPr lang="ru-RU"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The upright drilling machine is the type most commonly used, and the name applied to this class indicates that the general design of the machine is vertical and also that the drill spindle is in a vertical position.</a:t>
            </a:r>
            <a:endParaRPr lang="ru-RU"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multiple-spindle type is built in both vertical and horizontal design.</a:t>
            </a:r>
            <a:endParaRPr lang="ru-RU"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It can perform a number of operations on a component without the necessity of changing tools.</a:t>
            </a:r>
            <a:endParaRPr lang="ru-RU"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Gang Drills – When a number of single-spindle drilling machine columns are placed side by side on a common </a:t>
            </a:r>
            <a:r>
              <a:rPr lang="en-US" sz="2000" dirty="0" smtClean="0">
                <a:latin typeface="Times New Roman" panose="02020603050405020304" pitchFamily="18" charset="0"/>
                <a:cs typeface="Times New Roman" panose="02020603050405020304" pitchFamily="18" charset="0"/>
              </a:rPr>
              <a:t>base </a:t>
            </a:r>
            <a:r>
              <a:rPr lang="en-US" sz="2000" dirty="0">
                <a:latin typeface="Times New Roman" panose="02020603050405020304" pitchFamily="18" charset="0"/>
                <a:cs typeface="Times New Roman" panose="02020603050405020304" pitchFamily="18" charset="0"/>
              </a:rPr>
              <a:t>and have a common work table, the machine is known as a gang drill. Each spindle is independently controlled as to speed and feed so </a:t>
            </a:r>
            <a:r>
              <a:rPr lang="en-US" sz="2000" dirty="0" smtClean="0">
                <a:latin typeface="Times New Roman" panose="02020603050405020304" pitchFamily="18" charset="0"/>
                <a:cs typeface="Times New Roman" panose="02020603050405020304" pitchFamily="18" charset="0"/>
              </a:rPr>
              <a:t>that </a:t>
            </a:r>
            <a:r>
              <a:rPr lang="en-US" sz="2000" dirty="0">
                <a:latin typeface="Times New Roman" panose="02020603050405020304" pitchFamily="18" charset="0"/>
                <a:cs typeface="Times New Roman" panose="02020603050405020304" pitchFamily="18" charset="0"/>
              </a:rPr>
              <a:t>a number of operations may be performed is succession and simultaneously upon the machine. In this machine work is moved progressively from one spindle to the next.</a:t>
            </a:r>
            <a:endParaRPr lang="ru-RU" sz="2000" dirty="0">
              <a:latin typeface="Times New Roman" panose="02020603050405020304" pitchFamily="18" charset="0"/>
              <a:cs typeface="Times New Roman" panose="02020603050405020304" pitchFamily="18" charset="0"/>
            </a:endParaRPr>
          </a:p>
          <a:p>
            <a:endParaRPr lang="ru-RU"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4)">
                                      <p:cBhvr>
                                        <p:cTn id="7" dur="2000"/>
                                        <p:tgtEl>
                                          <p:spTgt spid="7"/>
                                        </p:tgtEl>
                                      </p:cBhvr>
                                    </p:animEffect>
                                  </p:childTnLst>
                                </p:cTn>
                              </p:par>
                              <p:par>
                                <p:cTn id="8" presetID="21"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heel(4)">
                                      <p:cBhvr>
                                        <p:cTn id="10" dur="2000"/>
                                        <p:tgtEl>
                                          <p:spTgt spid="8"/>
                                        </p:tgtEl>
                                      </p:cBhvr>
                                    </p:animEffect>
                                  </p:childTnLst>
                                </p:cTn>
                              </p:par>
                              <p:par>
                                <p:cTn id="11" presetID="53"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адиально-сверлильный.jpg"/>
          <p:cNvPicPr>
            <a:picLocks noChangeAspect="1"/>
          </p:cNvPicPr>
          <p:nvPr/>
        </p:nvPicPr>
        <p:blipFill>
          <a:blip r:embed="rId2" cstate="print"/>
          <a:stretch>
            <a:fillRect/>
          </a:stretch>
        </p:blipFill>
        <p:spPr>
          <a:xfrm>
            <a:off x="1115616" y="2132856"/>
            <a:ext cx="3382888" cy="4475584"/>
          </a:xfrm>
          <a:prstGeom prst="rect">
            <a:avLst/>
          </a:prstGeom>
        </p:spPr>
      </p:pic>
      <p:sp>
        <p:nvSpPr>
          <p:cNvPr id="8" name="TextBox 7"/>
          <p:cNvSpPr txBox="1"/>
          <p:nvPr/>
        </p:nvSpPr>
        <p:spPr>
          <a:xfrm>
            <a:off x="1475656" y="332656"/>
            <a:ext cx="7416824" cy="5109091"/>
          </a:xfrm>
          <a:prstGeom prst="rect">
            <a:avLst/>
          </a:prstGeom>
          <a:noFill/>
        </p:spPr>
        <p:txBody>
          <a:bodyPr wrap="square" rtlCol="0">
            <a:spAutoFit/>
          </a:bodyPr>
          <a:lstStyle/>
          <a:p>
            <a:pPr algn="r"/>
            <a:r>
              <a:rPr lang="en-US" sz="2800" dirty="0" smtClean="0">
                <a:latin typeface="Times New Roman" panose="02020603050405020304" pitchFamily="18" charset="0"/>
                <a:cs typeface="Times New Roman" panose="02020603050405020304" pitchFamily="18" charset="0"/>
              </a:rPr>
              <a:t>The radial drilling machine – The main advantage of a radial machine is that the drill can be moved over the work to any desired position, so that a large number of holes can be drilled in the work without moving it.</a:t>
            </a:r>
            <a:endParaRPr lang="ru-RU" sz="2800" dirty="0" smtClean="0">
              <a:latin typeface="Times New Roman" panose="02020603050405020304" pitchFamily="18" charset="0"/>
              <a:cs typeface="Times New Roman" panose="02020603050405020304" pitchFamily="18" charset="0"/>
            </a:endParaRPr>
          </a:p>
          <a:p>
            <a:pPr algn="r"/>
            <a:r>
              <a:rPr lang="en-US" sz="2800" dirty="0" smtClean="0">
                <a:latin typeface="Times New Roman" panose="02020603050405020304" pitchFamily="18" charset="0"/>
                <a:cs typeface="Times New Roman" panose="02020603050405020304" pitchFamily="18" charset="0"/>
              </a:rPr>
              <a:t>The sensitive drill </a:t>
            </a:r>
            <a:endParaRPr lang="ru-RU" sz="2800" dirty="0" smtClean="0">
              <a:latin typeface="Times New Roman" panose="02020603050405020304" pitchFamily="18" charset="0"/>
              <a:cs typeface="Times New Roman" panose="02020603050405020304" pitchFamily="18" charset="0"/>
            </a:endParaRPr>
          </a:p>
          <a:p>
            <a:pPr algn="r"/>
            <a:r>
              <a:rPr lang="en-US" sz="2800" dirty="0" smtClean="0">
                <a:latin typeface="Times New Roman" panose="02020603050405020304" pitchFamily="18" charset="0"/>
                <a:cs typeface="Times New Roman" panose="02020603050405020304" pitchFamily="18" charset="0"/>
              </a:rPr>
              <a:t>is a small machine of light </a:t>
            </a:r>
            <a:endParaRPr lang="ru-RU" sz="2800" dirty="0" smtClean="0">
              <a:latin typeface="Times New Roman" panose="02020603050405020304" pitchFamily="18" charset="0"/>
              <a:cs typeface="Times New Roman" panose="02020603050405020304" pitchFamily="18" charset="0"/>
            </a:endParaRPr>
          </a:p>
          <a:p>
            <a:pPr algn="r"/>
            <a:r>
              <a:rPr lang="en-US" sz="2800" dirty="0" smtClean="0">
                <a:latin typeface="Times New Roman" panose="02020603050405020304" pitchFamily="18" charset="0"/>
                <a:cs typeface="Times New Roman" panose="02020603050405020304" pitchFamily="18" charset="0"/>
              </a:rPr>
              <a:t>construction, which possesses </a:t>
            </a:r>
            <a:endParaRPr lang="ru-RU" sz="2800" dirty="0" smtClean="0">
              <a:latin typeface="Times New Roman" panose="02020603050405020304" pitchFamily="18" charset="0"/>
              <a:cs typeface="Times New Roman" panose="02020603050405020304" pitchFamily="18" charset="0"/>
            </a:endParaRPr>
          </a:p>
          <a:p>
            <a:pPr algn="r"/>
            <a:r>
              <a:rPr lang="en-US" sz="2800" dirty="0" smtClean="0">
                <a:latin typeface="Times New Roman" panose="02020603050405020304" pitchFamily="18" charset="0"/>
                <a:cs typeface="Times New Roman" panose="02020603050405020304" pitchFamily="18" charset="0"/>
              </a:rPr>
              <a:t>sensitive qualities which are </a:t>
            </a:r>
            <a:endParaRPr lang="ru-RU" sz="2800" dirty="0" smtClean="0">
              <a:latin typeface="Times New Roman" panose="02020603050405020304" pitchFamily="18" charset="0"/>
              <a:cs typeface="Times New Roman" panose="02020603050405020304" pitchFamily="18" charset="0"/>
            </a:endParaRPr>
          </a:p>
          <a:p>
            <a:pPr algn="r"/>
            <a:r>
              <a:rPr lang="en-US" sz="2800" dirty="0" smtClean="0">
                <a:latin typeface="Times New Roman" panose="02020603050405020304" pitchFamily="18" charset="0"/>
                <a:cs typeface="Times New Roman" panose="02020603050405020304" pitchFamily="18" charset="0"/>
              </a:rPr>
              <a:t>of value in drilling holes </a:t>
            </a:r>
            <a:endParaRPr lang="ru-RU" sz="2800" dirty="0" smtClean="0">
              <a:latin typeface="Times New Roman" panose="02020603050405020304" pitchFamily="18" charset="0"/>
              <a:cs typeface="Times New Roman" panose="02020603050405020304" pitchFamily="18" charset="0"/>
            </a:endParaRPr>
          </a:p>
          <a:p>
            <a:pPr algn="r"/>
            <a:r>
              <a:rPr lang="en-US" sz="2800" dirty="0" smtClean="0">
                <a:latin typeface="Times New Roman" panose="02020603050405020304" pitchFamily="18" charset="0"/>
                <a:cs typeface="Times New Roman" panose="02020603050405020304" pitchFamily="18" charset="0"/>
              </a:rPr>
              <a:t>in delicate work.</a:t>
            </a:r>
            <a:endParaRPr lang="ru-RU" sz="2800" dirty="0" smtClean="0">
              <a:latin typeface="Times New Roman" panose="02020603050405020304" pitchFamily="18" charset="0"/>
              <a:cs typeface="Times New Roman" panose="02020603050405020304" pitchFamily="18" charset="0"/>
            </a:endParaRPr>
          </a:p>
          <a:p>
            <a:endParaRPr lang="ru-RU" dirty="0"/>
          </a:p>
        </p:txBody>
      </p:sp>
      <p:sp>
        <p:nvSpPr>
          <p:cNvPr id="9" name="Прямоугольник 8"/>
          <p:cNvSpPr/>
          <p:nvPr/>
        </p:nvSpPr>
        <p:spPr>
          <a:xfrm>
            <a:off x="0" y="332656"/>
            <a:ext cx="861774" cy="6525344"/>
          </a:xfrm>
          <a:prstGeom prst="rect">
            <a:avLst/>
          </a:prstGeom>
          <a:noFill/>
        </p:spPr>
        <p:txBody>
          <a:bodyPr vert="vert270" wrap="square" lIns="91440" tIns="45720" rIns="91440" bIns="45720">
            <a:spAutoFit/>
          </a:bodyPr>
          <a:lstStyle/>
          <a:p>
            <a:pPr algn="ctr"/>
            <a:r>
              <a:rPr lang="en-US"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Radial drilling machine</a:t>
            </a:r>
            <a:endParaRPr lang="ru-RU"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par>
                                <p:cTn id="9" presetID="52"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Scale>
                                      <p:cBhvr>
                                        <p:cTn id="1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4"/>
                                        </p:tgtEl>
                                        <p:attrNameLst>
                                          <p:attrName>ppt_x</p:attrName>
                                          <p:attrName>ppt_y</p:attrName>
                                        </p:attrNameLst>
                                      </p:cBhvr>
                                    </p:animMotion>
                                    <p:animEffect transition="in" filter="fade">
                                      <p:cBhvr>
                                        <p:cTn id="13" dur="1000"/>
                                        <p:tgtEl>
                                          <p:spTgt spid="4"/>
                                        </p:tgtEl>
                                      </p:cBhvr>
                                    </p:animEffect>
                                  </p:childTnLst>
                                </p:cTn>
                              </p:par>
                              <p:par>
                                <p:cTn id="14" presetID="15"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1000" fill="hold"/>
                                        <p:tgtEl>
                                          <p:spTgt spid="9"/>
                                        </p:tgtEl>
                                        <p:attrNameLst>
                                          <p:attrName>ppt_w</p:attrName>
                                        </p:attrNameLst>
                                      </p:cBhvr>
                                      <p:tavLst>
                                        <p:tav tm="0">
                                          <p:val>
                                            <p:fltVal val="0"/>
                                          </p:val>
                                        </p:tav>
                                        <p:tav tm="100000">
                                          <p:val>
                                            <p:strVal val="#ppt_w"/>
                                          </p:val>
                                        </p:tav>
                                      </p:tavLst>
                                    </p:anim>
                                    <p:anim calcmode="lin" valueType="num">
                                      <p:cBhvr>
                                        <p:cTn id="17" dur="1000" fill="hold"/>
                                        <p:tgtEl>
                                          <p:spTgt spid="9"/>
                                        </p:tgtEl>
                                        <p:attrNameLst>
                                          <p:attrName>ppt_h</p:attrName>
                                        </p:attrNameLst>
                                      </p:cBhvr>
                                      <p:tavLst>
                                        <p:tav tm="0">
                                          <p:val>
                                            <p:fltVal val="0"/>
                                          </p:val>
                                        </p:tav>
                                        <p:tav tm="100000">
                                          <p:val>
                                            <p:strVal val="#ppt_h"/>
                                          </p:val>
                                        </p:tav>
                                      </p:tavLst>
                                    </p:anim>
                                    <p:anim calcmode="lin" valueType="num">
                                      <p:cBhvr>
                                        <p:cTn id="18"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фрезерн.jpg"/>
          <p:cNvPicPr>
            <a:picLocks noChangeAspect="1"/>
          </p:cNvPicPr>
          <p:nvPr/>
        </p:nvPicPr>
        <p:blipFill>
          <a:blip r:embed="rId2" cstate="print"/>
          <a:stretch>
            <a:fillRect/>
          </a:stretch>
        </p:blipFill>
        <p:spPr>
          <a:xfrm>
            <a:off x="4211960" y="1052736"/>
            <a:ext cx="4749407" cy="4941168"/>
          </a:xfrm>
          <a:prstGeom prst="rect">
            <a:avLst/>
          </a:prstGeom>
        </p:spPr>
      </p:pic>
      <p:sp>
        <p:nvSpPr>
          <p:cNvPr id="7" name="TextBox 6"/>
          <p:cNvSpPr txBox="1"/>
          <p:nvPr/>
        </p:nvSpPr>
        <p:spPr>
          <a:xfrm>
            <a:off x="1043608" y="260648"/>
            <a:ext cx="7632848" cy="6048672"/>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Drilling machines which are used mainly for drilling holes in machine  parts, are made in many different types designed for handling </a:t>
            </a:r>
            <a:endParaRPr lang="ru-RU"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the various classes </a:t>
            </a:r>
            <a:endParaRPr lang="ru-RU"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of work.</a:t>
            </a:r>
            <a:r>
              <a:rPr lang="ru-RU"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The upright </a:t>
            </a:r>
            <a:endParaRPr lang="ru-RU"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drilling machine</a:t>
            </a:r>
            <a:endParaRPr lang="ru-RU"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 is the type most </a:t>
            </a:r>
            <a:endParaRPr lang="ru-RU"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commonly used, and </a:t>
            </a:r>
            <a:endParaRPr lang="ru-RU"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the name applied to </a:t>
            </a:r>
            <a:endParaRPr lang="ru-RU"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this class indicates that </a:t>
            </a:r>
            <a:endParaRPr lang="ru-RU"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the general design of </a:t>
            </a:r>
            <a:endParaRPr lang="ru-RU"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the machine is vertical </a:t>
            </a:r>
            <a:endParaRPr lang="ru-RU"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and also that the drill </a:t>
            </a:r>
            <a:endParaRPr lang="ru-RU"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spindle is in a vertical </a:t>
            </a:r>
            <a:endParaRPr lang="ru-RU"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position.</a:t>
            </a:r>
            <a:endParaRPr lang="ru-RU" sz="2400" dirty="0" smtClean="0">
              <a:latin typeface="Times New Roman" panose="02020603050405020304" pitchFamily="18" charset="0"/>
              <a:cs typeface="Times New Roman" panose="02020603050405020304" pitchFamily="18" charset="0"/>
            </a:endParaRPr>
          </a:p>
          <a:p>
            <a:endParaRPr lang="ru-RU" dirty="0"/>
          </a:p>
        </p:txBody>
      </p:sp>
      <p:sp>
        <p:nvSpPr>
          <p:cNvPr id="8" name="Прямоугольник 7"/>
          <p:cNvSpPr/>
          <p:nvPr/>
        </p:nvSpPr>
        <p:spPr>
          <a:xfrm>
            <a:off x="0" y="-459570"/>
            <a:ext cx="861774" cy="7317570"/>
          </a:xfrm>
          <a:prstGeom prst="rect">
            <a:avLst/>
          </a:prstGeom>
          <a:noFill/>
        </p:spPr>
        <p:txBody>
          <a:bodyPr vert="vert270" wrap="square" lIns="91440" tIns="45720" rIns="91440" bIns="45720">
            <a:spAutoFit/>
          </a:bodyPr>
          <a:lstStyle/>
          <a:p>
            <a:r>
              <a:rPr lang="en-US"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Upright drilling machine</a:t>
            </a:r>
            <a:endParaRPr lang="ru-RU"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30"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800" decel="100000"/>
                                        <p:tgtEl>
                                          <p:spTgt spid="4"/>
                                        </p:tgtEl>
                                      </p:cBhvr>
                                    </p:animEffect>
                                    <p:anim calcmode="lin" valueType="num">
                                      <p:cBhvr>
                                        <p:cTn id="13" dur="800" decel="100000" fill="hold"/>
                                        <p:tgtEl>
                                          <p:spTgt spid="4"/>
                                        </p:tgtEl>
                                        <p:attrNameLst>
                                          <p:attrName>style.rotation</p:attrName>
                                        </p:attrNameLst>
                                      </p:cBhvr>
                                      <p:tavLst>
                                        <p:tav tm="0">
                                          <p:val>
                                            <p:fltVal val="-90"/>
                                          </p:val>
                                        </p:tav>
                                        <p:tav tm="100000">
                                          <p:val>
                                            <p:fltVal val="0"/>
                                          </p:val>
                                        </p:tav>
                                      </p:tavLst>
                                    </p:anim>
                                    <p:anim calcmode="lin" valueType="num">
                                      <p:cBhvr>
                                        <p:cTn id="14" dur="800" decel="100000" fill="hold"/>
                                        <p:tgtEl>
                                          <p:spTgt spid="4"/>
                                        </p:tgtEl>
                                        <p:attrNameLst>
                                          <p:attrName>ppt_x</p:attrName>
                                        </p:attrNameLst>
                                      </p:cBhvr>
                                      <p:tavLst>
                                        <p:tav tm="0">
                                          <p:val>
                                            <p:strVal val="#ppt_x+0.4"/>
                                          </p:val>
                                        </p:tav>
                                        <p:tav tm="100000">
                                          <p:val>
                                            <p:strVal val="#ppt_x-0.05"/>
                                          </p:val>
                                        </p:tav>
                                      </p:tavLst>
                                    </p:anim>
                                    <p:anim calcmode="lin" valueType="num">
                                      <p:cBhvr>
                                        <p:cTn id="15" dur="800" decel="100000" fill="hold"/>
                                        <p:tgtEl>
                                          <p:spTgt spid="4"/>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par>
                                <p:cTn id="18" presetID="47"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поперечно-строгальный.jpg"/>
          <p:cNvPicPr>
            <a:picLocks noChangeAspect="1"/>
          </p:cNvPicPr>
          <p:nvPr/>
        </p:nvPicPr>
        <p:blipFill>
          <a:blip r:embed="rId2" cstate="print"/>
          <a:stretch>
            <a:fillRect/>
          </a:stretch>
        </p:blipFill>
        <p:spPr>
          <a:xfrm>
            <a:off x="1043608" y="1556792"/>
            <a:ext cx="4536504" cy="4104456"/>
          </a:xfrm>
          <a:prstGeom prst="rect">
            <a:avLst/>
          </a:prstGeom>
        </p:spPr>
      </p:pic>
      <p:sp>
        <p:nvSpPr>
          <p:cNvPr id="5" name="TextBox 4"/>
          <p:cNvSpPr txBox="1"/>
          <p:nvPr/>
        </p:nvSpPr>
        <p:spPr>
          <a:xfrm>
            <a:off x="5292080" y="188640"/>
            <a:ext cx="3851920" cy="6555641"/>
          </a:xfrm>
          <a:prstGeom prst="rect">
            <a:avLst/>
          </a:prstGeom>
          <a:noFill/>
        </p:spPr>
        <p:txBody>
          <a:bodyPr wrap="square" rtlCol="0">
            <a:spAutoFit/>
          </a:bodyPr>
          <a:lstStyle/>
          <a:p>
            <a:pPr algn="just"/>
            <a:r>
              <a:rPr lang="ru-RU" dirty="0" smtClean="0"/>
              <a:t>	</a:t>
            </a:r>
            <a:r>
              <a:rPr lang="en-US" sz="2000" dirty="0" smtClean="0">
                <a:latin typeface="Times New Roman" pitchFamily="18" charset="0"/>
                <a:cs typeface="Times New Roman" pitchFamily="18" charset="0"/>
              </a:rPr>
              <a:t>A shaper is a machine that forms surfaces by successive reciprocating cuts of a tool over the work. The work is stationary with reference to the tool but moves laterally in small steps so that the successive cuts can be </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made. </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Although most of the work performed on shapers consists of plane horizontal surfaces, it is also possible to finish vertical and angular surfaces, and, with the proper tools and accessories, even curved surfaces may be machined.</a:t>
            </a:r>
            <a:endParaRPr lang="ru-RU" sz="2000" dirty="0" smtClean="0">
              <a:latin typeface="Times New Roman" pitchFamily="18" charset="0"/>
              <a:cs typeface="Times New Roman" pitchFamily="18" charset="0"/>
            </a:endParaRPr>
          </a:p>
          <a:p>
            <a:pPr algn="just"/>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The size of a shaper is determined by the longest stroke of the ram.</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Shapers are driven by belt from a countershaft, by direct connected motor, or by hydraulic power.</a:t>
            </a:r>
            <a:endParaRPr lang="ru-RU" sz="2000" dirty="0">
              <a:latin typeface="Times New Roman" pitchFamily="18" charset="0"/>
              <a:cs typeface="Times New Roman" pitchFamily="18" charset="0"/>
            </a:endParaRPr>
          </a:p>
        </p:txBody>
      </p:sp>
      <p:sp>
        <p:nvSpPr>
          <p:cNvPr id="6" name="Прямоугольник 5"/>
          <p:cNvSpPr/>
          <p:nvPr/>
        </p:nvSpPr>
        <p:spPr>
          <a:xfrm>
            <a:off x="-252536" y="2564904"/>
            <a:ext cx="1200329" cy="2878097"/>
          </a:xfrm>
          <a:prstGeom prst="rect">
            <a:avLst/>
          </a:prstGeom>
          <a:noFill/>
        </p:spPr>
        <p:txBody>
          <a:bodyPr vert="vert270" wrap="square" lIns="91440" tIns="45720" rIns="91440" bIns="45720">
            <a:spAutoFit/>
          </a:bodyPr>
          <a:lstStyle/>
          <a:p>
            <a:pPr algn="ctr"/>
            <a:r>
              <a:rPr lang="en-US" sz="6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Shaper</a:t>
            </a:r>
            <a:endParaRPr lang="ru-RU" sz="6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par>
                                <p:cTn id="8" presetID="40" presetClass="entr" presetSubtype="0" fill="hold" grpId="0" nodeType="withEffect">
                                  <p:stCondLst>
                                    <p:cond delay="0"/>
                                  </p:stCondLst>
                                  <p:iterate type="lt">
                                    <p:tmPct val="10000"/>
                                  </p:iterate>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anim calcmode="lin" valueType="num">
                                      <p:cBhvr>
                                        <p:cTn id="11" dur="1000" fill="hold"/>
                                        <p:tgtEl>
                                          <p:spTgt spid="6"/>
                                        </p:tgtEl>
                                        <p:attrNameLst>
                                          <p:attrName>ppt_x</p:attrName>
                                        </p:attrNameLst>
                                      </p:cBhvr>
                                      <p:tavLst>
                                        <p:tav tm="0">
                                          <p:val>
                                            <p:strVal val="#ppt_x-.1"/>
                                          </p:val>
                                        </p:tav>
                                        <p:tav tm="100000">
                                          <p:val>
                                            <p:strVal val="#ppt_x"/>
                                          </p:val>
                                        </p:tav>
                                      </p:tavLst>
                                    </p:anim>
                                    <p:anim calcmode="lin" valueType="num">
                                      <p:cBhvr>
                                        <p:cTn id="12" dur="1000" fill="hold"/>
                                        <p:tgtEl>
                                          <p:spTgt spid="6"/>
                                        </p:tgtEl>
                                        <p:attrNameLst>
                                          <p:attrName>ppt_y</p:attrName>
                                        </p:attrNameLst>
                                      </p:cBhvr>
                                      <p:tavLst>
                                        <p:tav tm="0">
                                          <p:val>
                                            <p:strVal val="#ppt_y"/>
                                          </p:val>
                                        </p:tav>
                                        <p:tav tm="100000">
                                          <p:val>
                                            <p:strVal val="#ppt_y"/>
                                          </p:val>
                                        </p:tav>
                                      </p:tavLst>
                                    </p:anim>
                                  </p:childTnLst>
                                </p:cTn>
                              </p:par>
                              <p:par>
                                <p:cTn id="13" presetID="35"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anim calcmode="lin" valueType="num">
                                      <p:cBhvr>
                                        <p:cTn id="16" dur="2000" fill="hold"/>
                                        <p:tgtEl>
                                          <p:spTgt spid="4"/>
                                        </p:tgtEl>
                                        <p:attrNameLst>
                                          <p:attrName>style.rotation</p:attrName>
                                        </p:attrNameLst>
                                      </p:cBhvr>
                                      <p:tavLst>
                                        <p:tav tm="0">
                                          <p:val>
                                            <p:fltVal val="720"/>
                                          </p:val>
                                        </p:tav>
                                        <p:tav tm="100000">
                                          <p:val>
                                            <p:fltVal val="0"/>
                                          </p:val>
                                        </p:tav>
                                      </p:tavLst>
                                    </p:anim>
                                    <p:anim calcmode="lin" valueType="num">
                                      <p:cBhvr>
                                        <p:cTn id="17" dur="2000" fill="hold"/>
                                        <p:tgtEl>
                                          <p:spTgt spid="4"/>
                                        </p:tgtEl>
                                        <p:attrNameLst>
                                          <p:attrName>ppt_h</p:attrName>
                                        </p:attrNameLst>
                                      </p:cBhvr>
                                      <p:tavLst>
                                        <p:tav tm="0">
                                          <p:val>
                                            <p:fltVal val="0"/>
                                          </p:val>
                                        </p:tav>
                                        <p:tav tm="100000">
                                          <p:val>
                                            <p:strVal val="#ppt_h"/>
                                          </p:val>
                                        </p:tav>
                                      </p:tavLst>
                                    </p:anim>
                                    <p:anim calcmode="lin" valueType="num">
                                      <p:cBhvr>
                                        <p:cTn id="18"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продольно-строгальный.jpg"/>
          <p:cNvPicPr>
            <a:picLocks noChangeAspect="1"/>
          </p:cNvPicPr>
          <p:nvPr/>
        </p:nvPicPr>
        <p:blipFill>
          <a:blip r:embed="rId2" cstate="print"/>
          <a:stretch>
            <a:fillRect/>
          </a:stretch>
        </p:blipFill>
        <p:spPr>
          <a:xfrm>
            <a:off x="1350907" y="4001095"/>
            <a:ext cx="7793093" cy="2979712"/>
          </a:xfrm>
          <a:prstGeom prst="rect">
            <a:avLst/>
          </a:prstGeom>
        </p:spPr>
      </p:pic>
      <p:sp>
        <p:nvSpPr>
          <p:cNvPr id="6" name="Прямоугольник 5"/>
          <p:cNvSpPr/>
          <p:nvPr/>
        </p:nvSpPr>
        <p:spPr>
          <a:xfrm>
            <a:off x="0" y="2564904"/>
            <a:ext cx="1015663" cy="2492029"/>
          </a:xfrm>
          <a:prstGeom prst="rect">
            <a:avLst/>
          </a:prstGeom>
          <a:noFill/>
        </p:spPr>
        <p:txBody>
          <a:bodyPr vert="vert270"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Planers</a:t>
            </a:r>
            <a:endParaRPr lang="ru-RU"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Прямоугольник 6"/>
          <p:cNvSpPr/>
          <p:nvPr/>
        </p:nvSpPr>
        <p:spPr>
          <a:xfrm>
            <a:off x="1043608" y="0"/>
            <a:ext cx="8100392" cy="4001095"/>
          </a:xfrm>
          <a:prstGeom prst="rect">
            <a:avLst/>
          </a:prstGeom>
        </p:spPr>
        <p:txBody>
          <a:bodyPr wrap="square">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dirty="0" smtClean="0">
                <a:solidFill>
                  <a:srgbClr val="000000"/>
                </a:solidFill>
                <a:latin typeface="Times New Roman" pitchFamily="18" charset="0"/>
                <a:cs typeface="Times New Roman" pitchFamily="18" charset="0"/>
              </a:rPr>
              <a:t>	</a:t>
            </a:r>
            <a:r>
              <a:rPr lang="ru-RU" sz="2000" dirty="0" smtClean="0">
                <a:solidFill>
                  <a:srgbClr val="000000"/>
                </a:solidFill>
                <a:latin typeface="Arial Narrow" pitchFamily="34" charset="0"/>
                <a:cs typeface="Times New Roman" pitchFamily="18" charset="0"/>
              </a:rPr>
              <a:t>	</a:t>
            </a:r>
            <a:r>
              <a:rPr lang="en-US" dirty="0" smtClean="0">
                <a:solidFill>
                  <a:srgbClr val="000000"/>
                </a:solidFill>
                <a:latin typeface="Times New Roman" panose="02020603050405020304" pitchFamily="18" charset="0"/>
                <a:cs typeface="Times New Roman" panose="02020603050405020304" pitchFamily="18" charset="0"/>
              </a:rPr>
              <a:t>Planers are essentially for machining plane surfaces which are larger than can be cut or reached on the shaper. The modern planer with modern electric controls has a high output.</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dirty="0" smtClean="0">
                <a:solidFill>
                  <a:srgbClr val="000000"/>
                </a:solidFill>
                <a:latin typeface="Times New Roman" panose="02020603050405020304" pitchFamily="18" charset="0"/>
                <a:cs typeface="Times New Roman" panose="02020603050405020304" pitchFamily="18" charset="0"/>
              </a:rPr>
              <a:t>		</a:t>
            </a:r>
            <a:r>
              <a:rPr lang="en-US" dirty="0" smtClean="0">
                <a:solidFill>
                  <a:srgbClr val="000000"/>
                </a:solidFill>
                <a:latin typeface="Times New Roman" panose="02020603050405020304" pitchFamily="18" charset="0"/>
                <a:cs typeface="Times New Roman" panose="02020603050405020304" pitchFamily="18" charset="0"/>
              </a:rPr>
              <a:t>The planer has a reciprocating table which travels beneath a cross bar on which the tool heads are mounted. Normally one or two tool heads are mounted on the cross bar, but additional tools, generally for cutting vertical faces, may be mounted on the columns supporting the cross bar. The usual design comprises two vertical columns between which the table reciprocates. The cross bar is so mounted that it can slide vertically on these columns. All motions for feed or cut take place either by dropping the cross bar, moving the tool head across the cross bar, or lowering the tool holder mounted on the tool head. The first two of these motions are generally power or hand-operated but the last is often hand-operated only.</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dirty="0" smtClean="0">
                <a:solidFill>
                  <a:srgbClr val="000000"/>
                </a:solidFill>
                <a:latin typeface="Times New Roman" panose="02020603050405020304" pitchFamily="18" charset="0"/>
                <a:cs typeface="Times New Roman" panose="02020603050405020304" pitchFamily="18" charset="0"/>
              </a:rPr>
              <a:t>		</a:t>
            </a:r>
            <a:r>
              <a:rPr lang="en-US" dirty="0" smtClean="0">
                <a:solidFill>
                  <a:srgbClr val="000000"/>
                </a:solidFill>
                <a:latin typeface="Times New Roman" panose="02020603050405020304" pitchFamily="18" charset="0"/>
                <a:cs typeface="Times New Roman" panose="02020603050405020304" pitchFamily="18" charset="0"/>
              </a:rPr>
              <a:t>The table is normally operated by some form of rack-and-pinion or spiral drive.</a:t>
            </a:r>
            <a:r>
              <a:rPr lang="ru-RU" dirty="0" smtClean="0">
                <a:solidFill>
                  <a:srgbClr val="000000"/>
                </a:solidFill>
                <a:latin typeface="Times New Roman" panose="02020603050405020304" pitchFamily="18" charset="0"/>
                <a:cs typeface="Times New Roman" panose="02020603050405020304" pitchFamily="18" charset="0"/>
              </a:rPr>
              <a:t> </a:t>
            </a:r>
            <a:r>
              <a:rPr lang="en-US" dirty="0" smtClean="0">
                <a:solidFill>
                  <a:srgbClr val="000000"/>
                </a:solidFill>
                <a:latin typeface="Times New Roman" panose="02020603050405020304" pitchFamily="18" charset="0"/>
                <a:cs typeface="Times New Roman" panose="02020603050405020304" pitchFamily="18" charset="0"/>
              </a:rPr>
              <a:t>Modern high-speed planers are now fully electrified.</a:t>
            </a:r>
            <a:endParaRPr lang="en-US" dirty="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Scale>
                                      <p:cBhvr>
                                        <p:cTn id="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7"/>
                                        </p:tgtEl>
                                        <p:attrNameLst>
                                          <p:attrName>ppt_x</p:attrName>
                                          <p:attrName>ppt_y</p:attrName>
                                        </p:attrNameLst>
                                      </p:cBhvr>
                                    </p:animMotion>
                                    <p:animEffect transition="in" filter="fade">
                                      <p:cBhvr>
                                        <p:cTn id="9" dur="1000"/>
                                        <p:tgtEl>
                                          <p:spTgt spid="7"/>
                                        </p:tgtEl>
                                      </p:cBhvr>
                                    </p:animEffect>
                                  </p:childTnLst>
                                </p:cTn>
                              </p:par>
                              <p:par>
                                <p:cTn id="10" presetID="30" presetClass="emph" presetSubtype="0" fill="hold" grpId="0" nodeType="withEffect">
                                  <p:stCondLst>
                                    <p:cond delay="0"/>
                                  </p:stCondLst>
                                  <p:childTnLst>
                                    <p:animClr clrSpc="hsl" dir="cw">
                                      <p:cBhvr override="childStyle">
                                        <p:cTn id="11" dur="500" fill="hold"/>
                                        <p:tgtEl>
                                          <p:spTgt spid="6"/>
                                        </p:tgtEl>
                                        <p:attrNameLst>
                                          <p:attrName>style.color</p:attrName>
                                        </p:attrNameLst>
                                      </p:cBhvr>
                                      <p:by>
                                        <p:hsl h="0" s="12549" l="25098"/>
                                      </p:by>
                                    </p:animClr>
                                    <p:animClr clrSpc="hsl" dir="cw">
                                      <p:cBhvr>
                                        <p:cTn id="12" dur="500" fill="hold"/>
                                        <p:tgtEl>
                                          <p:spTgt spid="6"/>
                                        </p:tgtEl>
                                        <p:attrNameLst>
                                          <p:attrName>fillcolor</p:attrName>
                                        </p:attrNameLst>
                                      </p:cBhvr>
                                      <p:by>
                                        <p:hsl h="0" s="12549" l="25098"/>
                                      </p:by>
                                    </p:animClr>
                                    <p:animClr clrSpc="hsl" dir="cw">
                                      <p:cBhvr>
                                        <p:cTn id="13" dur="500" fill="hold"/>
                                        <p:tgtEl>
                                          <p:spTgt spid="6"/>
                                        </p:tgtEl>
                                        <p:attrNameLst>
                                          <p:attrName>stroke.color</p:attrName>
                                        </p:attrNameLst>
                                      </p:cBhvr>
                                      <p:by>
                                        <p:hsl h="0" s="12549" l="25098"/>
                                      </p:by>
                                    </p:animClr>
                                    <p:set>
                                      <p:cBhvr>
                                        <p:cTn id="14" dur="500" fill="hold"/>
                                        <p:tgtEl>
                                          <p:spTgt spid="6"/>
                                        </p:tgtEl>
                                        <p:attrNameLst>
                                          <p:attrName>fill.type</p:attrName>
                                        </p:attrNameLst>
                                      </p:cBhvr>
                                      <p:to>
                                        <p:strVal val="solid"/>
                                      </p:to>
                                    </p:set>
                                  </p:childTnLst>
                                </p:cTn>
                              </p:par>
                              <p:par>
                                <p:cTn id="15" presetID="3" presetClass="entr" presetSubtype="1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134</TotalTime>
  <Words>497</Words>
  <Application>Microsoft Office PowerPoint</Application>
  <PresentationFormat>Экран (4:3)</PresentationFormat>
  <Paragraphs>66</Paragraphs>
  <Slides>10</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10</vt:i4>
      </vt:variant>
    </vt:vector>
  </HeadingPairs>
  <TitlesOfParts>
    <vt:vector size="20" baseType="lpstr">
      <vt:lpstr>Algerian</vt:lpstr>
      <vt:lpstr>Arial Narrow</vt:lpstr>
      <vt:lpstr>Broadway</vt:lpstr>
      <vt:lpstr>Century Schoolbook</vt:lpstr>
      <vt:lpstr>Corbel</vt:lpstr>
      <vt:lpstr>Gill Sans MT</vt:lpstr>
      <vt:lpstr>Times New Roman</vt:lpstr>
      <vt:lpstr>Verdana</vt:lpstr>
      <vt:lpstr>Wingdings 2</vt:lpstr>
      <vt:lpstr>Солнцестояние</vt:lpstr>
      <vt:lpstr>The main types of modern lathes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людмилка</dc:creator>
  <cp:lastModifiedBy>bokova.svetlan@yandex.ru</cp:lastModifiedBy>
  <cp:revision>17</cp:revision>
  <dcterms:created xsi:type="dcterms:W3CDTF">2010-11-04T17:30:48Z</dcterms:created>
  <dcterms:modified xsi:type="dcterms:W3CDTF">2022-02-04T08:55:51Z</dcterms:modified>
</cp:coreProperties>
</file>