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59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18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74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9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78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2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16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6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7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17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96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4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B585-59DC-4912-A31D-2BA13C0AC36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BC60F-1DF3-459B-AACA-B3B2ABD035E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9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5469" y="614149"/>
            <a:ext cx="9239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</a:rPr>
              <a:t>Формирование математических  способностей у детей старшего  дошкольного возраста через игровую деятельность</a:t>
            </a:r>
            <a:endParaRPr lang="ru-RU" sz="36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99045" y="4462818"/>
            <a:ext cx="7246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solidFill>
                  <a:prstClr val="black"/>
                </a:solidFill>
              </a:rPr>
              <a:t>Подготовила</a:t>
            </a:r>
            <a:r>
              <a:rPr lang="en-US" sz="2400" b="1" dirty="0" smtClean="0">
                <a:solidFill>
                  <a:prstClr val="black"/>
                </a:solidFill>
              </a:rPr>
              <a:t>:</a:t>
            </a:r>
            <a:r>
              <a:rPr lang="ru-RU" sz="2400" b="1" smtClean="0">
                <a:solidFill>
                  <a:prstClr val="black"/>
                </a:solidFill>
              </a:rPr>
              <a:t>  Газинская </a:t>
            </a:r>
            <a:r>
              <a:rPr lang="ru-RU" sz="2400" b="1" dirty="0">
                <a:solidFill>
                  <a:prstClr val="black"/>
                </a:solidFill>
              </a:rPr>
              <a:t>Елена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154271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" y="271582"/>
            <a:ext cx="11430000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>
                <a:solidFill>
                  <a:srgbClr val="7030A0"/>
                </a:solidFill>
              </a:rPr>
              <a:t>Графический диктант </a:t>
            </a:r>
            <a:r>
              <a:rPr lang="ru-RU" sz="2800" dirty="0"/>
              <a:t>- это метод обучения и развлечения одновременно. Благодаря тому, что результатом графического диктанта становится веселый рисунок, который фактически нарисован ребенком с нуля, дети любят такой вид работы</a:t>
            </a:r>
            <a:r>
              <a:rPr lang="ru-RU" sz="2800" dirty="0" smtClean="0"/>
              <a:t>.</a:t>
            </a:r>
          </a:p>
          <a:p>
            <a:pPr algn="r"/>
            <a:endParaRPr lang="ru-RU" dirty="0"/>
          </a:p>
          <a:p>
            <a:pPr fontAlgn="base"/>
            <a:r>
              <a:rPr lang="ru-RU" sz="2000" b="1" dirty="0"/>
              <a:t>Материал</a:t>
            </a:r>
          </a:p>
          <a:p>
            <a:pPr fontAlgn="base"/>
            <a:r>
              <a:rPr lang="ru-RU" sz="2000" dirty="0"/>
              <a:t>Тетрадный лист в крупную клетку с нанесенными на нем друг под другом четырьмя точками</a:t>
            </a:r>
          </a:p>
          <a:p>
            <a:pPr fontAlgn="base"/>
            <a:r>
              <a:rPr lang="ru-RU" sz="2000" dirty="0"/>
              <a:t>Простой карандаш</a:t>
            </a:r>
          </a:p>
          <a:p>
            <a:endParaRPr lang="ru-RU" sz="2000" dirty="0" smtClean="0"/>
          </a:p>
          <a:p>
            <a:r>
              <a:rPr lang="ru-RU" sz="2000" dirty="0" smtClean="0"/>
              <a:t>Методику предложил </a:t>
            </a:r>
            <a:r>
              <a:rPr lang="ru-RU" sz="2000" dirty="0"/>
              <a:t>Даниила Борисовича </a:t>
            </a:r>
            <a:r>
              <a:rPr lang="ru-RU" sz="2000" dirty="0" err="1" smtClean="0"/>
              <a:t>Эльконин</a:t>
            </a:r>
            <a:r>
              <a:rPr lang="ru-RU" sz="2000" dirty="0" smtClean="0"/>
              <a:t>. В зависимости от совершенства выполнения работа оценивается в баллах. </a:t>
            </a:r>
          </a:p>
          <a:p>
            <a:r>
              <a:rPr lang="ru-RU" sz="2000" b="1" dirty="0" smtClean="0"/>
              <a:t>4 </a:t>
            </a:r>
            <a:r>
              <a:rPr lang="ru-RU" sz="2000" b="1" dirty="0"/>
              <a:t>балла</a:t>
            </a:r>
            <a:r>
              <a:rPr lang="ru-RU" sz="2000" dirty="0"/>
              <a:t> – точное воспроизведение узора. (Неровности линии, «дрожащая» линия, «грязь» и т.п. не учитываются и не снижают оценки).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3 балла</a:t>
            </a:r>
            <a:r>
              <a:rPr lang="ru-RU" sz="2000" dirty="0"/>
              <a:t> – воспроизведение, содержащее ошибку в одной линии.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2 балла</a:t>
            </a:r>
            <a:r>
              <a:rPr lang="ru-RU" sz="2000" dirty="0"/>
              <a:t> – воспроизведение с несколькими ошибками.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1 балл</a:t>
            </a:r>
            <a:r>
              <a:rPr lang="ru-RU" sz="2000" dirty="0"/>
              <a:t> – воспроизведение, в котором имеется лишь сходство отдельных элементов с </a:t>
            </a:r>
            <a:r>
              <a:rPr lang="ru-RU" sz="2000" dirty="0" err="1"/>
              <a:t>диктовавшимся</a:t>
            </a:r>
            <a:r>
              <a:rPr lang="ru-RU" sz="2000" dirty="0"/>
              <a:t> узором.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0 баллов</a:t>
            </a:r>
            <a:r>
              <a:rPr lang="ru-RU" sz="2000" dirty="0"/>
              <a:t> – отсутствие сходства даже в отдельных элементах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Эти показатели можно использовать для диагностики.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1915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3880" y="655320"/>
            <a:ext cx="11125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ходе работы выяснилось, что для детей составляет определенную трудность нахождение так называемой точки «Старт». Т.к. для этого необходимо отсчитать определенное количество клеточек сначала от левого края страницы, а затем сверху вниз.</a:t>
            </a:r>
          </a:p>
          <a:p>
            <a:r>
              <a:rPr lang="ru-RU" sz="2800" dirty="0" smtClean="0"/>
              <a:t>Огромное удовлетворение вызывает наступающее понимание процесса. Закрепляется знание понятий «право» , «лево», «вниз», «вверх».</a:t>
            </a:r>
          </a:p>
          <a:p>
            <a:endParaRPr lang="ru-RU" sz="2800" dirty="0"/>
          </a:p>
          <a:p>
            <a:r>
              <a:rPr lang="ru-RU" sz="2800" dirty="0" smtClean="0"/>
              <a:t>Следующий вариант игры – даётся готовый рисунок, выполненный по клеточкам, а ребенок его перерисовывает. Развивается усидчивость, внимание, аккуратность выполнения, закрепляется счет, т.к. необходимо отсчитывать клетки.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01695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рафический диктант (рисование по клеточкам) Мой малы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871" y="353868"/>
            <a:ext cx="5629209" cy="566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932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245660"/>
            <a:ext cx="1116386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Палочки </a:t>
            </a:r>
            <a:r>
              <a:rPr lang="ru-RU" sz="4000" dirty="0" err="1" smtClean="0">
                <a:solidFill>
                  <a:srgbClr val="7030A0"/>
                </a:solidFill>
              </a:rPr>
              <a:t>Кюизенера</a:t>
            </a:r>
            <a:endParaRPr lang="ru-RU" sz="4000" dirty="0" smtClean="0">
              <a:solidFill>
                <a:srgbClr val="7030A0"/>
              </a:solidFill>
            </a:endParaRPr>
          </a:p>
          <a:p>
            <a:endParaRPr lang="ru-RU" dirty="0" smtClean="0"/>
          </a:p>
          <a:p>
            <a:r>
              <a:rPr lang="ru-RU" sz="2800" dirty="0" smtClean="0"/>
              <a:t>Палочки </a:t>
            </a:r>
            <a:r>
              <a:rPr lang="ru-RU" sz="2800" dirty="0" err="1"/>
              <a:t>Кюизенера</a:t>
            </a:r>
            <a:r>
              <a:rPr lang="ru-RU" sz="2800" dirty="0"/>
              <a:t> появились благодаря труду бельгийского педагога, придумавшего специальные цветные </a:t>
            </a:r>
            <a:r>
              <a:rPr lang="ru-RU" sz="2800" dirty="0" smtClean="0"/>
              <a:t>брусочки.</a:t>
            </a:r>
          </a:p>
          <a:p>
            <a:r>
              <a:rPr lang="ru-RU" sz="2800" dirty="0" smtClean="0"/>
              <a:t>С </a:t>
            </a:r>
            <a:r>
              <a:rPr lang="ru-RU" sz="2800" dirty="0"/>
              <a:t>их помощью стало возможно обучать детей основным математическим действиям в наглядной игровой форме. Это и есть главная цель методики.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Задачи </a:t>
            </a:r>
            <a:r>
              <a:rPr lang="ru-RU" sz="2800" dirty="0"/>
              <a:t>ее многогранны: </a:t>
            </a:r>
            <a:endParaRPr lang="ru-RU" sz="2800" dirty="0" smtClean="0"/>
          </a:p>
          <a:p>
            <a:r>
              <a:rPr lang="ru-RU" sz="2800" dirty="0" smtClean="0"/>
              <a:t>обучение </a:t>
            </a:r>
            <a:r>
              <a:rPr lang="ru-RU" sz="2800" dirty="0"/>
              <a:t>числам в процессе игры; </a:t>
            </a:r>
            <a:endParaRPr lang="ru-RU" sz="2800" dirty="0" smtClean="0"/>
          </a:p>
          <a:p>
            <a:r>
              <a:rPr lang="ru-RU" sz="2800" dirty="0" smtClean="0"/>
              <a:t>развитие </a:t>
            </a:r>
            <a:r>
              <a:rPr lang="ru-RU" sz="2800" dirty="0"/>
              <a:t>представлений о счете и цвете; </a:t>
            </a:r>
            <a:endParaRPr lang="ru-RU" sz="2800" dirty="0" smtClean="0"/>
          </a:p>
          <a:p>
            <a:r>
              <a:rPr lang="ru-RU" sz="2800" dirty="0" smtClean="0"/>
              <a:t>формирование </a:t>
            </a:r>
            <a:r>
              <a:rPr lang="ru-RU" sz="2800" dirty="0"/>
              <a:t>устойчивого интереса к математике как науке; </a:t>
            </a:r>
            <a:endParaRPr lang="ru-RU" sz="2800" dirty="0" smtClean="0"/>
          </a:p>
          <a:p>
            <a:r>
              <a:rPr lang="ru-RU" sz="2800" dirty="0" smtClean="0"/>
              <a:t>развитие </a:t>
            </a:r>
            <a:r>
              <a:rPr lang="ru-RU" sz="2800" dirty="0"/>
              <a:t>логики, мышления, умения действовать нестандартно; </a:t>
            </a:r>
            <a:endParaRPr lang="ru-RU" sz="2800" dirty="0" smtClean="0"/>
          </a:p>
          <a:p>
            <a:r>
              <a:rPr lang="ru-RU" sz="2800" dirty="0" smtClean="0"/>
              <a:t>объяснение ребенку </a:t>
            </a:r>
            <a:r>
              <a:rPr lang="ru-RU" sz="2800" dirty="0"/>
              <a:t>базовых арифметических действий – сложения и вычитания.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87022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8615" y="313899"/>
            <a:ext cx="11163869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Использую палочки </a:t>
            </a:r>
            <a:r>
              <a:rPr lang="ru-RU" sz="2800" dirty="0" err="1" smtClean="0"/>
              <a:t>Кюизенера</a:t>
            </a:r>
            <a:r>
              <a:rPr lang="ru-RU" sz="2800" dirty="0" smtClean="0"/>
              <a:t> непосредственно во время занятия математикой, и во время совместной деятельности во второй половине дня.</a:t>
            </a:r>
          </a:p>
          <a:p>
            <a:endParaRPr lang="ru-RU" sz="2800" dirty="0" smtClean="0"/>
          </a:p>
          <a:p>
            <a:r>
              <a:rPr lang="ru-RU" sz="2800" dirty="0" smtClean="0"/>
              <a:t>На занятии при составлении арифметических задач, </a:t>
            </a:r>
          </a:p>
          <a:p>
            <a:r>
              <a:rPr lang="ru-RU" sz="2800" dirty="0" smtClean="0"/>
              <a:t>При объяснении состава числа,</a:t>
            </a:r>
          </a:p>
          <a:p>
            <a:r>
              <a:rPr lang="ru-RU" sz="2800" dirty="0" smtClean="0"/>
              <a:t>При измерении предметов при помощи условной мерки.</a:t>
            </a:r>
          </a:p>
          <a:p>
            <a:endParaRPr lang="ru-RU" sz="2800" dirty="0"/>
          </a:p>
          <a:p>
            <a:r>
              <a:rPr lang="ru-RU" sz="2800" dirty="0" smtClean="0"/>
              <a:t>Во время совместной работы и самостоятельной работы детей:</a:t>
            </a:r>
          </a:p>
          <a:p>
            <a:r>
              <a:rPr lang="ru-RU" sz="2800" dirty="0" smtClean="0"/>
              <a:t>Упражнение – построить по образцу,</a:t>
            </a:r>
          </a:p>
          <a:p>
            <a:r>
              <a:rPr lang="ru-RU" sz="2800" dirty="0" err="1" smtClean="0"/>
              <a:t>Кростики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Конструирование на свободную тему, вплоть до постройки омов и гаражей,</a:t>
            </a:r>
          </a:p>
          <a:p>
            <a:r>
              <a:rPr lang="ru-RU" sz="2800" dirty="0" smtClean="0"/>
              <a:t>Заполнение шаблонов.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07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910" y="395785"/>
            <a:ext cx="5704765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Одна из модификаций графического диктанта – 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Рисование по клеточкам</a:t>
            </a:r>
            <a:r>
              <a:rPr lang="ru-RU" sz="2800" dirty="0" smtClean="0"/>
              <a:t>.</a:t>
            </a:r>
          </a:p>
          <a:p>
            <a:endParaRPr lang="ru-RU" sz="2800" dirty="0" smtClean="0"/>
          </a:p>
          <a:p>
            <a:r>
              <a:rPr lang="ru-RU" sz="2800" dirty="0" smtClean="0"/>
              <a:t>Даны координаты клеток, которые необходимо закрасить. После выполнения задания появляется так называемый пиксельный рисунок.</a:t>
            </a:r>
          </a:p>
          <a:p>
            <a:r>
              <a:rPr lang="ru-RU" sz="2800" dirty="0" smtClean="0"/>
              <a:t>Карточки можно </a:t>
            </a:r>
            <a:r>
              <a:rPr lang="ru-RU" sz="2800" dirty="0" err="1" smtClean="0"/>
              <a:t>заламинировать</a:t>
            </a:r>
            <a:r>
              <a:rPr lang="ru-RU" sz="2800" dirty="0" smtClean="0"/>
              <a:t> и  использовать маркер. Таким образом занятие становится еще более привлекательным в глазах детей.</a:t>
            </a:r>
            <a:endParaRPr lang="ru-RU" sz="2800" dirty="0"/>
          </a:p>
        </p:txBody>
      </p:sp>
      <p:pic>
        <p:nvPicPr>
          <p:cNvPr id="2050" name="Picture 2" descr="Здравствуйте-здравствуйте!   Совсем недавно я показывала графические диктанты: простые рисунки , мандалы  и шифровки . Моя мысль не ос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734" y="141776"/>
            <a:ext cx="4544704" cy="647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82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718">
              <a:srgbClr val="C0D9EF"/>
            </a:gs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9809" y="532263"/>
            <a:ext cx="10809027" cy="5813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5719" y="968991"/>
            <a:ext cx="90484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Благодарю за внимание!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49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372</Words>
  <Application>Microsoft Office PowerPoint</Application>
  <PresentationFormat>Произвольный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Виталий</dc:creator>
  <cp:lastModifiedBy>metodist-do</cp:lastModifiedBy>
  <cp:revision>14</cp:revision>
  <dcterms:created xsi:type="dcterms:W3CDTF">2020-03-16T13:11:21Z</dcterms:created>
  <dcterms:modified xsi:type="dcterms:W3CDTF">2022-04-18T13:47:45Z</dcterms:modified>
</cp:coreProperties>
</file>