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85800" y="3639240"/>
            <a:ext cx="7771320" cy="1371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8457840" y="6499440"/>
            <a:ext cx="83520" cy="835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569160" y="6499440"/>
            <a:ext cx="83520" cy="8352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685800" y="609480"/>
            <a:ext cx="7771320" cy="42660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48000" y="188640"/>
            <a:ext cx="7771320" cy="122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 algn="ctr">
              <a:lnSpc>
                <a:spcPct val="100000"/>
              </a:lnSpc>
            </a:pPr>
            <a:endParaRPr lang="ru-RU" sz="2000" b="0" strike="noStrike" spc="-1" dirty="0"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539552" y="1411560"/>
            <a:ext cx="8280920" cy="50417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7500" lnSpcReduction="20000"/>
          </a:bodyPr>
          <a:lstStyle/>
          <a:p>
            <a:pPr algn="ctr"/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Дипломная 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  <a:p>
            <a:pPr algn="ctr"/>
            <a:r>
              <a:rPr lang="ru-RU"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«Проявление агрессивности у подростков с умственной отсталостью»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endParaRPr lang="ru-RU" sz="2300" b="0" strike="noStrike" spc="-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endParaRPr lang="ru-RU" sz="23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endParaRPr lang="ru-RU" sz="23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ru-RU" sz="2300" b="0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Выполнила:</a:t>
            </a: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ru-RU" sz="2300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Гартусова Наталья </a:t>
            </a:r>
            <a:r>
              <a:rPr lang="ru-RU" sz="2300" spc="-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Вячеслвовна</a:t>
            </a:r>
            <a:endParaRPr lang="ru-RU" sz="2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Научный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</a:t>
            </a:r>
            <a:r>
              <a:rPr lang="ru-RU" sz="2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Звоненко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Борисовна, 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старший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кафедры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специальной педагогики</a:t>
            </a:r>
            <a:endParaRPr lang="ru-RU" sz="2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ru-RU" sz="2300" b="0" strike="noStrike" spc="-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ru-RU" sz="2300" b="0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 - </a:t>
            </a:r>
            <a:r>
              <a:rPr lang="ru-RU" sz="2300" b="0" strike="noStrike" spc="-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Петебург</a:t>
            </a:r>
            <a:endParaRPr lang="ru-RU" sz="23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				</a:t>
            </a:r>
            <a:r>
              <a:rPr lang="ru-RU" sz="24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2021 г.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6000" y="188640"/>
            <a:ext cx="74833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общего и профессионального образования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Ленинградской области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Ленинградский областной институт развития образования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609480"/>
            <a:ext cx="7771320" cy="426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CustomShape 2"/>
          <p:cNvSpPr/>
          <p:nvPr/>
        </p:nvSpPr>
        <p:spPr>
          <a:xfrm>
            <a:off x="144000" y="404664"/>
            <a:ext cx="8748480" cy="612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1083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828092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Объект исследования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агрессивность подростков с умственной отсталостью как психолого-педагогическое явление.	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Предмет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специфика агрессивности подростков с умственной отсталостью.</a:t>
            </a: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 исследования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 изучить особенности агрессивного поведения подростков с умственной отсталостью и рассмотреть эффективные методы его профилактики</a:t>
            </a:r>
            <a:r>
              <a:rPr lang="ru-RU" sz="2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Задачи исследования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					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проанализировать феномен агрессивного поведения у подростков; </a:t>
            </a: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дать характеристику развития личности подростков с умственной отсталостью. </a:t>
            </a: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проанализировать агрессивность подростков с умственной отсталостью как психолого-педагогическое явление;				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-изучить методы коррекции агрессивности признаками умственной отсталости. </a:t>
            </a:r>
          </a:p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Гипотеза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агрессивность у подростков с умственной отсталостью связана с особенностями их личности и профилактику их агрессивного поведения  необходимо начинать с развития адаптационных реакций.	</a:t>
            </a:r>
            <a:r>
              <a:rPr lang="ru-RU" dirty="0" smtClean="0">
                <a:effectLst/>
                <a:latin typeface="Times New Roman CYR"/>
                <a:ea typeface="Calibri"/>
                <a:cs typeface="Times New Roman CYR"/>
              </a:rPr>
              <a:t>		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 CYR"/>
                <a:ea typeface="Calibri"/>
                <a:cs typeface="Times New Roman CYR"/>
              </a:rPr>
              <a:t>		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609480"/>
            <a:ext cx="7771320" cy="426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CustomShape 2"/>
          <p:cNvSpPr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Прямоугольник 1"/>
          <p:cNvSpPr/>
          <p:nvPr/>
        </p:nvSpPr>
        <p:spPr>
          <a:xfrm>
            <a:off x="457200" y="260648"/>
            <a:ext cx="8363272" cy="573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В психологической литературе понятие 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«агрессия» 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определяется как мотивированное, деструктивное поведение, противоречащее нормам и правилам существования людей в обществе, наносящее физический вред объектам нападения (одушевленным и неодушевленным), а также моральный ущерб живым существам (негативные переживания, состояние напряженности, подавленности, страха и т.п.)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Агрессивные дети часто обнаруживают ряд свойств, свидетельствующих о значительных 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эмоциональных нарушениях.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Они, как правило, импульсивны, раздражительны, вспыльчивы, что затрудняет их общение с окружающими и создаёт значительные трудности в их воспитании.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260648"/>
            <a:ext cx="8228880" cy="1008112"/>
          </a:xfrm>
        </p:spPr>
        <p:txBody>
          <a:bodyPr/>
          <a:lstStyle/>
          <a:p>
            <a:endParaRPr lang="ru-RU" dirty="0">
              <a:latin typeface="Times New Roman"/>
              <a:ea typeface="Times New Roman"/>
            </a:endParaRPr>
          </a:p>
          <a:p>
            <a:pPr algn="ctr"/>
            <a:r>
              <a:rPr lang="ru-RU" sz="2400" b="1" dirty="0">
                <a:latin typeface="Times New Roman"/>
                <a:ea typeface="Times New Roman"/>
              </a:rPr>
              <a:t>Ф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акторы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, влияющие на развитие агрессивного поведения у подростков: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340768"/>
            <a:ext cx="8134672" cy="4896544"/>
          </a:xfrm>
        </p:spPr>
        <p:txBody>
          <a:bodyPr/>
          <a:lstStyle/>
          <a:p>
            <a:pPr algn="l">
              <a:lnSpc>
                <a:spcPct val="115000"/>
              </a:lnSpc>
              <a:spcAft>
                <a:spcPts val="1200"/>
              </a:spcAft>
            </a:pPr>
            <a:r>
              <a:rPr lang="ru-RU" sz="2400" dirty="0" smtClean="0">
                <a:effectLst/>
                <a:latin typeface="Times New Roman"/>
                <a:ea typeface="Times New Roman"/>
              </a:rPr>
              <a:t>1. Наличие стрессовых ситуаций, которые связаны с поиском собственной индивидуальности, образа собственного «Я».</a:t>
            </a:r>
            <a:br>
              <a:rPr lang="ru-RU" sz="2400" dirty="0" smtClean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2. Сложные семейные взаимоотношения, взаимоотношения со сверстниками.</a:t>
            </a:r>
            <a:br>
              <a:rPr lang="ru-RU" sz="2400" dirty="0" smtClean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3.Протекающие физиологические изменения.</a:t>
            </a:r>
            <a:br>
              <a:rPr lang="ru-RU" sz="2400" dirty="0" smtClean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4.Влияние подростковых субкультур.</a:t>
            </a:r>
            <a:br>
              <a:rPr lang="ru-RU" sz="2400" dirty="0" smtClean="0">
                <a:effectLst/>
                <a:latin typeface="Times New Roman"/>
                <a:ea typeface="Times New Roman"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5.Эмоциональная нестабильность</a:t>
            </a:r>
            <a:br>
              <a:rPr lang="ru-RU" sz="2400" dirty="0" smtClean="0">
                <a:effectLst/>
                <a:latin typeface="Times New Roman"/>
                <a:ea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9585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7544" y="1556792"/>
            <a:ext cx="8218536" cy="4176464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это группа различных наследственных, врожденных или рано приобретенных состояний общего психического недоразвития. </a:t>
            </a: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Согласно МКБ-10, умственная отсталость – это состояние задержанного или неполного развития психики, которое в первую очередь характеризуется нарушением способностей, проявляющихся в период созревания и обеспечивающих общий уровень интеллектуальности, то есть когнитивных, речевых, моторных и социальных способностей. 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845560" cy="180020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20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Умственная отсталость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.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1600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922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7544" y="332656"/>
            <a:ext cx="8228880" cy="1368152"/>
          </a:xfrm>
        </p:spPr>
        <p:txBody>
          <a:bodyPr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личности подростков с умственной отсталостью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7917568" cy="4968552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Неспособность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к абстрактному мышлению 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слабость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и безудержность побуждений 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недостаточность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инициативы 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повышенная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внушаемость 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упрямство </a:t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снижение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потребности в общении 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- недостаточная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целенаправленность поступков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их импульсивность и непоследовательность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ru-RU" sz="2400" dirty="0" smtClean="0">
                <a:effectLst/>
                <a:latin typeface="Times New Roman"/>
                <a:ea typeface="Times New Roman"/>
              </a:rPr>
              <a:t>В процессе адаптации умственно отсталые дети чаще используют примитивные механизмы психологической защиты: отрицание проблемной ситуации, бегство от нее, агрессию.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04577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844824"/>
            <a:ext cx="8228880" cy="3384376"/>
          </a:xfrm>
        </p:spPr>
        <p:txBody>
          <a:bodyPr/>
          <a:lstStyle/>
          <a:p>
            <a:endParaRPr lang="ru-RU" sz="2400" dirty="0">
              <a:latin typeface="Times New Roman"/>
              <a:ea typeface="Times New Roman"/>
            </a:endParaRPr>
          </a:p>
          <a:p>
            <a:endParaRPr lang="ru-RU" sz="2400" dirty="0">
              <a:latin typeface="Times New Roman"/>
              <a:ea typeface="Times New Roman"/>
            </a:endParaRPr>
          </a:p>
          <a:p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когнитивная </a:t>
            </a:r>
            <a:r>
              <a:rPr kumimoji="0" lang="ru-RU" sz="24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терапия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Times New Roman"/>
            </a:endParaRPr>
          </a:p>
          <a:p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бихевиориальная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терапия</a:t>
            </a:r>
          </a:p>
          <a:p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игровая терапия</a:t>
            </a:r>
          </a:p>
          <a:p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психогимнастика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</a:t>
            </a:r>
          </a:p>
          <a:p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аутотогенная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 тренировка </a:t>
            </a:r>
          </a:p>
          <a:p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телесно - ориентированная терапия </a:t>
            </a:r>
          </a:p>
          <a:p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арт-терапия </a:t>
            </a:r>
          </a:p>
          <a:p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социально - психологический тренинг	</a:t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</a:b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1320" cy="1224136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М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етоды коррекции агрессивного поведения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828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5157192"/>
            <a:ext cx="8228880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1584" cy="4032448"/>
          </a:xfrm>
        </p:spPr>
        <p:txBody>
          <a:bodyPr/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46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</TotalTime>
  <Words>206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1. Наличие стрессовых ситуаций, которые связаны с поиском собственной индивидуальности, образа собственного «Я». 2. Сложные семейные взаимоотношения, взаимоотношения со сверстниками. 3.Протекающие физиологические изменения. 4.Влияние подростковых субкультур. 5.Эмоциональная нестабильность </vt:lpstr>
      <vt:lpstr>Умственная отсталость .  </vt:lpstr>
      <vt:lpstr>- Неспособность к абстрактному мышлению  - слабость и безудержность побуждений  - недостаточность инициативы  - повышенная внушаемость  - упрямство  - снижение потребности в общении  - недостаточная целенаправленность поступков  их импульсивность и непоследовательность  В процессе адаптации умственно отсталые дети чаще используют примитивные механизмы психологической защиты: отрицание проблемной ситуации, бегство от нее, агрессию.</vt:lpstr>
      <vt:lpstr>Методы коррекции агрессивного поведения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№1 – школа отечественной культуры» города Выборга</dc:title>
  <dc:subject/>
  <dc:creator>Пользователь</dc:creator>
  <dc:description/>
  <cp:lastModifiedBy>Пользователь</cp:lastModifiedBy>
  <cp:revision>21</cp:revision>
  <dcterms:created xsi:type="dcterms:W3CDTF">2019-02-25T18:52:30Z</dcterms:created>
  <dcterms:modified xsi:type="dcterms:W3CDTF">2021-12-15T20:43:44Z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10</vt:i4>
  </property>
</Properties>
</file>