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5" r:id="rId17"/>
    <p:sldId id="272" r:id="rId18"/>
    <p:sldId id="274" r:id="rId19"/>
    <p:sldId id="273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8" d="100"/>
          <a:sy n="78" d="100"/>
        </p:scale>
        <p:origin x="45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28808-1D58-4BD6-B16F-A3B188C65450}" type="datetimeFigureOut">
              <a:rPr lang="en-US" smtClean="0"/>
              <a:t>14/12/21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1BD7682-46A1-420B-9442-B1A14665F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986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28808-1D58-4BD6-B16F-A3B188C65450}" type="datetimeFigureOut">
              <a:rPr lang="en-US" smtClean="0"/>
              <a:t>14/12/21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1BD7682-46A1-420B-9442-B1A14665F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807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28808-1D58-4BD6-B16F-A3B188C65450}" type="datetimeFigureOut">
              <a:rPr lang="en-US" smtClean="0"/>
              <a:t>14/12/21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1BD7682-46A1-420B-9442-B1A14665F1F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66967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28808-1D58-4BD6-B16F-A3B188C65450}" type="datetimeFigureOut">
              <a:rPr lang="en-US" smtClean="0"/>
              <a:t>14/12/21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BD7682-46A1-420B-9442-B1A14665F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099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28808-1D58-4BD6-B16F-A3B188C65450}" type="datetimeFigureOut">
              <a:rPr lang="en-US" smtClean="0"/>
              <a:t>14/12/21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BD7682-46A1-420B-9442-B1A14665F1FA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47040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28808-1D58-4BD6-B16F-A3B188C65450}" type="datetimeFigureOut">
              <a:rPr lang="en-US" smtClean="0"/>
              <a:t>14/12/21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BD7682-46A1-420B-9442-B1A14665F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7298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28808-1D58-4BD6-B16F-A3B188C65450}" type="datetimeFigureOut">
              <a:rPr lang="en-US" smtClean="0"/>
              <a:t>14/12/21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D7682-46A1-420B-9442-B1A14665F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333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28808-1D58-4BD6-B16F-A3B188C65450}" type="datetimeFigureOut">
              <a:rPr lang="en-US" smtClean="0"/>
              <a:t>14/12/21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D7682-46A1-420B-9442-B1A14665F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611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28808-1D58-4BD6-B16F-A3B188C65450}" type="datetimeFigureOut">
              <a:rPr lang="en-US" smtClean="0"/>
              <a:t>14/12/21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D7682-46A1-420B-9442-B1A14665F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603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28808-1D58-4BD6-B16F-A3B188C65450}" type="datetimeFigureOut">
              <a:rPr lang="en-US" smtClean="0"/>
              <a:t>14/12/21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1BD7682-46A1-420B-9442-B1A14665F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946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28808-1D58-4BD6-B16F-A3B188C65450}" type="datetimeFigureOut">
              <a:rPr lang="en-US" smtClean="0"/>
              <a:t>14/12/21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1BD7682-46A1-420B-9442-B1A14665F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124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28808-1D58-4BD6-B16F-A3B188C65450}" type="datetimeFigureOut">
              <a:rPr lang="en-US" smtClean="0"/>
              <a:t>14/12/21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1BD7682-46A1-420B-9442-B1A14665F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50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28808-1D58-4BD6-B16F-A3B188C65450}" type="datetimeFigureOut">
              <a:rPr lang="en-US" smtClean="0"/>
              <a:t>14/12/21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D7682-46A1-420B-9442-B1A14665F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462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28808-1D58-4BD6-B16F-A3B188C65450}" type="datetimeFigureOut">
              <a:rPr lang="en-US" smtClean="0"/>
              <a:t>14/12/21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D7682-46A1-420B-9442-B1A14665F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38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28808-1D58-4BD6-B16F-A3B188C65450}" type="datetimeFigureOut">
              <a:rPr lang="en-US" smtClean="0"/>
              <a:t>14/12/21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D7682-46A1-420B-9442-B1A14665F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613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28808-1D58-4BD6-B16F-A3B188C65450}" type="datetimeFigureOut">
              <a:rPr lang="en-US" smtClean="0"/>
              <a:t>14/12/21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BD7682-46A1-420B-9442-B1A14665F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9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28808-1D58-4BD6-B16F-A3B188C65450}" type="datetimeFigureOut">
              <a:rPr lang="en-US" smtClean="0"/>
              <a:t>14/12/21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BD7682-46A1-420B-9442-B1A14665F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119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3B22F5-08D4-4B6C-BF39-A634818111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2" y="1964724"/>
            <a:ext cx="8915399" cy="4416048"/>
          </a:xfrm>
        </p:spPr>
        <p:txBody>
          <a:bodyPr>
            <a:norm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“Anglo-American Youth Slang”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Выполнил: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Сафин Владислав Ильич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ученик 11 класса «А»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Куратор: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Клокова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Ольга Николаевна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учитель английского языка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C148926-C5D3-42D9-A33F-244F913547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9212" y="197709"/>
            <a:ext cx="8915399" cy="1767015"/>
          </a:xfrm>
        </p:spPr>
        <p:txBody>
          <a:bodyPr>
            <a:normAutofit/>
          </a:bodyPr>
          <a:lstStyle/>
          <a:p>
            <a:pPr algn="ctr"/>
            <a: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ОБЩЕОБРАЗОВАТЕЛЬНАЯ ШКОЛА №1»</a:t>
            </a:r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Изобильненского</a:t>
            </a:r>
            <a: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городского округа Ставропольского края</a:t>
            </a:r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58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0FBA9A81-0877-4D0D-B660-FB1B12CC4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9988" y="5471749"/>
            <a:ext cx="3505199" cy="976312"/>
          </a:xfrm>
        </p:spPr>
        <p:txBody>
          <a:bodyPr>
            <a:noAutofit/>
          </a:bodyPr>
          <a:lstStyle/>
          <a:p>
            <a:pPr algn="ctr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 On-Line was a major Internet service provider during the “chatroom era”.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AB4188BC-6443-4275-B9F4-FB76A48597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875" y="446089"/>
            <a:ext cx="4964305" cy="4805534"/>
          </a:xfrm>
        </p:spPr>
      </p:pic>
      <p:sp>
        <p:nvSpPr>
          <p:cNvPr id="7" name="Текст 6">
            <a:extLst>
              <a:ext uri="{FF2B5EF4-FFF2-40B4-BE49-F238E27FC236}">
                <a16:creationId xmlns:a16="http://schemas.microsoft.com/office/drawing/2014/main" id="{466816BF-F134-40C8-BF58-D8DAC9AD06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15201" y="446088"/>
            <a:ext cx="4189412" cy="5707577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lot of qualities characteristic of modern Internet etiquette and slang can be traces back to various internet chatrooms of the late 1990’s and early 2000’s.</a:t>
            </a:r>
          </a:p>
        </p:txBody>
      </p:sp>
    </p:spTree>
    <p:extLst>
      <p:ext uri="{BB962C8B-B14F-4D97-AF65-F5344CB8AC3E}">
        <p14:creationId xmlns:p14="http://schemas.microsoft.com/office/powerpoint/2010/main" val="3125162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89D544-B430-4DE1-9962-7B3C8AACC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modern slang is spawned from social media and its particular “quirks”.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F983B28F-CBBD-4482-90F3-21EB886E23B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869" y="2125663"/>
            <a:ext cx="3778250" cy="3778250"/>
          </a:xfrm>
        </p:spPr>
      </p:pic>
      <p:pic>
        <p:nvPicPr>
          <p:cNvPr id="18" name="Объект 17">
            <a:extLst>
              <a:ext uri="{FF2B5EF4-FFF2-40B4-BE49-F238E27FC236}">
                <a16:creationId xmlns:a16="http://schemas.microsoft.com/office/drawing/2014/main" id="{1FFD5085-096D-42D4-90DD-C014F769F13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4" y="2133600"/>
            <a:ext cx="3778250" cy="3778250"/>
          </a:xfrm>
        </p:spPr>
      </p:pic>
    </p:spTree>
    <p:extLst>
      <p:ext uri="{BB962C8B-B14F-4D97-AF65-F5344CB8AC3E}">
        <p14:creationId xmlns:p14="http://schemas.microsoft.com/office/powerpoint/2010/main" val="53433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E791E5-7550-463B-8174-10651CE2C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Imageboards took part in shaping modern Internet slang, still influencing it.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FF48EA4-2793-4404-9830-1CFCE5E3CE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64547" y="1974226"/>
            <a:ext cx="3992732" cy="576262"/>
          </a:xfrm>
        </p:spPr>
        <p:txBody>
          <a:bodyPr/>
          <a:lstStyle/>
          <a:p>
            <a:pPr algn="ctr"/>
            <a:r>
              <a:rPr lang="en-US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8chan.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6520A144-F0E5-4B93-8A11-E20B8996ACE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589213" y="2570004"/>
            <a:ext cx="4343400" cy="3311842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44B09F8B-3C97-423F-AB1D-FA9E21C6FE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337380" y="1974226"/>
            <a:ext cx="3999001" cy="576262"/>
          </a:xfrm>
        </p:spPr>
        <p:txBody>
          <a:bodyPr/>
          <a:lstStyle/>
          <a:p>
            <a:pPr algn="ctr"/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4chan, one of the “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og’s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</a:p>
        </p:txBody>
      </p: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79ED876C-EF8C-48F7-82D8-0406603E434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337380" y="2546350"/>
            <a:ext cx="3992732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5011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76DEC24A-698B-4B06-967F-3A1B24182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57626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Examples.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472B3A00-C64F-4D58-8F49-25178CBEA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9006" y="1200373"/>
            <a:ext cx="3992732" cy="1221552"/>
          </a:xfrm>
        </p:spPr>
        <p:txBody>
          <a:bodyPr/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Soyjack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a macro image meant to exemplify the “soy meme”.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98152945-B4C9-4963-B28C-BCBC5BA982E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101278" y="2546998"/>
            <a:ext cx="3168187" cy="3352800"/>
          </a:xfrm>
          <a:prstGeom prst="rect">
            <a:avLst/>
          </a:prstGeom>
        </p:spPr>
      </p:pic>
      <p:sp>
        <p:nvSpPr>
          <p:cNvPr id="8" name="Текст 7">
            <a:extLst>
              <a:ext uri="{FF2B5EF4-FFF2-40B4-BE49-F238E27FC236}">
                <a16:creationId xmlns:a16="http://schemas.microsoft.com/office/drawing/2014/main" id="{F63BA99B-4F96-4594-97C8-02FD4ACFA4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336793" y="1200372"/>
            <a:ext cx="3999001" cy="122155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original “Virgin vs. Chad” meme template. “Oh, that’s exploitable!” ©</a:t>
            </a:r>
          </a:p>
        </p:txBody>
      </p: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38DD3B4E-0433-4940-A731-E7E7ED2D720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563" y="2546998"/>
            <a:ext cx="4338637" cy="3352800"/>
          </a:xfrm>
        </p:spPr>
      </p:pic>
    </p:spTree>
    <p:extLst>
      <p:ext uri="{BB962C8B-B14F-4D97-AF65-F5344CB8AC3E}">
        <p14:creationId xmlns:p14="http://schemas.microsoft.com/office/powerpoint/2010/main" val="966370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8B9A7F84-321C-4B2C-B489-6BA341B2B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0093" y="383059"/>
            <a:ext cx="8911687" cy="1111865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Streaming sites have a large impact on meme culture.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B40E76A9-EE32-4D73-B3A2-515C4FEF86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21946" y="1631093"/>
            <a:ext cx="3992732" cy="778476"/>
          </a:xfrm>
        </p:spPr>
        <p:txBody>
          <a:bodyPr/>
          <a:lstStyle/>
          <a:p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Twitch.tv’s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logo as of January 2021.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76C48F63-AA56-4975-B9FD-0640AA989D9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521" y="2545737"/>
            <a:ext cx="4227583" cy="3354061"/>
          </a:xfrm>
        </p:spPr>
      </p:pic>
      <p:sp>
        <p:nvSpPr>
          <p:cNvPr id="10" name="Текст 9">
            <a:extLst>
              <a:ext uri="{FF2B5EF4-FFF2-40B4-BE49-F238E27FC236}">
                <a16:creationId xmlns:a16="http://schemas.microsoft.com/office/drawing/2014/main" id="{0C8087A7-0C25-431B-B0B3-04454D6387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336793" y="1631093"/>
            <a:ext cx="3999001" cy="778476"/>
          </a:xfrm>
        </p:spPr>
        <p:txBody>
          <a:bodyPr/>
          <a:lstStyle/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Original frame of 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Gootecks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making the 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PogChamp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face.</a:t>
            </a:r>
          </a:p>
        </p:txBody>
      </p:sp>
      <p:pic>
        <p:nvPicPr>
          <p:cNvPr id="1026" name="Picture 2" descr="https://i.ytimg.com/vi/Rf66PTwHHgg/maxresdefault.jpg">
            <a:extLst>
              <a:ext uri="{FF2B5EF4-FFF2-40B4-BE49-F238E27FC236}">
                <a16:creationId xmlns:a16="http://schemas.microsoft.com/office/drawing/2014/main" id="{A3D36DA9-40BA-4FFE-8271-E540082B5613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563" y="2545738"/>
            <a:ext cx="4338637" cy="3354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716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F8EF3F-562C-41AE-B920-62F80A215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7590" y="624109"/>
            <a:ext cx="2891482" cy="5702549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term </a:t>
            </a:r>
            <a:r>
              <a:rPr lang="en-US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PogChamp</a:t>
            </a:r>
            <a:b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stems from a children’s milk cap game going by the same name.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D632583-D920-4455-A01D-9714C39F2D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09071" y="1511837"/>
            <a:ext cx="2565988" cy="576262"/>
          </a:xfrm>
        </p:spPr>
        <p:txBody>
          <a:bodyPr/>
          <a:lstStyle/>
          <a:p>
            <a:pPr algn="ctr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Original POG.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F1DED04B-23D5-4C0F-87BB-EE1D6694FBE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407" y="292100"/>
            <a:ext cx="4257998" cy="2994797"/>
          </a:xfr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724D445E-156A-45B6-A0CB-CE43130BF7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09071" y="4347810"/>
            <a:ext cx="2608336" cy="844183"/>
          </a:xfrm>
        </p:spPr>
        <p:txBody>
          <a:bodyPr/>
          <a:lstStyle/>
          <a:p>
            <a:pPr algn="ctr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Children’s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Pog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game.</a:t>
            </a:r>
          </a:p>
        </p:txBody>
      </p: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EBA0A663-DEB5-4E49-930E-42644EFE1DAE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407" y="3429000"/>
            <a:ext cx="4257997" cy="2897188"/>
          </a:xfrm>
        </p:spPr>
      </p:pic>
    </p:spTree>
    <p:extLst>
      <p:ext uri="{BB962C8B-B14F-4D97-AF65-F5344CB8AC3E}">
        <p14:creationId xmlns:p14="http://schemas.microsoft.com/office/powerpoint/2010/main" val="2446042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9A05C1-CD48-4EDC-A9E6-E745B529E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and British English: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Idiomatic differences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5C840A-B028-4F04-BE77-B6F696B4A2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64292" y="1905000"/>
            <a:ext cx="3992732" cy="576262"/>
          </a:xfrm>
        </p:spPr>
        <p:txBody>
          <a:bodyPr/>
          <a:lstStyle/>
          <a:p>
            <a:pPr algn="ctr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British English</a:t>
            </a:r>
            <a:endParaRPr lang="en-US" i="1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671FEF5-54CD-4878-BF56-81024E2786E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touch something with a bargepole;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sweep under the carpet;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touch wood;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put in own’s 5 quid;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flogging a dead horse;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etc.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5BEAA7D-DD9C-4C10-908A-0935CADE86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336793" y="1905000"/>
            <a:ext cx="3999001" cy="576262"/>
          </a:xfrm>
        </p:spPr>
        <p:txBody>
          <a:bodyPr/>
          <a:lstStyle/>
          <a:p>
            <a:pPr algn="ctr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English</a:t>
            </a:r>
            <a:endParaRPr lang="en-US" i="1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58F8804-78A5-40FF-BB7D-E6752A213F3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touch something with a ten-foot pole;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sweep under the rug;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knock on wood;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put in own’s 2 cents;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beating a dead horse;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6921532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35F869-CC25-4611-BD7C-53C60DB2E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6638" y="970099"/>
            <a:ext cx="8911687" cy="73733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Grammatical traits of AAVE.</a:t>
            </a:r>
            <a:endParaRPr lang="en-GB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700229A7-9AAD-4CA7-AAB0-24EC9FEACD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1908526"/>
              </p:ext>
            </p:extLst>
          </p:nvPr>
        </p:nvGraphicFramePr>
        <p:xfrm>
          <a:off x="2592925" y="2257168"/>
          <a:ext cx="8915400" cy="336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4376">
                  <a:extLst>
                    <a:ext uri="{9D8B030D-6E8A-4147-A177-3AD203B41FA5}">
                      <a16:colId xmlns:a16="http://schemas.microsoft.com/office/drawing/2014/main" val="3141026425"/>
                    </a:ext>
                  </a:extLst>
                </a:gridCol>
                <a:gridCol w="3023694">
                  <a:extLst>
                    <a:ext uri="{9D8B030D-6E8A-4147-A177-3AD203B41FA5}">
                      <a16:colId xmlns:a16="http://schemas.microsoft.com/office/drawing/2014/main" val="410565355"/>
                    </a:ext>
                  </a:extLst>
                </a:gridCol>
                <a:gridCol w="4477330">
                  <a:extLst>
                    <a:ext uri="{9D8B030D-6E8A-4147-A177-3AD203B41FA5}">
                      <a16:colId xmlns:a16="http://schemas.microsoft.com/office/drawing/2014/main" val="42010914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Tense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Example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059626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  <a:p>
                      <a:pPr algn="ctr"/>
                      <a:endParaRPr lang="en-US" sz="800" dirty="0"/>
                    </a:p>
                    <a:p>
                      <a:pPr algn="ctr"/>
                      <a:r>
                        <a:rPr lang="en-US" sz="3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Past</a:t>
                      </a:r>
                      <a:endParaRPr lang="en-GB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Pre-recent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been bought it</a:t>
                      </a:r>
                      <a:endParaRPr lang="en-GB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38261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Recent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done buy it </a:t>
                      </a:r>
                      <a:endParaRPr lang="en-GB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267190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Pre-present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did buy it</a:t>
                      </a:r>
                      <a:endParaRPr lang="en-GB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301613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Past inceptive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do buy it</a:t>
                      </a:r>
                      <a:endParaRPr lang="en-GB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176666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Present</a:t>
                      </a:r>
                      <a:endParaRPr lang="en-GB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be buying it</a:t>
                      </a:r>
                      <a:endParaRPr lang="en-GB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861152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Future</a:t>
                      </a:r>
                      <a:endParaRPr lang="en-GB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Immediate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I’mma</a:t>
                      </a:r>
                      <a:r>
                        <a:rPr lang="en-US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buy it</a:t>
                      </a:r>
                      <a:endParaRPr lang="en-GB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9811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Post-immediate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I’mma</a:t>
                      </a:r>
                      <a:r>
                        <a:rPr lang="en-US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gonna</a:t>
                      </a:r>
                      <a:r>
                        <a:rPr lang="en-US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buy it</a:t>
                      </a:r>
                      <a:endParaRPr lang="en-GB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32642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Indefinite 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en-US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gonna</a:t>
                      </a:r>
                      <a:r>
                        <a:rPr lang="en-US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buy it</a:t>
                      </a:r>
                      <a:endParaRPr lang="en-GB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0349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26179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BE1BF5-CB16-45CD-9E28-63FA36205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1050324"/>
            <a:ext cx="8911687" cy="854676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E24C6D-CAAC-4897-BD78-05D02ED158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While my work might not be thorough enough, I’d like to think I have researched enough into the topic to say my hypothesis was proven.</a:t>
            </a:r>
          </a:p>
        </p:txBody>
      </p:sp>
    </p:spTree>
    <p:extLst>
      <p:ext uri="{BB962C8B-B14F-4D97-AF65-F5344CB8AC3E}">
        <p14:creationId xmlns:p14="http://schemas.microsoft.com/office/powerpoint/2010/main" val="40439718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E9AB410A-4A6D-40E8-AF9C-6D19DF8A8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8164" y="2172226"/>
            <a:ext cx="9799378" cy="2513547"/>
          </a:xfrm>
        </p:spPr>
        <p:txBody>
          <a:bodyPr>
            <a:noAutofit/>
          </a:bodyPr>
          <a:lstStyle/>
          <a:p>
            <a:pPr algn="ctr"/>
            <a:r>
              <a:rPr lang="en-US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ATTENTION!</a:t>
            </a:r>
            <a:endParaRPr lang="en-GB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918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BE1BF5-CB16-45CD-9E28-63FA36205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1050324"/>
            <a:ext cx="8911687" cy="854676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E24C6D-CAAC-4897-BD78-05D02ED158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Topic: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Anglo-American Youth Slang;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Relevancy: penning down an important part of speech and life, if an informal one;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Goal: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recording and exemplifying vernacular English through linguistical norms;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Hypothesis: little to no difference between major dialects of English;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Point: see Relevancy;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 product: the resulting project.</a:t>
            </a:r>
          </a:p>
        </p:txBody>
      </p:sp>
    </p:spTree>
    <p:extLst>
      <p:ext uri="{BB962C8B-B14F-4D97-AF65-F5344CB8AC3E}">
        <p14:creationId xmlns:p14="http://schemas.microsoft.com/office/powerpoint/2010/main" val="1971990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E2B6A7D-25BE-4B75-A20B-4EED7EF1D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Possible reasons for lackluster research regarding slang: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3613B74D-C13E-42DF-99DF-C5C9C38E65E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certain academic stigma surrounding slang;</a:t>
            </a:r>
          </a:p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“dirtied” speech, cultural stigma;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lack of serious treatment;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lack of interest in the subject.</a:t>
            </a:r>
          </a:p>
        </p:txBody>
      </p:sp>
      <p:pic>
        <p:nvPicPr>
          <p:cNvPr id="17" name="Объект 16">
            <a:extLst>
              <a:ext uri="{FF2B5EF4-FFF2-40B4-BE49-F238E27FC236}">
                <a16:creationId xmlns:a16="http://schemas.microsoft.com/office/drawing/2014/main" id="{4C2CC08C-6620-4442-A1DA-78CABC9B272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124" y="2125663"/>
            <a:ext cx="3842951" cy="3778250"/>
          </a:xfrm>
        </p:spPr>
      </p:pic>
    </p:spTree>
    <p:extLst>
      <p:ext uri="{BB962C8B-B14F-4D97-AF65-F5344CB8AC3E}">
        <p14:creationId xmlns:p14="http://schemas.microsoft.com/office/powerpoint/2010/main" val="1684397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7FA422-D1C9-457C-B8FF-BEF73876D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Dictionary of Slang and Unconventional English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Eric Partridge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2E5BB8B-B6DD-4578-ACF3-77558247A2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450" y="2096529"/>
            <a:ext cx="5708820" cy="4240319"/>
          </a:xfrm>
        </p:spPr>
      </p:pic>
    </p:spTree>
    <p:extLst>
      <p:ext uri="{BB962C8B-B14F-4D97-AF65-F5344CB8AC3E}">
        <p14:creationId xmlns:p14="http://schemas.microsoft.com/office/powerpoint/2010/main" val="4228919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68F2A07-772C-45C2-8BBE-AF021EEA3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624109"/>
            <a:ext cx="8911687" cy="1711317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Know Your Meme 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Urban Dictionary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17F3692F-76F3-4236-89F2-309CABAD944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683848" y="2455863"/>
            <a:ext cx="4131904" cy="3778250"/>
          </a:xfrm>
          <a:prstGeom prst="rect">
            <a:avLst/>
          </a:prstGeo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11B629FD-7AC9-4A85-B0DA-62C4911C85B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191375" y="2455863"/>
            <a:ext cx="4313238" cy="377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783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9A05C1-CD48-4EDC-A9E6-E745B529E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and British English: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Lexical differences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5C840A-B028-4F04-BE77-B6F696B4A2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64292" y="1905000"/>
            <a:ext cx="3992732" cy="576262"/>
          </a:xfrm>
        </p:spPr>
        <p:txBody>
          <a:bodyPr/>
          <a:lstStyle/>
          <a:p>
            <a:pPr algn="ctr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British English</a:t>
            </a:r>
            <a:endParaRPr lang="en-US" i="1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671FEF5-54CD-4878-BF56-81024E2786E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Pants as underwear;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shop to get groceries;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bill for £100;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biscuits with tea;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crisps from Pringles and fries from the fish and fry shop;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full stop, both punctuation and form of speech.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5BEAA7D-DD9C-4C10-908A-0935CADE86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336793" y="1905000"/>
            <a:ext cx="3999001" cy="576262"/>
          </a:xfrm>
        </p:spPr>
        <p:txBody>
          <a:bodyPr/>
          <a:lstStyle/>
          <a:p>
            <a:pPr algn="ctr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English</a:t>
            </a:r>
            <a:endParaRPr lang="en-US" i="1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58F8804-78A5-40FF-BB7D-E6752A213F3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Pants as trousers;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store to get groceries;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for $100;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cookie jar;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chips from Lay’s and fries from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McD’s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period, both punctuation and form of speech.</a:t>
            </a:r>
          </a:p>
        </p:txBody>
      </p:sp>
    </p:spTree>
    <p:extLst>
      <p:ext uri="{BB962C8B-B14F-4D97-AF65-F5344CB8AC3E}">
        <p14:creationId xmlns:p14="http://schemas.microsoft.com/office/powerpoint/2010/main" val="3974063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9A05C1-CD48-4EDC-A9E6-E745B529E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and British English: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Orthographical differences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5C840A-B028-4F04-BE77-B6F696B4A2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64292" y="1905000"/>
            <a:ext cx="3992732" cy="576262"/>
          </a:xfrm>
        </p:spPr>
        <p:txBody>
          <a:bodyPr/>
          <a:lstStyle/>
          <a:p>
            <a:pPr algn="ctr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British English</a:t>
            </a:r>
            <a:endParaRPr lang="en-US" i="1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671FEF5-54CD-4878-BF56-81024E2786E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Behaviour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fuelled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travelling;</a:t>
            </a:r>
          </a:p>
          <a:p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centre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litre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fibre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analyse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apologise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manoeuvre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encyclopaedia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defence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pretence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catalogue, monologue.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5BEAA7D-DD9C-4C10-908A-0935CADE86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336793" y="1905000"/>
            <a:ext cx="3999001" cy="576262"/>
          </a:xfrm>
        </p:spPr>
        <p:txBody>
          <a:bodyPr/>
          <a:lstStyle/>
          <a:p>
            <a:pPr algn="ctr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English</a:t>
            </a:r>
            <a:endParaRPr lang="en-US" i="1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58F8804-78A5-40FF-BB7D-E6752A213F3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Behavior, color;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fueled, traveling;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center, liter, fiber;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analyze, apologize;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maneuver, encyclopedia;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defense, pretense;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catalog, monolog.</a:t>
            </a:r>
          </a:p>
        </p:txBody>
      </p:sp>
    </p:spTree>
    <p:extLst>
      <p:ext uri="{BB962C8B-B14F-4D97-AF65-F5344CB8AC3E}">
        <p14:creationId xmlns:p14="http://schemas.microsoft.com/office/powerpoint/2010/main" val="2258337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9A05C1-CD48-4EDC-A9E6-E745B529E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and British English: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Orthoepic differences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5C840A-B028-4F04-BE77-B6F696B4A2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64292" y="1905000"/>
            <a:ext cx="3992732" cy="576262"/>
          </a:xfrm>
        </p:spPr>
        <p:txBody>
          <a:bodyPr/>
          <a:lstStyle/>
          <a:p>
            <a:pPr algn="ctr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British English</a:t>
            </a:r>
            <a:endParaRPr lang="en-US" i="1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671FEF5-54CD-4878-BF56-81024E2786E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Silenced /r/’s in right, arrow;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alveolar ridge /r/’s;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yods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duty, Tuesday;</a:t>
            </a:r>
          </a:p>
          <a:p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centre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-mouth /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əʊ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in go, no;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British /ɒ/ in John, shop, watch;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chiefly British /a/ in carry, Harry, embarrass.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5BEAA7D-DD9C-4C10-908A-0935CADE86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336793" y="1905000"/>
            <a:ext cx="3999001" cy="576262"/>
          </a:xfrm>
        </p:spPr>
        <p:txBody>
          <a:bodyPr/>
          <a:lstStyle/>
          <a:p>
            <a:pPr algn="ctr"/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English</a:t>
            </a:r>
            <a:endParaRPr lang="en-US" i="1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58F8804-78A5-40FF-BB7D-E6752A213F3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Pronounced /r/’s in right, arrow;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rolled-back /r/’s;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dropped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yods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duty, Tuesday;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glottal /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oʊ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in go, no;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British /ɑ/ in John, shop, watch;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chiefly American /ɛ/ in carry, Harry, embarrass.</a:t>
            </a:r>
          </a:p>
        </p:txBody>
      </p:sp>
    </p:spTree>
    <p:extLst>
      <p:ext uri="{BB962C8B-B14F-4D97-AF65-F5344CB8AC3E}">
        <p14:creationId xmlns:p14="http://schemas.microsoft.com/office/powerpoint/2010/main" val="3539840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B1E522-9E27-42E1-98A5-E2ED67751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61213" y="5542301"/>
            <a:ext cx="3505199" cy="976312"/>
          </a:xfrm>
        </p:spPr>
        <p:txBody>
          <a:bodyPr>
            <a:normAutofit/>
          </a:bodyPr>
          <a:lstStyle/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Rainbow Plaque on Leeds City Varieties theatre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7BC5D0F-366C-40FA-A5C7-DE2FFC3C5C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13" y="368047"/>
            <a:ext cx="5181600" cy="5052060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D206B54D-9C25-46E7-817C-282A218CA0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243222" y="762859"/>
            <a:ext cx="3625766" cy="5755754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slang?</a:t>
            </a:r>
          </a:p>
          <a:p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“…an informal nonstandard vocabulary composed typically of coinages, arbitrarily changed words, and extravagant, forced, or facetious figures of speech.”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Examples: Polari, Thieves cant, “navy talk”.</a:t>
            </a:r>
          </a:p>
        </p:txBody>
      </p:sp>
    </p:spTree>
    <p:extLst>
      <p:ext uri="{BB962C8B-B14F-4D97-AF65-F5344CB8AC3E}">
        <p14:creationId xmlns:p14="http://schemas.microsoft.com/office/powerpoint/2010/main" val="410251649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949</TotalTime>
  <Words>750</Words>
  <Application>Microsoft Office PowerPoint</Application>
  <PresentationFormat>Широкоэкранный</PresentationFormat>
  <Paragraphs>127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Century Gothic</vt:lpstr>
      <vt:lpstr>Times New Roman</vt:lpstr>
      <vt:lpstr>Wingdings 3</vt:lpstr>
      <vt:lpstr>Легкий дым</vt:lpstr>
      <vt:lpstr>“Anglo-American Youth Slang”                                                                                                 Выполнил:                                                                        Сафин Владислав Ильич                                                                              ученик 11 класса «А»                                                                                                    Куратор:                                                                    Клокова Ольга Николаевна                                                                    учитель английского языка</vt:lpstr>
      <vt:lpstr>Introduction.</vt:lpstr>
      <vt:lpstr>Possible reasons for lackluster research regarding slang:</vt:lpstr>
      <vt:lpstr>A Dictionary of Slang and Unconventional English by Eric Partridge</vt:lpstr>
      <vt:lpstr>Know Your Meme  &amp; Urban Dictionary</vt:lpstr>
      <vt:lpstr>American and British English: Lexical differences</vt:lpstr>
      <vt:lpstr>American and British English: Orthographical differences</vt:lpstr>
      <vt:lpstr>American and British English: Orthoepic differences</vt:lpstr>
      <vt:lpstr>Rainbow Plaque on Leeds City Varieties theatre</vt:lpstr>
      <vt:lpstr>America On-Line was a major Internet service provider during the “chatroom era”.</vt:lpstr>
      <vt:lpstr>More modern slang is spawned from social media and its particular “quirks”.</vt:lpstr>
      <vt:lpstr>Imageboards took part in shaping modern Internet slang, still influencing it.</vt:lpstr>
      <vt:lpstr>Examples.</vt:lpstr>
      <vt:lpstr>Streaming sites have a large impact on meme culture.</vt:lpstr>
      <vt:lpstr>The term PogChamp stems from a children’s milk cap game going by the same name.</vt:lpstr>
      <vt:lpstr>American and British English: Idiomatic differences</vt:lpstr>
      <vt:lpstr>Grammatical traits of AAVE.</vt:lpstr>
      <vt:lpstr>Conclusion.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работе на тему: “</dc:title>
  <dc:creator>USER</dc:creator>
  <cp:lastModifiedBy>USER</cp:lastModifiedBy>
  <cp:revision>24</cp:revision>
  <dcterms:created xsi:type="dcterms:W3CDTF">2021-12-13T10:58:15Z</dcterms:created>
  <dcterms:modified xsi:type="dcterms:W3CDTF">2021-12-14T19:16:35Z</dcterms:modified>
</cp:coreProperties>
</file>