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2" d="100"/>
          <a:sy n="82" d="100"/>
        </p:scale>
        <p:origin x="691"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ru-RU"/>
              <a:t>Образец заголовка</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062604B0-A796-4F65-887A-38764A1B97CA}" type="datetimeFigureOut">
              <a:rPr lang="ru-RU" smtClean="0"/>
              <a:t>18.04.2022</a:t>
            </a:fld>
            <a:endParaRPr lang="ru-RU"/>
          </a:p>
        </p:txBody>
      </p:sp>
      <p:sp>
        <p:nvSpPr>
          <p:cNvPr id="5" name="Footer Placeholder 4"/>
          <p:cNvSpPr>
            <a:spLocks noGrp="1"/>
          </p:cNvSpPr>
          <p:nvPr>
            <p:ph type="ftr" sz="quarter" idx="11"/>
          </p:nvPr>
        </p:nvSpPr>
        <p:spPr>
          <a:xfrm>
            <a:off x="1371600" y="4323845"/>
            <a:ext cx="6400800" cy="365125"/>
          </a:xfrm>
        </p:spPr>
        <p:txBody>
          <a:bodyPr/>
          <a:lstStyle/>
          <a:p>
            <a:endParaRPr lang="ru-RU"/>
          </a:p>
        </p:txBody>
      </p:sp>
      <p:sp>
        <p:nvSpPr>
          <p:cNvPr id="6" name="Slide Number Placeholder 5"/>
          <p:cNvSpPr>
            <a:spLocks noGrp="1"/>
          </p:cNvSpPr>
          <p:nvPr>
            <p:ph type="sldNum" sz="quarter" idx="12"/>
          </p:nvPr>
        </p:nvSpPr>
        <p:spPr>
          <a:xfrm>
            <a:off x="8077200" y="1430866"/>
            <a:ext cx="2743200" cy="365125"/>
          </a:xfrm>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3983591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062604B0-A796-4F65-887A-38764A1B97CA}" type="datetimeFigureOut">
              <a:rPr lang="ru-RU" smtClean="0"/>
              <a:t>18.04.2022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31001260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Заголовок и подпись">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62604B0-A796-4F65-887A-38764A1B97CA}" type="datetimeFigureOut">
              <a:rPr lang="ru-RU" smtClean="0"/>
              <a:t>18.04.2022</a:t>
            </a:fld>
            <a:endParaRPr lang="ru-RU"/>
          </a:p>
        </p:txBody>
      </p:sp>
      <p:sp>
        <p:nvSpPr>
          <p:cNvPr id="6" name="Footer Placeholder 5"/>
          <p:cNvSpPr>
            <a:spLocks noGrp="1"/>
          </p:cNvSpPr>
          <p:nvPr>
            <p:ph type="ftr" sz="quarter" idx="11"/>
          </p:nvPr>
        </p:nvSpPr>
        <p:spPr>
          <a:xfrm>
            <a:off x="685800" y="379941"/>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25568625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Цитата с подписью">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ru-RU"/>
              <a:t>Образец заголовка</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062604B0-A796-4F65-887A-38764A1B97CA}" type="datetimeFigureOut">
              <a:rPr lang="ru-RU" smtClean="0"/>
              <a:t>18.04.2022</a:t>
            </a:fld>
            <a:endParaRPr lang="ru-RU"/>
          </a:p>
        </p:txBody>
      </p:sp>
      <p:sp>
        <p:nvSpPr>
          <p:cNvPr id="6" name="Footer Placeholder 5"/>
          <p:cNvSpPr>
            <a:spLocks noGrp="1"/>
          </p:cNvSpPr>
          <p:nvPr>
            <p:ph type="ftr" sz="quarter" idx="11"/>
          </p:nvPr>
        </p:nvSpPr>
        <p:spPr>
          <a:xfrm>
            <a:off x="685800" y="379941"/>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9D10515C-EB4A-49E7-83EA-75E847AC1276}" type="slidenum">
              <a:rPr lang="ru-RU" smtClean="0"/>
              <a:t>‹#›</a:t>
            </a:fld>
            <a:endParaRPr lang="ru-RU"/>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3933519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Карточка имени">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ru-RU"/>
              <a:t>Образец заголовка</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062604B0-A796-4F65-887A-38764A1B97CA}" type="datetimeFigureOut">
              <a:rPr lang="ru-RU" smtClean="0"/>
              <a:t>18.04.2022</a:t>
            </a:fld>
            <a:endParaRPr lang="ru-RU"/>
          </a:p>
        </p:txBody>
      </p:sp>
      <p:sp>
        <p:nvSpPr>
          <p:cNvPr id="6" name="Footer Placeholder 5"/>
          <p:cNvSpPr>
            <a:spLocks noGrp="1"/>
          </p:cNvSpPr>
          <p:nvPr>
            <p:ph type="ftr" sz="quarter" idx="11"/>
          </p:nvPr>
        </p:nvSpPr>
        <p:spPr>
          <a:xfrm>
            <a:off x="685800" y="378883"/>
            <a:ext cx="6991492" cy="365125"/>
          </a:xfrm>
        </p:spPr>
        <p:txBody>
          <a:bodyPr/>
          <a:lstStyle/>
          <a:p>
            <a:endParaRPr lang="ru-RU"/>
          </a:p>
        </p:txBody>
      </p:sp>
      <p:sp>
        <p:nvSpPr>
          <p:cNvPr id="7" name="Slide Number Placeholder 6"/>
          <p:cNvSpPr>
            <a:spLocks noGrp="1"/>
          </p:cNvSpPr>
          <p:nvPr>
            <p:ph type="sldNum" sz="quarter" idx="12"/>
          </p:nvPr>
        </p:nvSpPr>
        <p:spPr>
          <a:xfrm>
            <a:off x="10862452" y="381000"/>
            <a:ext cx="643748" cy="365125"/>
          </a:xfrm>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30568608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ru-RU"/>
              <a:t>Образец заголовка</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062604B0-A796-4F65-887A-38764A1B97CA}" type="datetimeFigureOut">
              <a:rPr lang="ru-RU" smtClean="0"/>
              <a:t>18.04.2022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15629946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ru-RU"/>
              <a:t>Образец заголовка</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3" name="Date Placeholder 2"/>
          <p:cNvSpPr>
            <a:spLocks noGrp="1"/>
          </p:cNvSpPr>
          <p:nvPr>
            <p:ph type="dt" sz="half" idx="10"/>
          </p:nvPr>
        </p:nvSpPr>
        <p:spPr/>
        <p:txBody>
          <a:bodyPr/>
          <a:lstStyle/>
          <a:p>
            <a:fld id="{062604B0-A796-4F65-887A-38764A1B97CA}" type="datetimeFigureOut">
              <a:rPr lang="ru-RU" smtClean="0"/>
              <a:t>18.04.2022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21955572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62604B0-A796-4F65-887A-38764A1B97CA}" type="datetimeFigureOut">
              <a:rPr lang="ru-RU" smtClean="0"/>
              <a:t>18.04.2022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25289859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062604B0-A796-4F65-887A-38764A1B97CA}" type="datetimeFigureOut">
              <a:rPr lang="ru-RU" smtClean="0"/>
              <a:t>18.04.2022</a:t>
            </a:fld>
            <a:endParaRPr lang="ru-RU"/>
          </a:p>
        </p:txBody>
      </p:sp>
      <p:sp>
        <p:nvSpPr>
          <p:cNvPr id="5" name="Footer Placeholder 4"/>
          <p:cNvSpPr>
            <a:spLocks noGrp="1"/>
          </p:cNvSpPr>
          <p:nvPr>
            <p:ph type="ftr" sz="quarter" idx="11"/>
          </p:nvPr>
        </p:nvSpPr>
        <p:spPr>
          <a:xfrm>
            <a:off x="685800" y="381000"/>
            <a:ext cx="6991492" cy="365125"/>
          </a:xfrm>
        </p:spPr>
        <p:txBody>
          <a:bodyPr/>
          <a:lstStyle/>
          <a:p>
            <a:endParaRPr lang="ru-RU"/>
          </a:p>
        </p:txBody>
      </p:sp>
      <p:sp>
        <p:nvSpPr>
          <p:cNvPr id="6" name="Slide Number Placeholder 5"/>
          <p:cNvSpPr>
            <a:spLocks noGrp="1"/>
          </p:cNvSpPr>
          <p:nvPr>
            <p:ph type="sldNum" sz="quarter" idx="12"/>
          </p:nvPr>
        </p:nvSpPr>
        <p:spPr>
          <a:xfrm>
            <a:off x="10862452" y="381000"/>
            <a:ext cx="643748" cy="365125"/>
          </a:xfrm>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673319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062604B0-A796-4F65-887A-38764A1B97CA}" type="datetimeFigureOut">
              <a:rPr lang="ru-RU" smtClean="0"/>
              <a:t>18.04.2022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36091812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ru-RU"/>
              <a:t>Образец заголовка</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062604B0-A796-4F65-887A-38764A1B97CA}" type="datetimeFigureOut">
              <a:rPr lang="ru-RU" smtClean="0"/>
              <a:t>18.04.2022</a:t>
            </a:fld>
            <a:endParaRPr lang="ru-RU"/>
          </a:p>
        </p:txBody>
      </p:sp>
      <p:sp>
        <p:nvSpPr>
          <p:cNvPr id="5" name="Footer Placeholder 4"/>
          <p:cNvSpPr>
            <a:spLocks noGrp="1"/>
          </p:cNvSpPr>
          <p:nvPr>
            <p:ph type="ftr" sz="quarter" idx="11"/>
          </p:nvPr>
        </p:nvSpPr>
        <p:spPr>
          <a:xfrm>
            <a:off x="685800" y="381001"/>
            <a:ext cx="6991492" cy="364065"/>
          </a:xfrm>
        </p:spPr>
        <p:txBody>
          <a:bodyPr/>
          <a:lstStyle/>
          <a:p>
            <a:endParaRPr lang="ru-RU"/>
          </a:p>
        </p:txBody>
      </p:sp>
      <p:sp>
        <p:nvSpPr>
          <p:cNvPr id="6" name="Slide Number Placeholder 5"/>
          <p:cNvSpPr>
            <a:spLocks noGrp="1"/>
          </p:cNvSpPr>
          <p:nvPr>
            <p:ph type="sldNum" sz="quarter" idx="12"/>
          </p:nvPr>
        </p:nvSpPr>
        <p:spPr>
          <a:xfrm>
            <a:off x="10862452" y="381000"/>
            <a:ext cx="643748" cy="365125"/>
          </a:xfrm>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2380763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062604B0-A796-4F65-887A-38764A1B97CA}" type="datetimeFigureOut">
              <a:rPr lang="ru-RU" smtClean="0"/>
              <a:t>18.04.2022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36630149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ru-RU"/>
              <a:t>Образец заголовка</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5800" y="3132666"/>
            <a:ext cx="5311775"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72200" y="3132666"/>
            <a:ext cx="5334000" cy="3086019"/>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062604B0-A796-4F65-887A-38764A1B97CA}" type="datetimeFigureOut">
              <a:rPr lang="ru-RU" smtClean="0"/>
              <a:t>18.04.2022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31672672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062604B0-A796-4F65-887A-38764A1B97CA}" type="datetimeFigureOut">
              <a:rPr lang="ru-RU" smtClean="0"/>
              <a:t>18.04.2022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1040066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2604B0-A796-4F65-887A-38764A1B97CA}" type="datetimeFigureOut">
              <a:rPr lang="ru-RU" smtClean="0"/>
              <a:t>18.04.2022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16711120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ru-RU"/>
              <a:t>Образец заголовка</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062604B0-A796-4F65-887A-38764A1B97CA}" type="datetimeFigureOut">
              <a:rPr lang="ru-RU" smtClean="0"/>
              <a:t>18.04.2022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4068902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ru-RU"/>
              <a:t>Образец заголовка</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Date Placeholder 4"/>
          <p:cNvSpPr>
            <a:spLocks noGrp="1"/>
          </p:cNvSpPr>
          <p:nvPr>
            <p:ph type="dt" sz="half" idx="10"/>
          </p:nvPr>
        </p:nvSpPr>
        <p:spPr/>
        <p:txBody>
          <a:bodyPr/>
          <a:lstStyle/>
          <a:p>
            <a:fld id="{062604B0-A796-4F65-887A-38764A1B97CA}" type="datetimeFigureOut">
              <a:rPr lang="ru-RU" smtClean="0"/>
              <a:t>18.04.2022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D10515C-EB4A-49E7-83EA-75E847AC1276}" type="slidenum">
              <a:rPr lang="ru-RU" smtClean="0"/>
              <a:t>‹#›</a:t>
            </a:fld>
            <a:endParaRPr lang="ru-RU"/>
          </a:p>
        </p:txBody>
      </p:sp>
    </p:spTree>
    <p:extLst>
      <p:ext uri="{BB962C8B-B14F-4D97-AF65-F5344CB8AC3E}">
        <p14:creationId xmlns:p14="http://schemas.microsoft.com/office/powerpoint/2010/main" val="4177035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062604B0-A796-4F65-887A-38764A1B97CA}" type="datetimeFigureOut">
              <a:rPr lang="ru-RU" smtClean="0"/>
              <a:t>18.04.2022</a:t>
            </a:fld>
            <a:endParaRPr lang="ru-RU"/>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10515C-EB4A-49E7-83EA-75E847AC1276}" type="slidenum">
              <a:rPr lang="ru-RU" smtClean="0"/>
              <a:t>‹#›</a:t>
            </a:fld>
            <a:endParaRPr lang="ru-RU"/>
          </a:p>
        </p:txBody>
      </p:sp>
    </p:spTree>
    <p:extLst>
      <p:ext uri="{BB962C8B-B14F-4D97-AF65-F5344CB8AC3E}">
        <p14:creationId xmlns:p14="http://schemas.microsoft.com/office/powerpoint/2010/main" val="206683510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 id="2147483795" r:id="rId15"/>
    <p:sldLayoutId id="2147483796" r:id="rId16"/>
    <p:sldLayoutId id="2147483797"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3272590" y="413886"/>
            <a:ext cx="4331368" cy="1357162"/>
          </a:xfrm>
          <a:effectLst>
            <a:outerShdw blurRad="50800" dist="38100" dir="2700000" algn="tl" rotWithShape="0">
              <a:prstClr val="black">
                <a:alpha val="40000"/>
              </a:prstClr>
            </a:outerShdw>
          </a:effectLst>
        </p:spPr>
        <p:txBody>
          <a:bodyPr>
            <a:normAutofit/>
          </a:bodyPr>
          <a:lstStyle/>
          <a:p>
            <a:r>
              <a:rPr lang="en-US" sz="5400" dirty="0">
                <a:latin typeface="Broadway" panose="04040905080B02020502" pitchFamily="82" charset="0"/>
              </a:rPr>
              <a:t>Anorexia</a:t>
            </a:r>
            <a:endParaRPr lang="ru-RU" sz="5400" dirty="0">
              <a:latin typeface="Franklin Gothic Heavy" panose="020B0903020102020204" pitchFamily="34" charset="0"/>
            </a:endParaRPr>
          </a:p>
        </p:txBody>
      </p:sp>
      <p:sp>
        <p:nvSpPr>
          <p:cNvPr id="5" name="Текст 4"/>
          <p:cNvSpPr>
            <a:spLocks noGrp="1"/>
          </p:cNvSpPr>
          <p:nvPr>
            <p:ph type="body" idx="1"/>
          </p:nvPr>
        </p:nvSpPr>
        <p:spPr>
          <a:xfrm>
            <a:off x="1692175" y="6407050"/>
            <a:ext cx="10012145" cy="450950"/>
          </a:xfrm>
        </p:spPr>
        <p:txBody>
          <a:bodyPr>
            <a:normAutofit fontScale="47500" lnSpcReduction="20000"/>
          </a:bodyPr>
          <a:lstStyle/>
          <a:p>
            <a:r>
              <a:rPr lang="en-US" dirty="0"/>
              <a:t>Student : </a:t>
            </a:r>
            <a:r>
              <a:rPr lang="en-US" dirty="0" err="1"/>
              <a:t>Polina</a:t>
            </a:r>
            <a:r>
              <a:rPr lang="en-US" dirty="0"/>
              <a:t> </a:t>
            </a:r>
            <a:r>
              <a:rPr lang="en-US" dirty="0" err="1"/>
              <a:t>Magnitskaia</a:t>
            </a:r>
            <a:r>
              <a:rPr lang="en-US" dirty="0"/>
              <a:t> </a:t>
            </a:r>
          </a:p>
          <a:p>
            <a:r>
              <a:rPr lang="en-US" dirty="0"/>
              <a:t>9”B” </a:t>
            </a:r>
            <a:endParaRPr lang="ru-RU" dirty="0"/>
          </a:p>
        </p:txBody>
      </p:sp>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925195" y="1803706"/>
            <a:ext cx="8103493" cy="3205113"/>
          </a:xfrm>
          <a:prstGeom prst="rect">
            <a:avLst/>
          </a:prstGeom>
        </p:spPr>
      </p:pic>
    </p:spTree>
    <p:extLst>
      <p:ext uri="{BB962C8B-B14F-4D97-AF65-F5344CB8AC3E}">
        <p14:creationId xmlns:p14="http://schemas.microsoft.com/office/powerpoint/2010/main" val="2571800288"/>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mph" presetSubtype="0" fill="hold" grpId="0" nodeType="clickEffect">
                                  <p:stCondLst>
                                    <p:cond delay="0"/>
                                  </p:stCondLst>
                                  <p:iterate type="lt">
                                    <p:tmPct val="4000"/>
                                  </p:iterate>
                                  <p:childTnLst>
                                    <p:set>
                                      <p:cBhvr override="childStyle">
                                        <p:cTn id="6" dur="500" fill="hold"/>
                                        <p:tgtEl>
                                          <p:spTgt spid="4"/>
                                        </p:tgtEl>
                                        <p:attrNameLst>
                                          <p:attrName>style.textDecorationUnderline</p:attrName>
                                        </p:attrNameLst>
                                      </p:cBhvr>
                                      <p:to>
                                        <p:strVal val="tru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Прямоугольник 5"/>
          <p:cNvSpPr/>
          <p:nvPr/>
        </p:nvSpPr>
        <p:spPr>
          <a:xfrm>
            <a:off x="119269" y="1698011"/>
            <a:ext cx="4514248" cy="2146434"/>
          </a:xfrm>
          <a:prstGeom prst="rect">
            <a:avLst/>
          </a:prstGeom>
          <a:solidFill>
            <a:schemeClr val="accent1">
              <a:lumMod val="40000"/>
              <a:lumOff val="60000"/>
            </a:scheme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US" dirty="0"/>
              <a:t>Anorexia what is it?</a:t>
            </a:r>
          </a:p>
          <a:p>
            <a:pPr marL="285750" indent="-285750" algn="ctr">
              <a:buFont typeface="Arial" panose="020B0604020202020204" pitchFamily="34" charset="0"/>
              <a:buChar char="•"/>
            </a:pPr>
            <a:r>
              <a:rPr lang="en-US" dirty="0"/>
              <a:t>Is it fashion?</a:t>
            </a:r>
          </a:p>
          <a:p>
            <a:pPr marL="285750" indent="-285750" algn="ctr">
              <a:buFont typeface="Arial" panose="020B0604020202020204" pitchFamily="34" charset="0"/>
              <a:buChar char="•"/>
            </a:pPr>
            <a:r>
              <a:rPr lang="en-US" dirty="0"/>
              <a:t>Interesting facts</a:t>
            </a:r>
            <a:endParaRPr lang="ru-RU" dirty="0"/>
          </a:p>
        </p:txBody>
      </p:sp>
      <p:pic>
        <p:nvPicPr>
          <p:cNvPr id="8" name="Рисунок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908708" y="614320"/>
            <a:ext cx="6461033" cy="4313816"/>
          </a:xfrm>
          <a:prstGeom prst="rect">
            <a:avLst/>
          </a:prstGeom>
          <a:effectLst>
            <a:reflection stA="47000" endPos="40000" dir="5400000" sy="-100000" algn="bl" rotWithShape="0"/>
            <a:softEdge rad="38100"/>
          </a:effectLst>
        </p:spPr>
      </p:pic>
    </p:spTree>
    <p:extLst>
      <p:ext uri="{BB962C8B-B14F-4D97-AF65-F5344CB8AC3E}">
        <p14:creationId xmlns:p14="http://schemas.microsoft.com/office/powerpoint/2010/main" val="1481662980"/>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3810000" y="772886"/>
            <a:ext cx="6477000" cy="348343"/>
          </a:xfrm>
          <a:prstGeom prst="rect">
            <a:avLst/>
          </a:prstGeom>
          <a:solidFill>
            <a:schemeClr val="accent5">
              <a:lumMod val="20000"/>
              <a:lumOff val="80000"/>
              <a:alpha val="94000"/>
            </a:schemeClr>
          </a:solidFill>
          <a:ln>
            <a:noFill/>
          </a:ln>
          <a:effectLst>
            <a:softEdge rad="1016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b="1">
              <a:ln w="22225">
                <a:solidFill>
                  <a:schemeClr val="accent2"/>
                </a:solidFill>
                <a:prstDash val="solid"/>
              </a:ln>
              <a:solidFill>
                <a:schemeClr val="accent2">
                  <a:lumMod val="40000"/>
                  <a:lumOff val="60000"/>
                </a:schemeClr>
              </a:solidFill>
            </a:endParaRPr>
          </a:p>
        </p:txBody>
      </p:sp>
      <p:sp>
        <p:nvSpPr>
          <p:cNvPr id="9" name="Прямоугольник 8"/>
          <p:cNvSpPr/>
          <p:nvPr/>
        </p:nvSpPr>
        <p:spPr>
          <a:xfrm>
            <a:off x="3682602" y="485392"/>
            <a:ext cx="7080139" cy="923330"/>
          </a:xfrm>
          <a:prstGeom prst="rect">
            <a:avLst/>
          </a:prstGeom>
          <a:noFill/>
        </p:spPr>
        <p:txBody>
          <a:bodyPr wrap="square" lIns="91440" tIns="45720" rIns="91440" bIns="45720">
            <a:spAutoFit/>
          </a:bodyPr>
          <a:lstStyle/>
          <a:p>
            <a:pPr algn="ctr"/>
            <a:r>
              <a:rPr lang="en-US" sz="5400" dirty="0">
                <a:ln w="0"/>
                <a:effectLst>
                  <a:outerShdw blurRad="38100" dist="19050" dir="2700000" algn="tl" rotWithShape="0">
                    <a:schemeClr val="dk1">
                      <a:alpha val="40000"/>
                    </a:schemeClr>
                  </a:outerShdw>
                </a:effectLst>
              </a:rPr>
              <a:t>From history</a:t>
            </a:r>
            <a:endParaRPr lang="ru-RU" sz="5400" dirty="0">
              <a:ln w="0"/>
              <a:effectLst>
                <a:outerShdw blurRad="38100" dist="19050" dir="2700000" algn="tl" rotWithShape="0">
                  <a:schemeClr val="dk1">
                    <a:alpha val="40000"/>
                  </a:schemeClr>
                </a:outerShdw>
              </a:effectLst>
            </a:endParaRPr>
          </a:p>
        </p:txBody>
      </p:sp>
      <p:sp>
        <p:nvSpPr>
          <p:cNvPr id="11" name="Прямоугольник 10"/>
          <p:cNvSpPr/>
          <p:nvPr/>
        </p:nvSpPr>
        <p:spPr>
          <a:xfrm>
            <a:off x="446315" y="1775935"/>
            <a:ext cx="6389914" cy="2308324"/>
          </a:xfrm>
          <a:prstGeom prst="rect">
            <a:avLst/>
          </a:prstGeom>
        </p:spPr>
        <p:txBody>
          <a:bodyPr wrap="square">
            <a:spAutoFit/>
          </a:bodyPr>
          <a:lstStyle/>
          <a:p>
            <a:r>
              <a:rPr lang="en-US" sz="2400" i="1" dirty="0"/>
              <a:t>The first description of this illness was given by Richard Morton – one of the greatest physicians of the 17th century. He described his patient as «skeleton only clad in skin». The term anorexia nervosa was first used in 1873 by William Gull.</a:t>
            </a:r>
            <a:endParaRPr lang="ru-RU" sz="2400" i="1" dirty="0"/>
          </a:p>
        </p:txBody>
      </p:sp>
      <p:pic>
        <p:nvPicPr>
          <p:cNvPr id="12" name="Рисунок 1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532430" y="1574198"/>
            <a:ext cx="2074809" cy="2510061"/>
          </a:xfrm>
          <a:prstGeom prst="rect">
            <a:avLst/>
          </a:prstGeom>
          <a:effectLst>
            <a:softEdge rad="139700"/>
          </a:effectLst>
        </p:spPr>
      </p:pic>
    </p:spTree>
    <p:extLst>
      <p:ext uri="{BB962C8B-B14F-4D97-AF65-F5344CB8AC3E}">
        <p14:creationId xmlns:p14="http://schemas.microsoft.com/office/powerpoint/2010/main" val="183591544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alpha val="90000"/>
          </a:schemeClr>
        </a:solidFill>
        <a:effectLst/>
      </p:bgPr>
    </p:bg>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stretch>
            <a:fillRect/>
          </a:stretch>
        </p:blipFill>
        <p:spPr>
          <a:xfrm>
            <a:off x="8507879" y="1235501"/>
            <a:ext cx="3684121" cy="5622499"/>
          </a:xfrm>
          <a:prstGeom prst="rect">
            <a:avLst/>
          </a:prstGeom>
          <a:effectLst>
            <a:softEdge rad="266700"/>
          </a:effectLst>
        </p:spPr>
      </p:pic>
      <p:pic>
        <p:nvPicPr>
          <p:cNvPr id="3" name="Рисунок 2"/>
          <p:cNvPicPr>
            <a:picLocks noChangeAspect="1"/>
          </p:cNvPicPr>
          <p:nvPr/>
        </p:nvPicPr>
        <p:blipFill>
          <a:blip r:embed="rId3"/>
          <a:stretch>
            <a:fillRect/>
          </a:stretch>
        </p:blipFill>
        <p:spPr>
          <a:xfrm>
            <a:off x="0" y="1012371"/>
            <a:ext cx="4001514" cy="6106886"/>
          </a:xfrm>
          <a:prstGeom prst="rect">
            <a:avLst/>
          </a:prstGeom>
          <a:effectLst>
            <a:softEdge rad="355600"/>
          </a:effectLst>
        </p:spPr>
      </p:pic>
      <p:sp>
        <p:nvSpPr>
          <p:cNvPr id="4" name="TextBox 3"/>
          <p:cNvSpPr txBox="1"/>
          <p:nvPr/>
        </p:nvSpPr>
        <p:spPr>
          <a:xfrm>
            <a:off x="3772395" y="3364663"/>
            <a:ext cx="4571999" cy="923330"/>
          </a:xfrm>
          <a:prstGeom prst="rect">
            <a:avLst/>
          </a:prstGeom>
          <a:gradFill flip="none" rotWithShape="1">
            <a:gsLst>
              <a:gs pos="25000">
                <a:schemeClr val="tx2">
                  <a:lumMod val="56000"/>
                  <a:lumOff val="44000"/>
                  <a:alpha val="0"/>
                </a:schemeClr>
              </a:gs>
              <a:gs pos="100000">
                <a:srgbClr val="FCFCFC"/>
              </a:gs>
              <a:gs pos="22000">
                <a:srgbClr val="FCFCFC"/>
              </a:gs>
              <a:gs pos="88000">
                <a:srgbClr val="FCFCFC"/>
              </a:gs>
              <a:gs pos="19588">
                <a:srgbClr val="FCFCFC"/>
              </a:gs>
              <a:gs pos="5000">
                <a:srgbClr val="FDFDFD"/>
              </a:gs>
              <a:gs pos="87000">
                <a:srgbClr val="E6E6E6"/>
              </a:gs>
              <a:gs pos="79000">
                <a:schemeClr val="lt1">
                  <a:tint val="98000"/>
                  <a:shade val="90000"/>
                  <a:satMod val="130000"/>
                  <a:lumMod val="103000"/>
                </a:schemeClr>
              </a:gs>
            </a:gsLst>
            <a:lin ang="2700000" scaled="1"/>
            <a:tileRect/>
          </a:gradFill>
          <a:effectLst>
            <a:softEdge rad="241300"/>
          </a:effectLst>
        </p:spPr>
        <p:style>
          <a:lnRef idx="0">
            <a:scrgbClr r="0" g="0" b="0"/>
          </a:lnRef>
          <a:fillRef idx="1003">
            <a:schemeClr val="lt1"/>
          </a:fillRef>
          <a:effectRef idx="0">
            <a:scrgbClr r="0" g="0" b="0"/>
          </a:effectRef>
          <a:fontRef idx="major"/>
        </p:style>
        <p:txBody>
          <a:bodyPr wrap="square" rtlCol="0">
            <a:spAutoFit/>
          </a:bodyPr>
          <a:lstStyle/>
          <a:p>
            <a:r>
              <a:rPr lang="en-US" i="1" dirty="0"/>
              <a:t>Pictured: Patient Miss K in April 1887 before treatment, age 14 and in June the same year, after treatment</a:t>
            </a:r>
            <a:endParaRPr lang="ru-RU" i="1" dirty="0"/>
          </a:p>
        </p:txBody>
      </p:sp>
    </p:spTree>
    <p:extLst>
      <p:ext uri="{BB962C8B-B14F-4D97-AF65-F5344CB8AC3E}">
        <p14:creationId xmlns:p14="http://schemas.microsoft.com/office/powerpoint/2010/main" val="560173627"/>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righ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wipe(left)">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81743" y="1821291"/>
            <a:ext cx="6096000" cy="646331"/>
          </a:xfrm>
          <a:prstGeom prst="rect">
            <a:avLst/>
          </a:prstGeom>
          <a:noFill/>
        </p:spPr>
        <p:txBody>
          <a:bodyPr>
            <a:spAutoFit/>
          </a:bodyPr>
          <a:lstStyle/>
          <a:p>
            <a:pPr marL="285750" indent="-285750">
              <a:buFont typeface="Arial" panose="020B0604020202020204" pitchFamily="34" charset="0"/>
              <a:buChar char="•"/>
            </a:pPr>
            <a:r>
              <a:rPr lang="en-US" i="1" dirty="0"/>
              <a:t>Anorexia nervosa has been referred to as a subconscious form of suicide.</a:t>
            </a:r>
            <a:endParaRPr lang="ru-RU" i="1" dirty="0"/>
          </a:p>
        </p:txBody>
      </p:sp>
      <p:sp>
        <p:nvSpPr>
          <p:cNvPr id="3" name="Прямоугольник 2"/>
          <p:cNvSpPr/>
          <p:nvPr/>
        </p:nvSpPr>
        <p:spPr>
          <a:xfrm>
            <a:off x="881743" y="2686334"/>
            <a:ext cx="6096000" cy="646331"/>
          </a:xfrm>
          <a:prstGeom prst="rect">
            <a:avLst/>
          </a:prstGeom>
        </p:spPr>
        <p:txBody>
          <a:bodyPr>
            <a:spAutoFit/>
          </a:bodyPr>
          <a:lstStyle/>
          <a:p>
            <a:pPr marL="285750" indent="-285750">
              <a:buFont typeface="Arial" panose="020B0604020202020204" pitchFamily="34" charset="0"/>
              <a:buChar char="•"/>
            </a:pPr>
            <a:r>
              <a:rPr lang="ru-RU" dirty="0"/>
              <a:t>Нервную анорексию называют подсознательным методом самоубийства.</a:t>
            </a:r>
          </a:p>
        </p:txBody>
      </p:sp>
      <p:cxnSp>
        <p:nvCxnSpPr>
          <p:cNvPr id="5" name="Прямая соединительная линия 4"/>
          <p:cNvCxnSpPr/>
          <p:nvPr/>
        </p:nvCxnSpPr>
        <p:spPr>
          <a:xfrm>
            <a:off x="664028" y="2543211"/>
            <a:ext cx="6313715" cy="10886"/>
          </a:xfrm>
          <a:prstGeom prst="line">
            <a:avLst/>
          </a:prstGeom>
        </p:spPr>
        <p:style>
          <a:lnRef idx="1">
            <a:schemeClr val="accent1"/>
          </a:lnRef>
          <a:fillRef idx="0">
            <a:schemeClr val="accent1"/>
          </a:fillRef>
          <a:effectRef idx="0">
            <a:schemeClr val="accent1"/>
          </a:effectRef>
          <a:fontRef idx="minor">
            <a:schemeClr val="tx1"/>
          </a:fontRef>
        </p:style>
      </p:cxnSp>
      <p:sp>
        <p:nvSpPr>
          <p:cNvPr id="6" name="Прямоугольник 5"/>
          <p:cNvSpPr/>
          <p:nvPr/>
        </p:nvSpPr>
        <p:spPr>
          <a:xfrm>
            <a:off x="5431971" y="5161393"/>
            <a:ext cx="6096000" cy="1477328"/>
          </a:xfrm>
          <a:prstGeom prst="rect">
            <a:avLst/>
          </a:prstGeom>
        </p:spPr>
        <p:txBody>
          <a:bodyPr>
            <a:spAutoFit/>
          </a:bodyPr>
          <a:lstStyle/>
          <a:p>
            <a:r>
              <a:rPr lang="ru-RU" dirty="0"/>
              <a:t>Модели, балерины, гимнастки и другие профессии, где вес и внешний вид решающий фактор.</a:t>
            </a:r>
            <a:r>
              <a:rPr lang="en-US" dirty="0"/>
              <a:t> </a:t>
            </a:r>
            <a:r>
              <a:rPr lang="ru-RU" dirty="0"/>
              <a:t>Риск заболеть анорексией гораздо выше, когда вся твоя жизнь, твоя зарплата, статус – наполовину зависит от того, сколько ты весишь</a:t>
            </a:r>
          </a:p>
        </p:txBody>
      </p:sp>
      <p:sp>
        <p:nvSpPr>
          <p:cNvPr id="7" name="Прямоугольник 6"/>
          <p:cNvSpPr/>
          <p:nvPr/>
        </p:nvSpPr>
        <p:spPr>
          <a:xfrm>
            <a:off x="5355771" y="3563091"/>
            <a:ext cx="6096000" cy="1477328"/>
          </a:xfrm>
          <a:prstGeom prst="rect">
            <a:avLst/>
          </a:prstGeom>
        </p:spPr>
        <p:txBody>
          <a:bodyPr>
            <a:spAutoFit/>
          </a:bodyPr>
          <a:lstStyle/>
          <a:p>
            <a:r>
              <a:rPr lang="en-US" i="1" dirty="0"/>
              <a:t>Models, ballet dancer, gymnasts and other professions where weight and appearance are the decisive factor. The risk of getting anorexia is much higher when your, whole life, your salary, status – half depends on, how much you weigh</a:t>
            </a:r>
            <a:endParaRPr lang="ru-RU" i="1" dirty="0"/>
          </a:p>
        </p:txBody>
      </p:sp>
      <p:cxnSp>
        <p:nvCxnSpPr>
          <p:cNvPr id="9" name="Прямая соединительная линия 8"/>
          <p:cNvCxnSpPr/>
          <p:nvPr/>
        </p:nvCxnSpPr>
        <p:spPr>
          <a:xfrm>
            <a:off x="4811486" y="5119415"/>
            <a:ext cx="6716485" cy="0"/>
          </a:xfrm>
          <a:prstGeom prst="line">
            <a:avLst/>
          </a:prstGeom>
        </p:spPr>
        <p:style>
          <a:lnRef idx="1">
            <a:schemeClr val="accent1"/>
          </a:lnRef>
          <a:fillRef idx="0">
            <a:schemeClr val="accent1"/>
          </a:fillRef>
          <a:effectRef idx="0">
            <a:schemeClr val="accent1"/>
          </a:effectRef>
          <a:fontRef idx="minor">
            <a:schemeClr val="tx1"/>
          </a:fontRef>
        </p:style>
      </p:cxnSp>
      <p:pic>
        <p:nvPicPr>
          <p:cNvPr id="11" name="Рисунок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87892" y="3337351"/>
            <a:ext cx="2442262" cy="3406136"/>
          </a:xfrm>
          <a:prstGeom prst="rect">
            <a:avLst/>
          </a:prstGeom>
          <a:effectLst>
            <a:softEdge rad="152400"/>
          </a:effectLst>
        </p:spPr>
      </p:pic>
      <p:pic>
        <p:nvPicPr>
          <p:cNvPr id="14" name="Рисунок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80515" y="843212"/>
            <a:ext cx="4332574" cy="2166287"/>
          </a:xfrm>
          <a:prstGeom prst="rect">
            <a:avLst/>
          </a:prstGeom>
          <a:effectLst>
            <a:softEdge rad="127000"/>
          </a:effectLst>
        </p:spPr>
      </p:pic>
    </p:spTree>
    <p:extLst>
      <p:ext uri="{BB962C8B-B14F-4D97-AF65-F5344CB8AC3E}">
        <p14:creationId xmlns:p14="http://schemas.microsoft.com/office/powerpoint/2010/main" val="1613039620"/>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down)">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nodeType="clickEffect">
                                  <p:stCondLst>
                                    <p:cond delay="0"/>
                                  </p:stCondLst>
                                  <p:childTnLst>
                                    <p:set>
                                      <p:cBhvr>
                                        <p:cTn id="11" dur="1" fill="hold">
                                          <p:stCondLst>
                                            <p:cond delay="0"/>
                                          </p:stCondLst>
                                        </p:cTn>
                                        <p:tgtEl>
                                          <p:spTgt spid="14"/>
                                        </p:tgtEl>
                                        <p:attrNameLst>
                                          <p:attrName>style.visibility</p:attrName>
                                        </p:attrNameLst>
                                      </p:cBhvr>
                                      <p:to>
                                        <p:strVal val="visible"/>
                                      </p:to>
                                    </p:set>
                                    <p:animEffect transition="in" filter="wipe(right)">
                                      <p:cBhvr>
                                        <p:cTn id="12"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08857" y="0"/>
            <a:ext cx="6096000" cy="2031325"/>
          </a:xfrm>
          <a:prstGeom prst="rect">
            <a:avLst/>
          </a:prstGeom>
        </p:spPr>
        <p:txBody>
          <a:bodyPr>
            <a:spAutoFit/>
          </a:bodyPr>
          <a:lstStyle/>
          <a:p>
            <a:pPr marL="342900" indent="-342900">
              <a:buFont typeface="+mj-lt"/>
              <a:buAutoNum type="alphaLcPeriod"/>
            </a:pPr>
            <a:r>
              <a:rPr lang="ru-RU" dirty="0"/>
              <a:t>Существует два различных типа анорексии: очищающий и ограничивающий. Очищающий тип означает, что люди вызывают рвоту, чтобы похудеть. Ограничивающий тип — это люди, которые употребляют очень мало пищи, а также делают очень много упражнений для похудения.</a:t>
            </a:r>
          </a:p>
        </p:txBody>
      </p:sp>
      <p:sp>
        <p:nvSpPr>
          <p:cNvPr id="5" name="Прямоугольник 4"/>
          <p:cNvSpPr/>
          <p:nvPr/>
        </p:nvSpPr>
        <p:spPr>
          <a:xfrm>
            <a:off x="108857" y="2244022"/>
            <a:ext cx="6096000" cy="1477328"/>
          </a:xfrm>
          <a:prstGeom prst="rect">
            <a:avLst/>
          </a:prstGeom>
        </p:spPr>
        <p:txBody>
          <a:bodyPr>
            <a:spAutoFit/>
          </a:bodyPr>
          <a:lstStyle/>
          <a:p>
            <a:pPr marL="342900" indent="-342900">
              <a:buFont typeface="+mj-lt"/>
              <a:buAutoNum type="alphaLcPeriod"/>
            </a:pPr>
            <a:r>
              <a:rPr lang="en-US" dirty="0"/>
              <a:t>There are two different types of anorexia: cleansing and limiting. The cleansing type means that people cause vomiting to lose weight. The limiting type is people who eat very little food, and also do a lot of exercises to lose weight.</a:t>
            </a:r>
            <a:endParaRPr lang="ru-RU" dirty="0"/>
          </a:p>
        </p:txBody>
      </p:sp>
      <p:cxnSp>
        <p:nvCxnSpPr>
          <p:cNvPr id="7" name="Прямая соединительная линия 6"/>
          <p:cNvCxnSpPr/>
          <p:nvPr/>
        </p:nvCxnSpPr>
        <p:spPr>
          <a:xfrm flipV="1">
            <a:off x="108857" y="2031325"/>
            <a:ext cx="5747657" cy="90021"/>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5943126" y="300335"/>
            <a:ext cx="6162264" cy="923330"/>
          </a:xfrm>
          <a:prstGeom prst="rect">
            <a:avLst/>
          </a:prstGeom>
          <a:noFill/>
        </p:spPr>
        <p:txBody>
          <a:bodyPr wrap="none" lIns="91440" tIns="45720" rIns="91440" bIns="45720">
            <a:spAutoFit/>
          </a:bodyPr>
          <a:lstStyle/>
          <a:p>
            <a:pPr marL="685800" indent="-685800" algn="ctr">
              <a:buFont typeface="Arial" panose="020B0604020202020204" pitchFamily="34" charset="0"/>
              <a:buChar char="•"/>
            </a:pPr>
            <a:r>
              <a:rPr lang="en-US" sz="5400" i="1" dirty="0">
                <a:ln w="0"/>
                <a:effectLst>
                  <a:outerShdw blurRad="38100" dist="19050" dir="2700000" algn="tl" rotWithShape="0">
                    <a:schemeClr val="dk1">
                      <a:alpha val="40000"/>
                    </a:schemeClr>
                  </a:outerShdw>
                </a:effectLst>
              </a:rPr>
              <a:t>Interesting facts</a:t>
            </a:r>
            <a:endParaRPr lang="ru-RU" sz="5400" b="0" i="1" cap="none" spc="0" dirty="0">
              <a:ln w="0"/>
              <a:solidFill>
                <a:schemeClr val="tx1"/>
              </a:solidFill>
              <a:effectLst>
                <a:outerShdw blurRad="38100" dist="19050" dir="2700000" algn="tl" rotWithShape="0">
                  <a:schemeClr val="dk1">
                    <a:alpha val="40000"/>
                  </a:schemeClr>
                </a:outerShdw>
              </a:effectLst>
            </a:endParaRPr>
          </a:p>
        </p:txBody>
      </p:sp>
      <p:sp>
        <p:nvSpPr>
          <p:cNvPr id="10" name="Прямоугольник 9"/>
          <p:cNvSpPr/>
          <p:nvPr/>
        </p:nvSpPr>
        <p:spPr>
          <a:xfrm>
            <a:off x="6672943" y="762000"/>
            <a:ext cx="5268686" cy="76200"/>
          </a:xfrm>
          <a:prstGeom prst="rect">
            <a:avLst/>
          </a:prstGeom>
          <a:solidFill>
            <a:schemeClr val="accent6">
              <a:lumMod val="40000"/>
              <a:lumOff val="60000"/>
              <a:alpha val="4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6096000" y="3321707"/>
            <a:ext cx="6096000" cy="1477328"/>
          </a:xfrm>
          <a:prstGeom prst="rect">
            <a:avLst/>
          </a:prstGeom>
        </p:spPr>
        <p:txBody>
          <a:bodyPr>
            <a:spAutoFit/>
          </a:bodyPr>
          <a:lstStyle/>
          <a:p>
            <a:r>
              <a:rPr lang="ru-RU" dirty="0"/>
              <a:t>Люди с анорексией всегда думают, что они очень толстые и имеют избыточный вес, независимо от того, насколько они уже худы. Именно поэтому они продолжают уменьшать свой вес снова и снова.</a:t>
            </a:r>
          </a:p>
        </p:txBody>
      </p:sp>
      <p:sp>
        <p:nvSpPr>
          <p:cNvPr id="12" name="Прямоугольник 11"/>
          <p:cNvSpPr/>
          <p:nvPr/>
        </p:nvSpPr>
        <p:spPr>
          <a:xfrm>
            <a:off x="6009390" y="1685330"/>
            <a:ext cx="6096000" cy="1200329"/>
          </a:xfrm>
          <a:prstGeom prst="rect">
            <a:avLst/>
          </a:prstGeom>
        </p:spPr>
        <p:txBody>
          <a:bodyPr>
            <a:spAutoFit/>
          </a:bodyPr>
          <a:lstStyle/>
          <a:p>
            <a:r>
              <a:rPr lang="en-US" dirty="0"/>
              <a:t>People with anorexia always think that they are very fat and overweight, no matter how thin they are already. That is why they continue to reduce their weight again and again.</a:t>
            </a:r>
            <a:endParaRPr lang="ru-RU" dirty="0"/>
          </a:p>
        </p:txBody>
      </p:sp>
      <p:cxnSp>
        <p:nvCxnSpPr>
          <p:cNvPr id="15" name="Прямая соединительная линия 14"/>
          <p:cNvCxnSpPr/>
          <p:nvPr/>
        </p:nvCxnSpPr>
        <p:spPr>
          <a:xfrm flipV="1">
            <a:off x="6096000" y="3102429"/>
            <a:ext cx="5736771" cy="43542"/>
          </a:xfrm>
          <a:prstGeom prst="line">
            <a:avLst/>
          </a:prstGeom>
          <a:ln>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24568189"/>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righ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18097" y="2967335"/>
            <a:ext cx="9555821" cy="923330"/>
          </a:xfrm>
          <a:prstGeom prst="rect">
            <a:avLst/>
          </a:prstGeom>
          <a:noFill/>
        </p:spPr>
        <p:txBody>
          <a:bodyPr wrap="none" lIns="91440" tIns="45720" rIns="91440" bIns="45720">
            <a:spAutoFit/>
          </a:bodyPr>
          <a:lstStyle/>
          <a:p>
            <a:pPr algn="ctr"/>
            <a:r>
              <a:rPr lang="en-US" sz="5400" dirty="0">
                <a:ln w="0"/>
                <a:solidFill>
                  <a:schemeClr val="accent3">
                    <a:lumMod val="50000"/>
                  </a:schemeClr>
                </a:solidFill>
                <a:effectLst>
                  <a:reflection blurRad="6350" stA="53000" endA="300" endPos="35500" dir="5400000" sy="-90000" algn="bl" rotWithShape="0"/>
                </a:effectLst>
              </a:rPr>
              <a:t>Thank you for your attention</a:t>
            </a:r>
            <a:endParaRPr lang="ru-RU" sz="5400" b="0" cap="none" spc="0" dirty="0">
              <a:ln w="0"/>
              <a:solidFill>
                <a:schemeClr val="accent3">
                  <a:lumMod val="50000"/>
                </a:schemeClr>
              </a:solidFill>
              <a:effectLst>
                <a:reflection blurRad="6350" stA="53000" endA="300" endPos="35500" dir="5400000" sy="-90000" algn="bl" rotWithShape="0"/>
              </a:effectLst>
            </a:endParaRPr>
          </a:p>
        </p:txBody>
      </p:sp>
    </p:spTree>
    <p:extLst>
      <p:ext uri="{BB962C8B-B14F-4D97-AF65-F5344CB8AC3E}">
        <p14:creationId xmlns:p14="http://schemas.microsoft.com/office/powerpoint/2010/main" val="1947229127"/>
      </p:ext>
    </p:extLst>
  </p:cSld>
  <p:clrMapOvr>
    <a:masterClrMapping/>
  </p:clrMapOvr>
  <p:transition spd="slow">
    <p:wipe/>
  </p:transition>
</p:sld>
</file>

<file path=ppt/theme/theme1.xml><?xml version="1.0" encoding="utf-8"?>
<a:theme xmlns:a="http://schemas.openxmlformats.org/drawingml/2006/main" name="След самолета">
  <a:themeElements>
    <a:clrScheme name="След самолета">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След самолета">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лед самолета">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6DB8EB18-3657-4051-A897-2ED38832359E}"/>
    </a:ext>
  </a:extLst>
</a:theme>
</file>

<file path=docProps/app.xml><?xml version="1.0" encoding="utf-8"?>
<Properties xmlns="http://schemas.openxmlformats.org/officeDocument/2006/extended-properties" xmlns:vt="http://schemas.openxmlformats.org/officeDocument/2006/docPropsVTypes">
  <Template>TM04033937[[fn=След самолета]]</Template>
  <TotalTime>2097</TotalTime>
  <Words>362</Words>
  <Application>Microsoft Office PowerPoint</Application>
  <PresentationFormat>Широкоэкранный</PresentationFormat>
  <Paragraphs>19</Paragraphs>
  <Slides>7</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7</vt:i4>
      </vt:variant>
    </vt:vector>
  </HeadingPairs>
  <TitlesOfParts>
    <vt:vector size="12" baseType="lpstr">
      <vt:lpstr>Arial</vt:lpstr>
      <vt:lpstr>Broadway</vt:lpstr>
      <vt:lpstr>Century Gothic</vt:lpstr>
      <vt:lpstr>Franklin Gothic Heavy</vt:lpstr>
      <vt:lpstr>След самолета</vt:lpstr>
      <vt:lpstr>Anorexia</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полинка</dc:creator>
  <cp:lastModifiedBy>Елена Конова</cp:lastModifiedBy>
  <cp:revision>21</cp:revision>
  <dcterms:created xsi:type="dcterms:W3CDTF">2021-09-25T18:39:43Z</dcterms:created>
  <dcterms:modified xsi:type="dcterms:W3CDTF">2022-04-17T21:44:05Z</dcterms:modified>
</cp:coreProperties>
</file>