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58" r:id="rId4"/>
    <p:sldId id="259" r:id="rId5"/>
    <p:sldId id="261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25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3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11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8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1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2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0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1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7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3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06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1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6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3.png"/><Relationship Id="rId7" Type="http://schemas.microsoft.com/office/2007/relationships/hdphoto" Target="../media/hdphoto7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2580" y="412125"/>
            <a:ext cx="7701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 деятельности по физическому развитию детей </a:t>
            </a:r>
            <a:endParaRPr lang="en-US" sz="1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Санкт-Петербурга</a:t>
            </a:r>
            <a:endParaRPr lang="ru-RU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1296" y="2356834"/>
            <a:ext cx="6864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РОЖДЕНИЯ НЕВАЛЯШКИ»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дошкольного возраста)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66407" y="4165878"/>
            <a:ext cx="3309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сказки и презентации: Воспитатель Николаева Ю.А.</a:t>
            </a: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4715" y="5962918"/>
            <a:ext cx="327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5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0761" y="850007"/>
            <a:ext cx="83712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111111"/>
                </a:solidFill>
                <a:latin typeface="+mj-lt"/>
              </a:rPr>
              <a:t>Цель</a:t>
            </a:r>
            <a:r>
              <a:rPr lang="ru-RU" sz="2000" dirty="0" smtClean="0">
                <a:solidFill>
                  <a:srgbClr val="111111"/>
                </a:solidFill>
                <a:latin typeface="+mj-lt"/>
              </a:rPr>
              <a:t>: </a:t>
            </a:r>
          </a:p>
          <a:p>
            <a:pPr algn="just"/>
            <a:endParaRPr lang="ru-RU" sz="2000" dirty="0" smtClean="0">
              <a:solidFill>
                <a:srgbClr val="111111"/>
              </a:solidFill>
              <a:latin typeface="+mj-lt"/>
            </a:endParaRPr>
          </a:p>
          <a:p>
            <a:pPr algn="just"/>
            <a:r>
              <a:rPr lang="ru-RU" sz="2000" dirty="0" smtClean="0">
                <a:solidFill>
                  <a:srgbClr val="111111"/>
                </a:solidFill>
                <a:latin typeface="+mj-lt"/>
              </a:rPr>
              <a:t>Приобщать </a:t>
            </a:r>
            <a:r>
              <a:rPr lang="ru-RU" sz="2000" dirty="0">
                <a:solidFill>
                  <a:srgbClr val="111111"/>
                </a:solidFill>
                <a:latin typeface="+mj-lt"/>
              </a:rPr>
              <a:t>детей к </a:t>
            </a:r>
            <a:r>
              <a:rPr lang="ru-RU" sz="2000" dirty="0" smtClean="0">
                <a:solidFill>
                  <a:srgbClr val="111111"/>
                </a:solidFill>
                <a:latin typeface="+mj-lt"/>
              </a:rPr>
              <a:t>национально-культурным </a:t>
            </a:r>
            <a:r>
              <a:rPr lang="ru-RU" sz="2000" dirty="0">
                <a:solidFill>
                  <a:srgbClr val="111111"/>
                </a:solidFill>
                <a:latin typeface="+mj-lt"/>
              </a:rPr>
              <a:t>традициям посредством </a:t>
            </a:r>
            <a:r>
              <a:rPr lang="ru-RU" sz="2000" dirty="0" smtClean="0">
                <a:solidFill>
                  <a:srgbClr val="111111"/>
                </a:solidFill>
                <a:latin typeface="+mj-lt"/>
              </a:rPr>
              <a:t>знакомства с матрёшкой</a:t>
            </a:r>
            <a:r>
              <a:rPr lang="ru-RU" sz="2000" b="1" dirty="0" smtClean="0">
                <a:solidFill>
                  <a:srgbClr val="111111"/>
                </a:solidFill>
                <a:latin typeface="+mj-lt"/>
              </a:rPr>
              <a:t>.</a:t>
            </a:r>
          </a:p>
          <a:p>
            <a:pPr algn="just"/>
            <a:endParaRPr lang="ru-RU" sz="2000" b="1" dirty="0">
              <a:solidFill>
                <a:srgbClr val="111111"/>
              </a:solidFill>
              <a:latin typeface="+mj-lt"/>
            </a:endParaRPr>
          </a:p>
          <a:p>
            <a:pPr algn="just"/>
            <a:r>
              <a:rPr lang="ru-RU" sz="2000" b="1" dirty="0" smtClean="0">
                <a:solidFill>
                  <a:srgbClr val="111111"/>
                </a:solidFill>
                <a:latin typeface="+mj-lt"/>
              </a:rPr>
              <a:t>Задачи:</a:t>
            </a:r>
          </a:p>
          <a:p>
            <a:pPr algn="just"/>
            <a:endParaRPr lang="ru-RU" sz="2000" dirty="0">
              <a:solidFill>
                <a:srgbClr val="111111"/>
              </a:solidFill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-  Способствовать </a:t>
            </a:r>
            <a:r>
              <a:rPr lang="ru-RU" sz="2000" dirty="0">
                <a:latin typeface="+mj-lt"/>
              </a:rPr>
              <a:t>формированию у детей представления о русской </a:t>
            </a:r>
            <a:r>
              <a:rPr lang="ru-RU" sz="2000" dirty="0" smtClean="0">
                <a:latin typeface="+mj-lt"/>
              </a:rPr>
              <a:t>народной игрушке – матрешке;</a:t>
            </a:r>
            <a:endParaRPr lang="ru-RU" sz="2000" dirty="0">
              <a:latin typeface="+mj-lt"/>
            </a:endParaRPr>
          </a:p>
          <a:p>
            <a:pPr algn="just"/>
            <a:r>
              <a:rPr lang="ru-RU" sz="2000" dirty="0" smtClean="0">
                <a:latin typeface="+mj-lt"/>
              </a:rPr>
              <a:t>-  </a:t>
            </a:r>
            <a:r>
              <a:rPr lang="ru-RU" sz="2000" dirty="0">
                <a:latin typeface="+mj-lt"/>
              </a:rPr>
              <a:t>Обогащать словарь и активизацию в речи детей слов: матрёшка, </a:t>
            </a:r>
            <a:r>
              <a:rPr lang="ru-RU" sz="2000" dirty="0" smtClean="0">
                <a:latin typeface="+mj-lt"/>
              </a:rPr>
              <a:t>деревянная</a:t>
            </a:r>
            <a:r>
              <a:rPr lang="en-US" sz="2000" dirty="0" smtClean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кукла, сарафан в цветочек, </a:t>
            </a:r>
            <a:r>
              <a:rPr lang="ru-RU" sz="2000" smtClean="0">
                <a:latin typeface="+mj-lt"/>
              </a:rPr>
              <a:t>шёлковый платочек </a:t>
            </a:r>
            <a:r>
              <a:rPr lang="ru-RU" sz="2000" dirty="0">
                <a:latin typeface="+mj-lt"/>
              </a:rPr>
              <a:t>и др</a:t>
            </a:r>
            <a:r>
              <a:rPr lang="ru-RU" sz="2000" dirty="0" smtClean="0">
                <a:latin typeface="+mj-lt"/>
              </a:rPr>
              <a:t>.</a:t>
            </a:r>
            <a:endParaRPr lang="ru-RU" sz="2000" dirty="0">
              <a:latin typeface="+mj-lt"/>
            </a:endParaRPr>
          </a:p>
          <a:p>
            <a:pPr algn="just"/>
            <a:r>
              <a:rPr lang="ru-RU" sz="2000" dirty="0" smtClean="0">
                <a:solidFill>
                  <a:srgbClr val="111111"/>
                </a:solidFill>
                <a:latin typeface="+mj-lt"/>
              </a:rPr>
              <a:t>- </a:t>
            </a:r>
            <a:r>
              <a:rPr lang="ru-RU" sz="2000" dirty="0">
                <a:solidFill>
                  <a:srgbClr val="111111"/>
                </a:solidFill>
                <a:latin typeface="+mj-lt"/>
              </a:rPr>
              <a:t>воспитывать любовь к искусству, любовь к прекрасному, интерес к познанию русской народной культуре, эстетический и художественный </a:t>
            </a:r>
            <a:r>
              <a:rPr lang="ru-RU" sz="2000" dirty="0" smtClean="0">
                <a:solidFill>
                  <a:srgbClr val="111111"/>
                </a:solidFill>
                <a:latin typeface="+mj-lt"/>
              </a:rPr>
              <a:t>вкусы;</a:t>
            </a:r>
            <a:endParaRPr lang="ru-RU" sz="2000" dirty="0">
              <a:solidFill>
                <a:srgbClr val="11111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312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sun9-79.userapi.com/impg/bqOmcriggCuG_nhpgosf1cHtRsB03WS_9cTr7Q/RVIBezw2FKA.jpg?size=800x480&amp;quality=96&amp;sign=be29a4edaa50e6bc7bab084db27a105e&amp;type=sh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780" y="3763852"/>
            <a:ext cx="1752106" cy="217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iamondelectric.ru/images/2242/2241806/domik_polnocvet_ysadba_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32" t="14103" r="11118" b="16470"/>
          <a:stretch/>
        </p:blipFill>
        <p:spPr bwMode="auto">
          <a:xfrm>
            <a:off x="4554766" y="2408348"/>
            <a:ext cx="4488493" cy="410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8789"/>
            <a:ext cx="659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маленьком голубом  домике, с кружевной крышей, жила-была куколка, в красном платьице, а звали ее – Неваляшка. Она была очень милая и добрая, с покладистым характером.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58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59259E-6 L -0.22622 0.045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19" y="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sun9-79.userapi.com/impg/bqOmcriggCuG_nhpgosf1cHtRsB03WS_9cTr7Q/RVIBezw2FKA.jpg?size=800x480&amp;quality=96&amp;sign=be29a4edaa50e6bc7bab084db27a105e&amp;type=sh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6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iamondelectric.ru/images/2242/2241806/domik_polnocvet_ysadb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32" t="14103" r="11118" b="16470"/>
          <a:stretch/>
        </p:blipFill>
        <p:spPr bwMode="auto">
          <a:xfrm>
            <a:off x="4572000" y="2376568"/>
            <a:ext cx="4488493" cy="410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3483"/>
            <a:ext cx="65939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У Неваляшки </a:t>
            </a:r>
            <a:r>
              <a:rPr lang="ru-RU" dirty="0" smtClean="0"/>
              <a:t>было два лучших друга Зайка и Мишутка. </a:t>
            </a:r>
            <a:r>
              <a:rPr lang="ru-RU" dirty="0"/>
              <a:t>Бывало они веселились дни напролет, но кто </a:t>
            </a:r>
            <a:r>
              <a:rPr lang="ru-RU" dirty="0" smtClean="0"/>
              <a:t>бы </a:t>
            </a:r>
            <a:r>
              <a:rPr lang="ru-RU" dirty="0"/>
              <a:t>как не </a:t>
            </a:r>
            <a:r>
              <a:rPr lang="ru-RU" dirty="0" smtClean="0"/>
              <a:t>крутил</a:t>
            </a:r>
            <a:r>
              <a:rPr lang="en-US" dirty="0" smtClean="0"/>
              <a:t> </a:t>
            </a:r>
            <a:r>
              <a:rPr lang="ru-RU" dirty="0" smtClean="0"/>
              <a:t>Неваляшку , </a:t>
            </a:r>
            <a:r>
              <a:rPr lang="ru-RU" dirty="0"/>
              <a:t>она всегда была стойкой и по прежнему </a:t>
            </a:r>
            <a:r>
              <a:rPr lang="ru-RU" dirty="0">
                <a:solidFill>
                  <a:schemeClr val="bg1"/>
                </a:solidFill>
              </a:rPr>
              <a:t>приятно</a:t>
            </a:r>
            <a:r>
              <a:rPr lang="ru-RU" dirty="0"/>
              <a:t> </a:t>
            </a:r>
            <a:r>
              <a:rPr lang="ru-RU" dirty="0" smtClean="0"/>
              <a:t>улыбалась</a:t>
            </a:r>
            <a:r>
              <a:rPr lang="ru-RU" dirty="0"/>
              <a:t>.</a:t>
            </a:r>
            <a:r>
              <a:rPr lang="ru-RU" dirty="0" smtClean="0"/>
              <a:t> Честно </a:t>
            </a:r>
            <a:r>
              <a:rPr lang="ru-RU" dirty="0" smtClean="0">
                <a:solidFill>
                  <a:schemeClr val="bg1"/>
                </a:solidFill>
              </a:rPr>
              <a:t>говоря</a:t>
            </a:r>
            <a:r>
              <a:rPr lang="ru-RU" dirty="0" smtClean="0"/>
              <a:t>, Неваляшке и самой очень </a:t>
            </a:r>
            <a:r>
              <a:rPr lang="ru-RU" dirty="0" smtClean="0">
                <a:solidFill>
                  <a:schemeClr val="bg1"/>
                </a:solidFill>
              </a:rPr>
              <a:t>нравилось</a:t>
            </a:r>
            <a:r>
              <a:rPr lang="ru-RU" dirty="0" smtClean="0"/>
              <a:t> крутиться и </a:t>
            </a:r>
            <a:r>
              <a:rPr lang="ru-RU" dirty="0" smtClean="0">
                <a:solidFill>
                  <a:schemeClr val="bg1"/>
                </a:solidFill>
              </a:rPr>
              <a:t>качаться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туда-сюда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6" name="Picture 4" descr="https://i.pinimg.com/236x/8e/75/f4/8e75f4628218b9ee1aeca6aec4244043--scrap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369" l="42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64416" y="3825661"/>
            <a:ext cx="1867437" cy="238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894" y="3931276"/>
            <a:ext cx="1752106" cy="217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gifki.org/data/media/327/krolik-animatsionnaya-kartinka-0325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60041" y="3974204"/>
            <a:ext cx="1210614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51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sun9-79.userapi.com/impg/bqOmcriggCuG_nhpgosf1cHtRsB03WS_9cTr7Q/RVIBezw2FKA.jpg?size=800x480&amp;quality=96&amp;sign=be29a4edaa50e6bc7bab084db27a105e&amp;type=sh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iamondelectric.ru/images/2242/2241806/domik_polnocvet_ysadb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32" t="14103" r="11118" b="16470"/>
          <a:stretch/>
        </p:blipFill>
        <p:spPr bwMode="auto">
          <a:xfrm>
            <a:off x="4572000" y="2376568"/>
            <a:ext cx="4488493" cy="410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53483"/>
            <a:ext cx="59629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Как-то раз Зайка спросила Неваляшку:</a:t>
            </a:r>
          </a:p>
          <a:p>
            <a:r>
              <a:rPr lang="ru-RU" dirty="0" smtClean="0"/>
              <a:t>-    Куколка, а когда у тебя день рождения?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Не знаю, - ответила Неваляшка. </a:t>
            </a:r>
            <a:endParaRPr lang="ru-RU" dirty="0"/>
          </a:p>
          <a:p>
            <a:pPr marL="285750" indent="-285750">
              <a:buFontTx/>
              <a:buChar char="-"/>
            </a:pPr>
            <a:r>
              <a:rPr lang="ru-RU" dirty="0" smtClean="0"/>
              <a:t>Как же так? – за </a:t>
            </a:r>
            <a:r>
              <a:rPr lang="ru-RU" dirty="0" smtClean="0">
                <a:solidFill>
                  <a:schemeClr val="bg1"/>
                </a:solidFill>
              </a:rPr>
              <a:t>волновалась</a:t>
            </a:r>
            <a:r>
              <a:rPr lang="ru-RU" dirty="0" smtClean="0"/>
              <a:t> Зайка – ведь день рождения – это </a:t>
            </a:r>
            <a:r>
              <a:rPr lang="ru-RU" dirty="0" smtClean="0">
                <a:solidFill>
                  <a:schemeClr val="bg1"/>
                </a:solidFill>
              </a:rPr>
              <a:t>торт</a:t>
            </a:r>
            <a:r>
              <a:rPr lang="ru-RU" dirty="0" smtClean="0"/>
              <a:t>,   песни, танцы, много друзей и красивые платья! – мечтательно добавила она.</a:t>
            </a:r>
          </a:p>
          <a:p>
            <a:endParaRPr lang="ru-RU" dirty="0"/>
          </a:p>
        </p:txBody>
      </p:sp>
      <p:pic>
        <p:nvPicPr>
          <p:cNvPr id="2050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894" y="3931276"/>
            <a:ext cx="1752106" cy="217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gifki.org/data/media/327/krolik-animatsionnaya-kartinka-032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210614" y="4175568"/>
            <a:ext cx="1210614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17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0.25 -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thumbs/1620935768_6-phonoteka_org-p-fon-kvartira-multyashnay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97" y="-1"/>
            <a:ext cx="915559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1597" y="571659"/>
            <a:ext cx="6742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следующий день, куколка проснулась и загрустила, думая о том, что у нее нет ни торта, ни праздничного платья, да и когда у нее день рождения она не знает. И тут Неваляшка</a:t>
            </a:r>
            <a:r>
              <a:rPr lang="en-US" dirty="0"/>
              <a:t> </a:t>
            </a:r>
            <a:r>
              <a:rPr lang="ru-RU" dirty="0"/>
              <a:t>вспомнила, что в русской деревне есть у нее старшая сестрица - на все руки мастерица</a:t>
            </a:r>
            <a:r>
              <a:rPr lang="ru-RU" dirty="0" smtClean="0"/>
              <a:t>.</a:t>
            </a:r>
            <a:r>
              <a:rPr lang="ru-RU" dirty="0"/>
              <a:t> И решила </a:t>
            </a:r>
            <a:r>
              <a:rPr lang="ru-RU" dirty="0" smtClean="0"/>
              <a:t>куколка отправиться  туда, </a:t>
            </a:r>
            <a:r>
              <a:rPr lang="ru-RU" dirty="0"/>
              <a:t>да все про день рождения разузнать. </a:t>
            </a:r>
          </a:p>
        </p:txBody>
      </p:sp>
      <p:pic>
        <p:nvPicPr>
          <p:cNvPr id="4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448" y="3633451"/>
            <a:ext cx="2096825" cy="260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войная волна 4"/>
          <p:cNvSpPr/>
          <p:nvPr/>
        </p:nvSpPr>
        <p:spPr>
          <a:xfrm>
            <a:off x="8369170" y="1339403"/>
            <a:ext cx="774830" cy="940158"/>
          </a:xfrm>
          <a:prstGeom prst="doubleWav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s://i.ytimg.com/vi/CjSLd00nyoI/default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backgroundMark x1="26667" y1="26667" x2="26667" y2="8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744" y="1354619"/>
            <a:ext cx="1233255" cy="92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53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-0.35659 -0.124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30" y="-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sun9-79.userapi.com/impg/bqOmcriggCuG_nhpgosf1cHtRsB03WS_9cTr7Q/RVIBezw2FKA.jpg?size=800x480&amp;quality=96&amp;sign=be29a4edaa50e6bc7bab084db27a105e&amp;type=sha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iamondelectric.ru/images/2242/2241806/domik_polnocvet_ysadba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32" t="14103" r="11118" b="16470"/>
          <a:stretch/>
        </p:blipFill>
        <p:spPr bwMode="auto">
          <a:xfrm>
            <a:off x="4572000" y="2415205"/>
            <a:ext cx="4488493" cy="410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28789"/>
            <a:ext cx="6593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Отправилась она в путь дорогу. </a:t>
            </a:r>
            <a:endParaRPr lang="ru-RU" dirty="0"/>
          </a:p>
        </p:txBody>
      </p:sp>
      <p:pic>
        <p:nvPicPr>
          <p:cNvPr id="2050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440" y="3995670"/>
            <a:ext cx="1752106" cy="217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19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L -0.54566 0.0437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92" y="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1.bp.blogspot.com/-RVBiGXPkvTQ/WMIc2nUG-_I/AAAAAAAALEc/PmzkL2d7H6wjY8KBif6FxxQUyhnPFbuVgCEw/w1200-h630-p-k-no-nu/natural-meadow_23-21475175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3089" y="5038084"/>
            <a:ext cx="1277557" cy="1819916"/>
          </a:xfrm>
          <a:prstGeom prst="rect">
            <a:avLst/>
          </a:prstGeom>
        </p:spPr>
      </p:pic>
      <p:pic>
        <p:nvPicPr>
          <p:cNvPr id="2052" name="Picture 4" descr="https://c7.uihere.com/files/766/148/985/flat-rock-brook-nature-center-child-drawing-education-clip-art-cartoon-trees-thumb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3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46" y="3638283"/>
            <a:ext cx="1779244" cy="321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8323" y="4778062"/>
            <a:ext cx="821311" cy="11699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832" y="4616077"/>
            <a:ext cx="533408" cy="759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1820" y="218941"/>
            <a:ext cx="5834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Шла Неваляшка, шла, по полям и по лугам и вдруг увидела вдалеке дома. Это и была русская деревня.</a:t>
            </a:r>
            <a:endParaRPr lang="ru-RU" dirty="0"/>
          </a:p>
        </p:txBody>
      </p:sp>
      <p:pic>
        <p:nvPicPr>
          <p:cNvPr id="10" name="Picture 2" descr="https://i.ytimg.com/vi/EYHwxT9Fm-w/hqdefaul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  <a14:backgroundMark x1="13542" y1="75833" x2="56458" y2="64167"/>
                        <a14:backgroundMark x1="46458" y1="47500" x2="89167" y2="55000"/>
                        <a14:backgroundMark x1="89167" y1="55000" x2="38125" y2="77778"/>
                        <a14:backgroundMark x1="8125" y1="73333" x2="26667" y2="78889"/>
                        <a14:backgroundMark x1="17917" y1="81111" x2="3750" y2="72222"/>
                        <a14:backgroundMark x1="2708" y1="66944" x2="4583" y2="68889"/>
                        <a14:backgroundMark x1="2917" y1="29444" x2="7083" y2="15278"/>
                        <a14:backgroundMark x1="56458" y1="53889" x2="59167" y2="5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216" b="25399"/>
          <a:stretch/>
        </p:blipFill>
        <p:spPr bwMode="auto">
          <a:xfrm flipH="1">
            <a:off x="8102767" y="3995447"/>
            <a:ext cx="681736" cy="78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ytimg.com/vi/EYHwxT9Fm-w/hqdefaul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  <a14:backgroundMark x1="13542" y1="75833" x2="56458" y2="64167"/>
                        <a14:backgroundMark x1="46458" y1="47500" x2="89167" y2="55000"/>
                        <a14:backgroundMark x1="89167" y1="55000" x2="38125" y2="77778"/>
                        <a14:backgroundMark x1="8125" y1="73333" x2="26667" y2="78889"/>
                        <a14:backgroundMark x1="17917" y1="81111" x2="3750" y2="72222"/>
                        <a14:backgroundMark x1="2708" y1="66944" x2="4583" y2="68889"/>
                        <a14:backgroundMark x1="2917" y1="29444" x2="7083" y2="15278"/>
                        <a14:backgroundMark x1="56458" y1="53889" x2="59167" y2="5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216" b="25399"/>
          <a:stretch/>
        </p:blipFill>
        <p:spPr bwMode="auto">
          <a:xfrm flipH="1">
            <a:off x="8505521" y="4255469"/>
            <a:ext cx="681736" cy="78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4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L 0.14896 -0.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48" y="-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-0.13924 -0.1266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62" y="-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L 0.11527 -0.1143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4" y="-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content.tviz.tv/gfx/res/44118/8bquv8qi8kw8c0gwswscgosk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ytimg.com/vi/EYHwxT9Fm-w/hqdefaul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4657"/>
            <a:ext cx="4765184" cy="378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.ytimg.com/vi/EYHwxT9Fm-w/hqdefaul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  <a14:backgroundMark x1="13542" y1="75833" x2="56458" y2="64167"/>
                        <a14:backgroundMark x1="46458" y1="47500" x2="89167" y2="55000"/>
                        <a14:backgroundMark x1="89167" y1="55000" x2="38125" y2="77778"/>
                        <a14:backgroundMark x1="8125" y1="73333" x2="26667" y2="78889"/>
                        <a14:backgroundMark x1="17917" y1="81111" x2="3750" y2="72222"/>
                        <a14:backgroundMark x1="2708" y1="66944" x2="4583" y2="68889"/>
                        <a14:backgroundMark x1="2917" y1="29444" x2="7083" y2="15278"/>
                        <a14:backgroundMark x1="56458" y1="53889" x2="59167" y2="5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216" b="25399"/>
          <a:stretch/>
        </p:blipFill>
        <p:spPr bwMode="auto">
          <a:xfrm flipH="1">
            <a:off x="2498502" y="3172382"/>
            <a:ext cx="2459866" cy="282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96453" y="3425780"/>
            <a:ext cx="763905" cy="14293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47956" y="3960686"/>
            <a:ext cx="821311" cy="1169980"/>
          </a:xfrm>
          <a:prstGeom prst="rect">
            <a:avLst/>
          </a:prstGeom>
        </p:spPr>
      </p:pic>
      <p:pic>
        <p:nvPicPr>
          <p:cNvPr id="6" name="Picture 2" descr="https://i.ytimg.com/vi/EYHwxT9Fm-w/hqdefaul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  <a14:backgroundMark x1="13542" y1="75833" x2="56458" y2="64167"/>
                        <a14:backgroundMark x1="46458" y1="47500" x2="89167" y2="55000"/>
                        <a14:backgroundMark x1="89167" y1="55000" x2="38125" y2="77778"/>
                        <a14:backgroundMark x1="8125" y1="73333" x2="26667" y2="78889"/>
                        <a14:backgroundMark x1="17917" y1="81111" x2="3750" y2="72222"/>
                        <a14:backgroundMark x1="2708" y1="66944" x2="4583" y2="68889"/>
                        <a14:backgroundMark x1="2917" y1="29444" x2="7083" y2="15278"/>
                        <a14:backgroundMark x1="56458" y1="53889" x2="59167" y2="5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216" b="25399"/>
          <a:stretch/>
        </p:blipFill>
        <p:spPr bwMode="auto">
          <a:xfrm>
            <a:off x="5798444" y="1522329"/>
            <a:ext cx="2856160" cy="348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28664" y="4723234"/>
            <a:ext cx="821311" cy="11699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94704" y="128789"/>
            <a:ext cx="6593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деревне, Неваляшку сразу встретила ее старшая сестрица на все руки мастерица – Матрешка, которая пригласила  куколку в избу.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40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-0.37084 -0.11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42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13681 -0.106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0" y="-534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0.17657 -0.060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9" y="-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</TotalTime>
  <Words>362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58</cp:revision>
  <dcterms:created xsi:type="dcterms:W3CDTF">2022-03-30T18:53:51Z</dcterms:created>
  <dcterms:modified xsi:type="dcterms:W3CDTF">2022-04-18T16:53:15Z</dcterms:modified>
</cp:coreProperties>
</file>