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1" r:id="rId3"/>
    <p:sldId id="270" r:id="rId4"/>
    <p:sldId id="272" r:id="rId5"/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A4A3F4E-553F-4EDB-B9DA-D3C21B0E6318}">
          <p14:sldIdLst>
            <p14:sldId id="256"/>
            <p14:sldId id="271"/>
            <p14:sldId id="270"/>
            <p14:sldId id="272"/>
          </p14:sldIdLst>
        </p14:section>
        <p14:section name="Раздел без заголовка" id="{28275A3C-88E0-423B-B1E8-A6C36622B168}">
          <p14:sldIdLst>
            <p14:sldId id="261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C9D9BA-D812-4FA6-99EF-2F67E988B9A5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3E33A9-B05B-442A-842F-2E15EBCB618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175351" cy="230425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Дидактические игры </a:t>
            </a:r>
            <a:r>
              <a:rPr lang="ru-RU" b="1" i="1" cap="none" dirty="0" smtClean="0">
                <a:solidFill>
                  <a:srgbClr val="FF0000"/>
                </a:solidFill>
                <a:latin typeface="Georgia" pitchFamily="18" charset="0"/>
              </a:rPr>
              <a:t>и</a:t>
            </a:r>
            <a:r>
              <a:rPr lang="ru-RU" sz="4000" b="1" i="1" cap="none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пособия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000" b="1" i="1" cap="none" dirty="0" smtClean="0">
                <a:solidFill>
                  <a:srgbClr val="FF0000"/>
                </a:solidFill>
                <a:latin typeface="Georgia" pitchFamily="18" charset="0"/>
              </a:rPr>
              <a:t>по </a:t>
            </a: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ЗКР</a:t>
            </a:r>
            <a:b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endParaRPr lang="ru-RU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429000"/>
            <a:ext cx="4032448" cy="266429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Выполнила  Ерофеева Е.Н, воспитатели  МОУ Лицей г. </a:t>
            </a:r>
            <a:r>
              <a:rPr lang="ru-RU" sz="2000" b="1" smtClean="0">
                <a:solidFill>
                  <a:srgbClr val="7030A0"/>
                </a:solidFill>
                <a:latin typeface="Georgia" pitchFamily="18" charset="0"/>
              </a:rPr>
              <a:t>Истры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028" name="Picture 4" descr="http://xn--b1agylgl8dr.xn--p1ai/wp-content/uploads/2017/07/razvitie_rech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4606093" cy="325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677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Дидактические пособия </a:t>
            </a:r>
            <a:b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800" b="1" cap="none" dirty="0" smtClean="0">
                <a:solidFill>
                  <a:srgbClr val="FF0000"/>
                </a:solidFill>
                <a:latin typeface="Georgia" pitchFamily="18" charset="0"/>
              </a:rPr>
              <a:t>на развитие речевого дыхания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u="sng" dirty="0">
                <a:solidFill>
                  <a:srgbClr val="7030A0"/>
                </a:solidFill>
                <a:latin typeface="Georgia" pitchFamily="18" charset="0"/>
              </a:rPr>
              <a:t>Задачи: </a:t>
            </a:r>
            <a:endParaRPr lang="ru-RU" b="1" u="sng" dirty="0" smtClean="0">
              <a:solidFill>
                <a:srgbClr val="7030A0"/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способствовать </a:t>
            </a:r>
            <a:r>
              <a:rPr lang="ru-RU" b="1" dirty="0">
                <a:solidFill>
                  <a:srgbClr val="7030A0"/>
                </a:solidFill>
                <a:latin typeface="Georgia" pitchFamily="18" charset="0"/>
              </a:rPr>
              <a:t>увеличению объема 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дыхания;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Georgia" pitchFamily="18" charset="0"/>
              </a:rPr>
              <a:t>развивать умение выполнять плавный длительный </a:t>
            </a:r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выдох;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Georgia" pitchFamily="18" charset="0"/>
              </a:rPr>
              <a:t>направлять струю воздуха в нужном направлении; </a:t>
            </a:r>
            <a:endParaRPr lang="ru-RU" b="1" dirty="0" smtClean="0">
              <a:solidFill>
                <a:srgbClr val="7030A0"/>
              </a:solidFill>
              <a:latin typeface="Georgia" pitchFamily="18" charset="0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активизировать </a:t>
            </a:r>
            <a:r>
              <a:rPr lang="ru-RU" b="1" dirty="0">
                <a:solidFill>
                  <a:srgbClr val="7030A0"/>
                </a:solidFill>
                <a:latin typeface="Georgia" pitchFamily="18" charset="0"/>
              </a:rPr>
              <a:t>работу мышц губ.</a:t>
            </a:r>
            <a:r>
              <a:rPr lang="ru-RU" sz="3600" b="1" dirty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latin typeface="Georgia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2714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«</a:t>
            </a:r>
            <a:r>
              <a:rPr lang="ru-RU" sz="2700" b="1" dirty="0" err="1" smtClean="0">
                <a:solidFill>
                  <a:srgbClr val="FF0000"/>
                </a:solidFill>
                <a:latin typeface="Georgia" pitchFamily="18" charset="0"/>
              </a:rPr>
              <a:t>ПРОЖорливое</a:t>
            </a: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 яблоко», </a:t>
            </a:r>
            <a:b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Georgia" pitchFamily="18" charset="0"/>
              </a:rPr>
              <a:t>«Прожорливые ягоды», «Накорми зверят»</a:t>
            </a:r>
            <a:endParaRPr lang="ru-RU" sz="27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9" name="Picture 3" descr="C:\Users\Пользователь\Desktop\Новая папка (2)\IMG_20180428_090615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683568" y="1268760"/>
            <a:ext cx="3308465" cy="269748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Пользователь\Desktop\Новая папка (2)\IMG_20180428_090755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08" b="14669"/>
          <a:stretch/>
        </p:blipFill>
        <p:spPr bwMode="auto">
          <a:xfrm>
            <a:off x="4139952" y="4077072"/>
            <a:ext cx="4554668" cy="2376264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Пользователь\Desktop\Новая папка (2)\IMG_20180428_09075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17" t="36754" r="2518" b="16975"/>
          <a:stretch/>
        </p:blipFill>
        <p:spPr bwMode="auto">
          <a:xfrm>
            <a:off x="4932040" y="1340768"/>
            <a:ext cx="3096344" cy="230425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312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7" y="332656"/>
            <a:ext cx="4032447" cy="76924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latin typeface="Georgia" pitchFamily="18" charset="0"/>
              </a:rPr>
              <a:t>«Посади кузнечика на листочек», </a:t>
            </a:r>
            <a:br>
              <a:rPr lang="ru-RU" sz="14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Georgia" pitchFamily="18" charset="0"/>
              </a:rPr>
              <a:t>«Помоги лягушонку добраться до листочка»</a:t>
            </a:r>
            <a:endParaRPr lang="ru-RU" sz="1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6" name="Picture 2" descr="C:\Users\Пользователь\Desktop\Новая папка (2)\IMG_20180428_0909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71"/>
          <a:stretch/>
        </p:blipFill>
        <p:spPr bwMode="auto">
          <a:xfrm>
            <a:off x="323528" y="1484784"/>
            <a:ext cx="4176465" cy="2229682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Пользователь\Desktop\Новая папка (2)\IMG_20180428_09134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47" b="4051"/>
          <a:stretch/>
        </p:blipFill>
        <p:spPr bwMode="auto">
          <a:xfrm>
            <a:off x="3327625" y="3573016"/>
            <a:ext cx="5593226" cy="302433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571" y="259962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СДУЙ МУХУ С ТАРЕЛКИ»,                           «СДУЙ МУХУ С БАНКИ С ВАРЕНЬЕМ»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4619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Новая папка (2)\IMG_20180428_0914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41" r="15741"/>
          <a:stretch/>
        </p:blipFill>
        <p:spPr bwMode="auto">
          <a:xfrm>
            <a:off x="251520" y="1268760"/>
            <a:ext cx="4472602" cy="2952328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4824536" cy="841248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Georgia" pitchFamily="18" charset="0"/>
              </a:rPr>
              <a:t>«Накорми кроша ягодами»</a:t>
            </a:r>
            <a:endParaRPr lang="ru-RU" sz="1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4" name="Picture 2" descr="C:\Users\Пользователь\Desktop\Новая папка (2)\IMG_20180428_0916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24"/>
          <a:stretch/>
        </p:blipFill>
        <p:spPr bwMode="auto">
          <a:xfrm>
            <a:off x="3779912" y="3429000"/>
            <a:ext cx="5109666" cy="3168352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46496" y="2744924"/>
            <a:ext cx="155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«ФУТБОЛ»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9328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Новая папка (2)\IMG_20180428_0918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27" b="4080"/>
          <a:stretch/>
        </p:blipFill>
        <p:spPr bwMode="auto">
          <a:xfrm>
            <a:off x="804663" y="2204864"/>
            <a:ext cx="7796464" cy="4554652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332656"/>
            <a:ext cx="8686800" cy="17287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                                         Д\И  «Цветочная поляна»</a:t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Задачи: </a:t>
            </a:r>
            <a:r>
              <a:rPr lang="ru-RU" sz="2000" b="1" cap="none" dirty="0" smtClean="0">
                <a:solidFill>
                  <a:srgbClr val="7030A0"/>
                </a:solidFill>
                <a:latin typeface="Georgia" pitchFamily="18" charset="0"/>
              </a:rPr>
              <a:t>учить звукоподражанию, развивать силу, модуляцию, темп и ритм голоса, учить выполнять речевые инструкции взрослого. учить основам грамматического строя речи, учить употреблять в речи простые предложения, учить пространственной ориентировке, развивать мелкую моторику.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650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Новая папка (2)\IMG_20180428_09195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4"/>
          <a:stretch/>
        </p:blipFill>
        <p:spPr bwMode="auto">
          <a:xfrm>
            <a:off x="683568" y="1971193"/>
            <a:ext cx="7861373" cy="4648143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053" y="187474"/>
            <a:ext cx="8686800" cy="16573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                                  д/и «Мышка и кошка»</a:t>
            </a:r>
            <a:b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Задачи: </a:t>
            </a:r>
            <a:r>
              <a:rPr lang="ru-RU" sz="2000" b="1" cap="none" dirty="0" smtClean="0">
                <a:solidFill>
                  <a:srgbClr val="7030A0"/>
                </a:solidFill>
                <a:latin typeface="Georgia" pitchFamily="18" charset="0"/>
              </a:rPr>
              <a:t>учить звукоподражанию, учить длительному и обрывистому воспроизведению звуков, учить основы грамматического строя речи, учить употреблять в речи простые предложения, учить пространственной ориентировке, развивать мелкую моторику.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9974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301</TotalTime>
  <Words>91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Дидактические игры и пособия по ЗКР  </vt:lpstr>
      <vt:lpstr>Дидактические пособия  на развитие речевого дыхания </vt:lpstr>
      <vt:lpstr>                «ПРОЖорливое яблоко»,  «Прожорливые ягоды», «Накорми зверят»</vt:lpstr>
      <vt:lpstr>«Посади кузнечика на листочек»,  «Помоги лягушонку добраться до листочка»</vt:lpstr>
      <vt:lpstr>«Накорми кроша ягодами»</vt:lpstr>
      <vt:lpstr>                                         Д\И  «Цветочная поляна» Задачи: учить звукоподражанию, развивать силу, модуляцию, темп и ритм голоса, учить выполнять речевые инструкции взрослого. учить основам грамматического строя речи, учить употреблять в речи простые предложения, учить пространственной ориентировке, развивать мелкую моторику.</vt:lpstr>
      <vt:lpstr>                                  д/и «Мышка и кошка» Задачи: учить звукоподражанию, учить длительному и обрывистому воспроизведению звуков, учить основы грамматического строя речи, учить употреблять в речи простые предложения, учить пространственной ориентировке, развивать мелкую моторику.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и упражнения по ЗКР для детей младшей группы</dc:title>
  <dc:creator>Пользователь</dc:creator>
  <cp:lastModifiedBy>Пользователь</cp:lastModifiedBy>
  <cp:revision>42</cp:revision>
  <dcterms:created xsi:type="dcterms:W3CDTF">2018-04-30T05:12:58Z</dcterms:created>
  <dcterms:modified xsi:type="dcterms:W3CDTF">2022-04-18T19:38:58Z</dcterms:modified>
</cp:coreProperties>
</file>