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notesMasterIdLst>
    <p:notesMasterId r:id="rId28"/>
  </p:notesMasterIdLst>
  <p:sldIdLst>
    <p:sldId id="316" r:id="rId2"/>
    <p:sldId id="315" r:id="rId3"/>
    <p:sldId id="300" r:id="rId4"/>
    <p:sldId id="306" r:id="rId5"/>
    <p:sldId id="259" r:id="rId6"/>
    <p:sldId id="279" r:id="rId7"/>
    <p:sldId id="284" r:id="rId8"/>
    <p:sldId id="261" r:id="rId9"/>
    <p:sldId id="276" r:id="rId10"/>
    <p:sldId id="262" r:id="rId11"/>
    <p:sldId id="263" r:id="rId12"/>
    <p:sldId id="266" r:id="rId13"/>
    <p:sldId id="293" r:id="rId14"/>
    <p:sldId id="275" r:id="rId15"/>
    <p:sldId id="264" r:id="rId16"/>
    <p:sldId id="265" r:id="rId17"/>
    <p:sldId id="267" r:id="rId18"/>
    <p:sldId id="291" r:id="rId19"/>
    <p:sldId id="283" r:id="rId20"/>
    <p:sldId id="295" r:id="rId21"/>
    <p:sldId id="297" r:id="rId22"/>
    <p:sldId id="270" r:id="rId23"/>
    <p:sldId id="282" r:id="rId24"/>
    <p:sldId id="277" r:id="rId25"/>
    <p:sldId id="278" r:id="rId26"/>
    <p:sldId id="287" r:id="rId2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4224F6"/>
    <a:srgbClr val="0E9E26"/>
    <a:srgbClr val="547E00"/>
    <a:srgbClr val="FF9900"/>
    <a:srgbClr val="D7D200"/>
    <a:srgbClr val="FF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32" autoAdjust="0"/>
    <p:restoredTop sz="99819" autoAdjust="0"/>
  </p:normalViewPr>
  <p:slideViewPr>
    <p:cSldViewPr>
      <p:cViewPr varScale="1">
        <p:scale>
          <a:sx n="73" d="100"/>
          <a:sy n="73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/>
            </a:lvl1pPr>
          </a:lstStyle>
          <a:p>
            <a:pPr>
              <a:defRPr/>
            </a:pPr>
            <a:fld id="{89750AE5-DF8F-48F4-B5EB-DEA88C5DD6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94CABF0-CFC4-480C-9A9F-69DD2F6F0034}" type="slidenum">
              <a:rPr lang="ru-RU" altLang="ru-RU"/>
              <a:pPr>
                <a:spcBef>
                  <a:spcPct val="0"/>
                </a:spcBef>
              </a:pPr>
              <a:t>4</a:t>
            </a:fld>
            <a:endParaRPr lang="ru-RU" alt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8F1E16D-7DA7-4DBC-B8EC-FFB92B177C75}" type="slidenum">
              <a:rPr lang="ru-RU" altLang="ru-RU"/>
              <a:pPr>
                <a:spcBef>
                  <a:spcPct val="0"/>
                </a:spcBef>
              </a:pPr>
              <a:t>16</a:t>
            </a:fld>
            <a:endParaRPr lang="ru-RU" altLang="ru-RU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6B3A7D5-85E5-4BC7-9CF5-F48DB5255739}" type="slidenum">
              <a:rPr lang="ru-RU" altLang="ru-RU"/>
              <a:pPr>
                <a:spcBef>
                  <a:spcPct val="0"/>
                </a:spcBef>
              </a:pPr>
              <a:t>17</a:t>
            </a:fld>
            <a:endParaRPr lang="ru-RU" altLang="ru-RU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FB5CF4F-BF40-433D-9E66-02956F24D831}" type="slidenum">
              <a:rPr lang="ru-RU" altLang="ru-RU"/>
              <a:pPr>
                <a:spcBef>
                  <a:spcPct val="0"/>
                </a:spcBef>
              </a:pPr>
              <a:t>22</a:t>
            </a:fld>
            <a:endParaRPr lang="ru-RU" altLang="ru-RU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7448A0B-D1B6-4981-ADB5-3E89FE72E08B}" type="slidenum">
              <a:rPr lang="ru-RU" altLang="ru-RU"/>
              <a:pPr>
                <a:spcBef>
                  <a:spcPct val="0"/>
                </a:spcBef>
              </a:pPr>
              <a:t>24</a:t>
            </a:fld>
            <a:endParaRPr lang="ru-RU" altLang="ru-RU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A8150AA-3FA3-4D30-93B5-8F34DD5EF1AB}" type="slidenum">
              <a:rPr lang="ru-RU" altLang="ru-RU"/>
              <a:pPr>
                <a:spcBef>
                  <a:spcPct val="0"/>
                </a:spcBef>
              </a:pPr>
              <a:t>25</a:t>
            </a:fld>
            <a:endParaRPr lang="ru-RU" altLang="ru-RU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9C20BBC-AC84-4A27-8361-04F654919AB6}" type="slidenum">
              <a:rPr lang="ru-RU" altLang="ru-RU"/>
              <a:pPr>
                <a:spcBef>
                  <a:spcPct val="0"/>
                </a:spcBef>
              </a:pPr>
              <a:t>5</a:t>
            </a:fld>
            <a:endParaRPr lang="ru-RU" altLang="ru-RU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0A1D330-A8D0-4F26-A686-8A8A4DE55A86}" type="slidenum">
              <a:rPr lang="ru-RU" altLang="ru-RU"/>
              <a:pPr>
                <a:spcBef>
                  <a:spcPct val="0"/>
                </a:spcBef>
              </a:pPr>
              <a:t>8</a:t>
            </a:fld>
            <a:endParaRPr lang="ru-RU" altLang="ru-RU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ED9E912-1B17-4543-9F59-AFDD630DCA0B}" type="slidenum">
              <a:rPr lang="ru-RU" altLang="ru-RU"/>
              <a:pPr>
                <a:spcBef>
                  <a:spcPct val="0"/>
                </a:spcBef>
              </a:pPr>
              <a:t>9</a:t>
            </a:fld>
            <a:endParaRPr lang="ru-RU" altLang="ru-RU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F160BCC-E9A9-4A49-9F49-D711B90ECAFA}" type="slidenum">
              <a:rPr lang="ru-RU" altLang="ru-RU"/>
              <a:pPr>
                <a:spcBef>
                  <a:spcPct val="0"/>
                </a:spcBef>
              </a:pPr>
              <a:t>10</a:t>
            </a:fld>
            <a:endParaRPr lang="ru-RU" altLang="ru-RU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CC3B995-3677-4F94-8EE4-60D3961BA544}" type="slidenum">
              <a:rPr lang="ru-RU" altLang="ru-RU"/>
              <a:pPr>
                <a:spcBef>
                  <a:spcPct val="0"/>
                </a:spcBef>
              </a:pPr>
              <a:t>11</a:t>
            </a:fld>
            <a:endParaRPr lang="ru-RU" altLang="ru-RU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95F8BB9-CEBD-4817-AD56-5F535B55D17F}" type="slidenum">
              <a:rPr lang="ru-RU" altLang="ru-RU"/>
              <a:pPr>
                <a:spcBef>
                  <a:spcPct val="0"/>
                </a:spcBef>
              </a:pPr>
              <a:t>12</a:t>
            </a:fld>
            <a:endParaRPr lang="ru-RU" altLang="ru-RU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0B34748-8CA8-4FF4-A6A8-5C3409FA6D42}" type="slidenum">
              <a:rPr lang="ru-RU" altLang="ru-RU"/>
              <a:pPr>
                <a:spcBef>
                  <a:spcPct val="0"/>
                </a:spcBef>
              </a:pPr>
              <a:t>14</a:t>
            </a:fld>
            <a:endParaRPr lang="ru-RU" altLang="ru-RU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120FD31-9D94-443F-88ED-4F032F56F397}" type="slidenum">
              <a:rPr lang="ru-RU" altLang="ru-RU"/>
              <a:pPr>
                <a:spcBef>
                  <a:spcPct val="0"/>
                </a:spcBef>
              </a:pPr>
              <a:t>15</a:t>
            </a:fld>
            <a:endParaRPr lang="ru-RU" altLang="ru-RU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677" cy="6858000"/>
          </a:xfrm>
        </p:grpSpPr>
        <p:pic>
          <p:nvPicPr>
            <p:cNvPr id="5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" name="Picture 11" descr="HDRibbonTitle-UniformTri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8"/>
            <a:stretch>
              <a:fillRect/>
            </a:stretch>
          </p:blipFill>
          <p:spPr bwMode="auto">
            <a:xfrm>
              <a:off x="0" y="3128434"/>
              <a:ext cx="1664208" cy="61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2" descr="HDRibbonTitle-UniformTri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8"/>
            <a:stretch>
              <a:fillRect/>
            </a:stretch>
          </p:blipFill>
          <p:spPr bwMode="auto">
            <a:xfrm>
              <a:off x="7480469" y="3128434"/>
              <a:ext cx="1664208" cy="61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9" name="Straight Connector 14"/>
          <p:cNvCxnSpPr/>
          <p:nvPr/>
        </p:nvCxnSpPr>
        <p:spPr>
          <a:xfrm>
            <a:off x="2019300" y="3471863"/>
            <a:ext cx="511333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838" y="5054600"/>
            <a:ext cx="6731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2463" y="5054600"/>
            <a:ext cx="40640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725" y="5054600"/>
            <a:ext cx="414338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93872-B4C7-4607-9514-CB5B840AD8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5112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6DC0C-AD74-4542-B06C-E90E07AD9D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0072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/>
          <p:cNvCxnSpPr/>
          <p:nvPr/>
        </p:nvCxnSpPr>
        <p:spPr>
          <a:xfrm>
            <a:off x="1277938" y="4140200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AD3A5-63A1-4981-B45E-112571F266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6193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849313" y="9048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7200"/>
              <a:t>“</a:t>
            </a:r>
          </a:p>
        </p:txBody>
      </p:sp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7634288" y="2827338"/>
            <a:ext cx="4572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7200"/>
              <a:t>”</a:t>
            </a:r>
          </a:p>
        </p:txBody>
      </p:sp>
      <p:cxnSp>
        <p:nvCxnSpPr>
          <p:cNvPr id="7" name="Straight Connector 18"/>
          <p:cNvCxnSpPr/>
          <p:nvPr/>
        </p:nvCxnSpPr>
        <p:spPr>
          <a:xfrm>
            <a:off x="1277938" y="414020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3C820-B455-4FEF-8945-53CF482D8B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0087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35398-0194-4F3D-9066-389A282F1B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7663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877888" y="896938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8000"/>
              <a:t>“</a:t>
            </a:r>
          </a:p>
        </p:txBody>
      </p:sp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7650163" y="2608263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ru-RU" sz="8000"/>
              <a:t>”</a:t>
            </a:r>
          </a:p>
        </p:txBody>
      </p:sp>
      <p:cxnSp>
        <p:nvCxnSpPr>
          <p:cNvPr id="7" name="Straight Connector 25"/>
          <p:cNvCxnSpPr/>
          <p:nvPr/>
        </p:nvCxnSpPr>
        <p:spPr>
          <a:xfrm>
            <a:off x="1277938" y="342900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8156E-DC41-46E4-A245-0589F0B8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862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4"/>
          <p:cNvCxnSpPr/>
          <p:nvPr/>
        </p:nvCxnSpPr>
        <p:spPr>
          <a:xfrm>
            <a:off x="1277938" y="3429000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rtlCol="0">
            <a:normAutofit/>
          </a:bodyPr>
          <a:lstStyle>
            <a:lvl1pPr>
              <a:defRPr lang="en-US" sz="3200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670E0-D3DA-401A-894B-BBC2F792AD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46872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1277938" y="2354263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4740F-5800-4331-9A25-D6614D89FC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30979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6245225" y="906463"/>
            <a:ext cx="0" cy="4968875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FB459-57B6-400F-AC02-55B61DFFCF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7655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0F950-A3B2-4DBD-ADBE-8BAB951AE6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2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1277938" y="235585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05F9A-0DE4-42DB-A2B8-1617E3DC23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7507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0"/>
          <p:cNvCxnSpPr/>
          <p:nvPr/>
        </p:nvCxnSpPr>
        <p:spPr>
          <a:xfrm>
            <a:off x="1277938" y="35988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CE10E-A486-4AC4-B90A-E6F05C40F4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718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/>
        </p:nvCxnSpPr>
        <p:spPr>
          <a:xfrm>
            <a:off x="1277938" y="235585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719B1-BB0E-4465-8F24-D73E46EA84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1156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40"/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571DC-08FC-4D1E-8DFC-C326E33DB6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3184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3"/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48A2B-E9EE-4DD7-882F-A6B5503BD5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3963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59178-7A41-4C32-BCE4-B0ED9C4203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8458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5"/>
          <p:cNvCxnSpPr/>
          <p:nvPr/>
        </p:nvCxnSpPr>
        <p:spPr>
          <a:xfrm>
            <a:off x="1277938" y="2913063"/>
            <a:ext cx="23336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2D713-502F-4233-AEE9-9403F6880E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7679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25305-6EB2-4F7D-8088-AA877DB74D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5919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151938" cy="6858000"/>
            <a:chOff x="0" y="0"/>
            <a:chExt cx="9152467" cy="6858000"/>
          </a:xfrm>
        </p:grpSpPr>
        <p:pic>
          <p:nvPicPr>
            <p:cNvPr id="1032" name="Picture 7" descr="SD-PanelContent.png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36" name="Picture 9" descr="HDRibbonContent-UniformTrim.png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14240"/>
            <a:stretch>
              <a:fillRect/>
            </a:stretch>
          </p:blipFill>
          <p:spPr bwMode="auto">
            <a:xfrm>
              <a:off x="0" y="3128434"/>
              <a:ext cx="685800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7" name="Picture 10" descr="HDRibbonContent-UniformTrim.png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14240"/>
            <a:stretch>
              <a:fillRect/>
            </a:stretch>
          </p:blipFill>
          <p:spPr bwMode="auto">
            <a:xfrm>
              <a:off x="8466667" y="3128434"/>
              <a:ext cx="685800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176338" y="915988"/>
            <a:ext cx="6799262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338" y="2490788"/>
            <a:ext cx="6799262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350" y="5961063"/>
            <a:ext cx="114935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338" y="5961063"/>
            <a:ext cx="51054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313" y="5961063"/>
            <a:ext cx="39528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000" b="0" i="0" smtClean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D82E7EE5-3A64-412A-93D6-84C871FCC2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47" r:id="rId7"/>
    <p:sldLayoutId id="2147483857" r:id="rId8"/>
    <p:sldLayoutId id="2147483848" r:id="rId9"/>
    <p:sldLayoutId id="2147483849" r:id="rId10"/>
    <p:sldLayoutId id="2147483858" r:id="rId11"/>
    <p:sldLayoutId id="2147483859" r:id="rId12"/>
    <p:sldLayoutId id="2147483850" r:id="rId13"/>
    <p:sldLayoutId id="2147483860" r:id="rId14"/>
    <p:sldLayoutId id="2147483861" r:id="rId15"/>
    <p:sldLayoutId id="2147483862" r:id="rId16"/>
    <p:sldLayoutId id="2147483863" r:id="rId17"/>
    <p:sldLayoutId id="2147483864" r:id="rId18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defTabSz="457200" rtl="0" fontAlgn="base">
        <a:spcBef>
          <a:spcPct val="0"/>
        </a:spcBef>
        <a:spcAft>
          <a:spcPct val="0"/>
        </a:spcAft>
        <a:defRPr sz="4000" kern="1200">
          <a:ln w="3175" cmpd="sng">
            <a:noFill/>
          </a:ln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2pPr>
      <a:lvl3pPr marL="12001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3pPr>
      <a:lvl4pPr marL="1543050" indent="-1714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2000250" indent="-1714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Обмен веществ</a:t>
            </a:r>
            <a:br>
              <a:rPr lang="ru-RU" dirty="0" smtClean="0"/>
            </a:br>
            <a:r>
              <a:rPr lang="ru-RU" dirty="0" smtClean="0"/>
              <a:t>(метаболизм)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2969" y="2461260"/>
            <a:ext cx="7366000" cy="3444875"/>
          </a:xfrm>
        </p:spPr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Энергетический                            Пластический</a:t>
            </a:r>
          </a:p>
          <a:p>
            <a:pPr marL="0" indent="0">
              <a:buNone/>
            </a:pPr>
            <a:r>
              <a:rPr lang="ru-RU" dirty="0" smtClean="0"/>
              <a:t>(диссимиляция, катаболизм)    (ассимиляция, анаболизм)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401537" y="2426426"/>
            <a:ext cx="99060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791200" y="2461260"/>
            <a:ext cx="1097665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3787843" y="4180114"/>
            <a:ext cx="1672431" cy="3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787843" y="4422049"/>
            <a:ext cx="1680368" cy="3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433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FRACT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2667000"/>
            <a:ext cx="67056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WordArt 5"/>
          <p:cNvSpPr>
            <a:spLocks noChangeArrowheads="1" noChangeShapeType="1" noTextEdit="1"/>
          </p:cNvSpPr>
          <p:nvPr/>
        </p:nvSpPr>
        <p:spPr bwMode="auto">
          <a:xfrm rot="21464644">
            <a:off x="562937" y="613093"/>
            <a:ext cx="7953375" cy="165735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8356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cs typeface="Arial" panose="020B0604020202020204" pitchFamily="34" charset="0"/>
              </a:rPr>
              <a:t>Энергия рассеивается в виде тепла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1371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dirty="0" smtClean="0">
                <a:solidFill>
                  <a:srgbClr val="CC0000"/>
                </a:solidFill>
              </a:rPr>
              <a:t>2 ЭТАП-</a:t>
            </a:r>
            <a:r>
              <a:rPr lang="ru-RU" altLang="ru-RU" sz="6000" dirty="0" smtClean="0">
                <a:solidFill>
                  <a:srgbClr val="CC0000"/>
                </a:solidFill>
              </a:rPr>
              <a:t> </a:t>
            </a:r>
            <a:r>
              <a:rPr lang="ru-RU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бескислородное окисление</a:t>
            </a:r>
            <a:br>
              <a:rPr lang="ru-RU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или </a:t>
            </a:r>
            <a:r>
              <a:rPr lang="ru-RU" altLang="ru-RU" i="1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гликолиз</a:t>
            </a:r>
            <a:r>
              <a:rPr lang="ru-RU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667000"/>
            <a:ext cx="8077200" cy="10668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 smtClean="0">
                <a:solidFill>
                  <a:srgbClr val="000099"/>
                </a:solidFill>
              </a:rPr>
              <a:t>Где происходит?</a:t>
            </a:r>
            <a:r>
              <a:rPr lang="ru-RU" altLang="ru-RU" dirty="0" smtClean="0"/>
              <a:t>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В цитоплазме клеток, без участия кислорода.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4" grpId="1"/>
      <p:bldP spid="23554" grpId="2"/>
      <p:bldP spid="23555" grpId="0" build="p"/>
      <p:bldP spid="23555" grpI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ChangeArrowheads="1"/>
          </p:cNvSpPr>
          <p:nvPr/>
        </p:nvSpPr>
        <p:spPr bwMode="auto">
          <a:xfrm>
            <a:off x="5257800" y="-1295400"/>
            <a:ext cx="2736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0">
                <a:solidFill>
                  <a:schemeClr val="tx2"/>
                </a:solidFill>
              </a:rPr>
              <a:t>Где: В митохондриях.</a:t>
            </a:r>
          </a:p>
        </p:txBody>
      </p:sp>
      <p:sp>
        <p:nvSpPr>
          <p:cNvPr id="46083" name="Line 11"/>
          <p:cNvSpPr>
            <a:spLocks noChangeShapeType="1"/>
          </p:cNvSpPr>
          <p:nvPr/>
        </p:nvSpPr>
        <p:spPr bwMode="auto">
          <a:xfrm>
            <a:off x="3352800" y="1676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6084" name="WordArt 18"/>
          <p:cNvSpPr>
            <a:spLocks noChangeArrowheads="1" noChangeShapeType="1" noTextEdit="1"/>
          </p:cNvSpPr>
          <p:nvPr/>
        </p:nvSpPr>
        <p:spPr bwMode="auto">
          <a:xfrm>
            <a:off x="1524000" y="533400"/>
            <a:ext cx="5867400" cy="1828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Impact" panose="020B0806030902050204" pitchFamily="34" charset="0"/>
              </a:rPr>
              <a:t>Виды расщепления</a:t>
            </a:r>
          </a:p>
        </p:txBody>
      </p:sp>
      <p:sp>
        <p:nvSpPr>
          <p:cNvPr id="46085" name="WordArt 26"/>
          <p:cNvSpPr>
            <a:spLocks noChangeArrowheads="1" noChangeShapeType="1" noTextEdit="1"/>
          </p:cNvSpPr>
          <p:nvPr/>
        </p:nvSpPr>
        <p:spPr bwMode="auto">
          <a:xfrm>
            <a:off x="228600" y="4419600"/>
            <a:ext cx="18383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Гликолиз</a:t>
            </a:r>
          </a:p>
        </p:txBody>
      </p:sp>
      <p:sp>
        <p:nvSpPr>
          <p:cNvPr id="46086" name="WordArt 28"/>
          <p:cNvSpPr>
            <a:spLocks noChangeArrowheads="1" noChangeShapeType="1" noTextEdit="1"/>
          </p:cNvSpPr>
          <p:nvPr/>
        </p:nvSpPr>
        <p:spPr bwMode="auto">
          <a:xfrm>
            <a:off x="2971800" y="4495800"/>
            <a:ext cx="2286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Спиртовое</a:t>
            </a:r>
          </a:p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брожение</a:t>
            </a:r>
          </a:p>
        </p:txBody>
      </p:sp>
      <p:sp>
        <p:nvSpPr>
          <p:cNvPr id="46087" name="WordArt 29"/>
          <p:cNvSpPr>
            <a:spLocks noChangeArrowheads="1" noChangeShapeType="1" noTextEdit="1"/>
          </p:cNvSpPr>
          <p:nvPr/>
        </p:nvSpPr>
        <p:spPr bwMode="auto">
          <a:xfrm>
            <a:off x="6096000" y="4495800"/>
            <a:ext cx="2667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Молочно-кислое</a:t>
            </a:r>
          </a:p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брожение</a:t>
            </a:r>
          </a:p>
        </p:txBody>
      </p:sp>
      <p:sp>
        <p:nvSpPr>
          <p:cNvPr id="46088" name="Text Box 30"/>
          <p:cNvSpPr txBox="1">
            <a:spLocks noChangeArrowheads="1"/>
          </p:cNvSpPr>
          <p:nvPr/>
        </p:nvSpPr>
        <p:spPr bwMode="auto">
          <a:xfrm>
            <a:off x="2346325" y="2322513"/>
            <a:ext cx="39782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6089" name="Text Box 31"/>
          <p:cNvSpPr txBox="1">
            <a:spLocks noChangeArrowheads="1"/>
          </p:cNvSpPr>
          <p:nvPr/>
        </p:nvSpPr>
        <p:spPr bwMode="auto">
          <a:xfrm>
            <a:off x="2209800" y="2209800"/>
            <a:ext cx="4114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6090" name="Text Box 32"/>
          <p:cNvSpPr txBox="1">
            <a:spLocks noChangeArrowheads="1"/>
          </p:cNvSpPr>
          <p:nvPr/>
        </p:nvSpPr>
        <p:spPr bwMode="auto">
          <a:xfrm>
            <a:off x="1905000" y="2057400"/>
            <a:ext cx="50450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6091" name="Text Box 33"/>
          <p:cNvSpPr txBox="1">
            <a:spLocks noChangeArrowheads="1"/>
          </p:cNvSpPr>
          <p:nvPr/>
        </p:nvSpPr>
        <p:spPr bwMode="auto">
          <a:xfrm>
            <a:off x="2438400" y="2057400"/>
            <a:ext cx="3657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400" dirty="0" smtClean="0">
                <a:solidFill>
                  <a:srgbClr val="00B050"/>
                </a:solidFill>
              </a:rPr>
              <a:t>глюкозы</a:t>
            </a:r>
            <a:endParaRPr lang="ru-RU" altLang="ru-RU" sz="4400" dirty="0">
              <a:solidFill>
                <a:srgbClr val="00B050"/>
              </a:solidFill>
            </a:endParaRPr>
          </a:p>
        </p:txBody>
      </p:sp>
      <p:sp>
        <p:nvSpPr>
          <p:cNvPr id="46092" name="Line 37"/>
          <p:cNvSpPr>
            <a:spLocks noChangeShapeType="1"/>
          </p:cNvSpPr>
          <p:nvPr/>
        </p:nvSpPr>
        <p:spPr bwMode="auto">
          <a:xfrm flipH="1">
            <a:off x="1219200" y="2743200"/>
            <a:ext cx="1600200" cy="1676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6093" name="Line 38"/>
          <p:cNvSpPr>
            <a:spLocks noChangeShapeType="1"/>
          </p:cNvSpPr>
          <p:nvPr/>
        </p:nvSpPr>
        <p:spPr bwMode="auto">
          <a:xfrm>
            <a:off x="4191000" y="2895600"/>
            <a:ext cx="0" cy="1524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6094" name="Line 39"/>
          <p:cNvSpPr>
            <a:spLocks noChangeShapeType="1"/>
          </p:cNvSpPr>
          <p:nvPr/>
        </p:nvSpPr>
        <p:spPr bwMode="auto">
          <a:xfrm>
            <a:off x="5410200" y="2743200"/>
            <a:ext cx="2057400" cy="1600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446587"/>
          </a:xfrm>
        </p:spPr>
        <p:txBody>
          <a:bodyPr/>
          <a:lstStyle/>
          <a:p>
            <a:r>
              <a:rPr lang="ru-RU" altLang="ru-RU" sz="4800" b="1" i="1" smtClean="0">
                <a:ln>
                  <a:noFill/>
                </a:ln>
              </a:rPr>
              <a:t>Гликолиз</a:t>
            </a:r>
            <a:r>
              <a:rPr lang="ru-RU" altLang="ru-RU" sz="4800" smtClean="0">
                <a:ln>
                  <a:noFill/>
                </a:ln>
              </a:rPr>
              <a:t> – процесс расщепления углеводов в отсутствии кислорода под действием ферментов.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ChangeArrowheads="1"/>
          </p:cNvSpPr>
          <p:nvPr/>
        </p:nvSpPr>
        <p:spPr bwMode="auto">
          <a:xfrm>
            <a:off x="609600" y="1371600"/>
            <a:ext cx="8153400" cy="437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dirty="0">
                <a:solidFill>
                  <a:srgbClr val="000099"/>
                </a:solidFill>
              </a:rPr>
              <a:t>Где происходит ? </a:t>
            </a:r>
            <a:r>
              <a:rPr lang="ru-RU" altLang="ru-RU" sz="2800" dirty="0" smtClean="0"/>
              <a:t>В цитоплазме</a:t>
            </a:r>
          </a:p>
          <a:p>
            <a:pPr eaLnBrk="1" hangingPunct="1"/>
            <a:r>
              <a:rPr lang="ru-RU" altLang="ru-RU" sz="2800" dirty="0" smtClean="0">
                <a:solidFill>
                  <a:srgbClr val="000099"/>
                </a:solidFill>
              </a:rPr>
              <a:t>Что </a:t>
            </a:r>
            <a:r>
              <a:rPr lang="ru-RU" altLang="ru-RU" sz="2800" dirty="0">
                <a:solidFill>
                  <a:srgbClr val="000099"/>
                </a:solidFill>
              </a:rPr>
              <a:t>происходит?</a:t>
            </a:r>
            <a:r>
              <a:rPr lang="ru-RU" altLang="ru-RU" sz="2400" b="0" dirty="0"/>
              <a:t>   </a:t>
            </a:r>
            <a:endParaRPr lang="ru-RU" altLang="ru-RU" sz="2400" b="0" dirty="0" smtClean="0"/>
          </a:p>
          <a:p>
            <a:pPr eaLnBrk="1" hangingPunct="1"/>
            <a:r>
              <a:rPr lang="ru-RU" altLang="ru-RU" sz="4800" b="0" dirty="0" smtClean="0"/>
              <a:t>С</a:t>
            </a:r>
            <a:r>
              <a:rPr lang="ru-RU" altLang="ru-RU" sz="2800" b="0" dirty="0" smtClean="0"/>
              <a:t>6</a:t>
            </a:r>
            <a:r>
              <a:rPr lang="ru-RU" altLang="ru-RU" sz="4000" b="0" dirty="0" smtClean="0"/>
              <a:t>Н</a:t>
            </a:r>
            <a:r>
              <a:rPr lang="ru-RU" altLang="ru-RU" sz="2800" b="0" dirty="0" smtClean="0"/>
              <a:t>12</a:t>
            </a:r>
            <a:r>
              <a:rPr lang="ru-RU" altLang="ru-RU" sz="4000" b="0" dirty="0" smtClean="0"/>
              <a:t>О</a:t>
            </a:r>
            <a:r>
              <a:rPr lang="ru-RU" altLang="ru-RU" sz="2800" b="0" dirty="0" smtClean="0"/>
              <a:t>6</a:t>
            </a:r>
            <a:r>
              <a:rPr lang="ru-RU" altLang="ru-RU" sz="4000" b="0" dirty="0" smtClean="0"/>
              <a:t>+2Н</a:t>
            </a:r>
            <a:r>
              <a:rPr lang="ru-RU" altLang="ru-RU" sz="2800" b="0" dirty="0" smtClean="0"/>
              <a:t>3</a:t>
            </a:r>
            <a:r>
              <a:rPr lang="ru-RU" altLang="ru-RU" sz="4000" b="0" dirty="0" smtClean="0"/>
              <a:t>РО</a:t>
            </a:r>
            <a:r>
              <a:rPr lang="ru-RU" altLang="ru-RU" sz="2800" b="0" dirty="0" smtClean="0"/>
              <a:t>4</a:t>
            </a:r>
            <a:r>
              <a:rPr lang="ru-RU" altLang="ru-RU" sz="4000" b="0" dirty="0" smtClean="0"/>
              <a:t>+2АДФ</a:t>
            </a:r>
            <a:r>
              <a:rPr lang="ru-RU" altLang="ru-RU" sz="2400" b="0" dirty="0" smtClean="0"/>
              <a:t>=</a:t>
            </a:r>
            <a:r>
              <a:rPr lang="ru-RU" altLang="ru-RU" sz="3600" b="0" dirty="0" smtClean="0"/>
              <a:t>2С</a:t>
            </a:r>
            <a:r>
              <a:rPr lang="ru-RU" altLang="ru-RU" sz="2400" b="0" dirty="0" smtClean="0"/>
              <a:t>3</a:t>
            </a:r>
            <a:r>
              <a:rPr lang="ru-RU" altLang="ru-RU" sz="3600" b="0" dirty="0" smtClean="0"/>
              <a:t>Н</a:t>
            </a:r>
            <a:r>
              <a:rPr lang="ru-RU" altLang="ru-RU" sz="2400" b="0" dirty="0" smtClean="0"/>
              <a:t>4</a:t>
            </a:r>
            <a:r>
              <a:rPr lang="ru-RU" altLang="ru-RU" sz="3600" b="0" dirty="0" smtClean="0"/>
              <a:t>О</a:t>
            </a:r>
            <a:r>
              <a:rPr lang="ru-RU" altLang="ru-RU" sz="2400" b="0" dirty="0" smtClean="0"/>
              <a:t>3 </a:t>
            </a:r>
            <a:r>
              <a:rPr lang="ru-RU" altLang="ru-RU" sz="4000" b="0" dirty="0" smtClean="0"/>
              <a:t>      </a:t>
            </a:r>
            <a:endParaRPr lang="ru-RU" altLang="ru-RU" sz="4000" b="0" dirty="0"/>
          </a:p>
          <a:p>
            <a:pPr eaLnBrk="1" hangingPunct="1"/>
            <a:r>
              <a:rPr lang="ru-RU" altLang="ru-RU" b="0" dirty="0" smtClean="0">
                <a:solidFill>
                  <a:srgbClr val="CC0000"/>
                </a:solidFill>
              </a:rPr>
              <a:t>       глюкоза                </a:t>
            </a:r>
            <a:r>
              <a:rPr lang="ru-RU" altLang="ru-RU" b="0" dirty="0">
                <a:solidFill>
                  <a:srgbClr val="CC0000"/>
                </a:solidFill>
              </a:rPr>
              <a:t>фосфорная </a:t>
            </a:r>
            <a:r>
              <a:rPr lang="ru-RU" altLang="ru-RU" b="0" dirty="0" smtClean="0">
                <a:solidFill>
                  <a:srgbClr val="CC0000"/>
                </a:solidFill>
              </a:rPr>
              <a:t>к-та                                      </a:t>
            </a:r>
            <a:r>
              <a:rPr lang="ru-RU" altLang="ru-RU" sz="1800" b="0" dirty="0" smtClean="0">
                <a:solidFill>
                  <a:srgbClr val="CC0000"/>
                </a:solidFill>
              </a:rPr>
              <a:t>ПВК </a:t>
            </a:r>
            <a:endParaRPr lang="ru-RU" altLang="ru-RU" b="0" dirty="0">
              <a:solidFill>
                <a:srgbClr val="CC0000"/>
              </a:solidFill>
            </a:endParaRPr>
          </a:p>
          <a:p>
            <a:pPr eaLnBrk="1" hangingPunct="1"/>
            <a:r>
              <a:rPr lang="ru-RU" altLang="ru-RU" sz="2400" b="0" dirty="0" smtClean="0"/>
              <a:t>+ </a:t>
            </a:r>
            <a:r>
              <a:rPr lang="ru-RU" altLang="ru-RU" sz="3600" b="0" dirty="0"/>
              <a:t>2АТФ +2Н</a:t>
            </a:r>
            <a:r>
              <a:rPr lang="ru-RU" altLang="ru-RU" sz="2800" b="0" dirty="0"/>
              <a:t>2</a:t>
            </a:r>
            <a:r>
              <a:rPr lang="ru-RU" altLang="ru-RU" sz="3600" b="0" dirty="0"/>
              <a:t>О</a:t>
            </a:r>
          </a:p>
          <a:p>
            <a:pPr eaLnBrk="1" hangingPunct="1"/>
            <a:r>
              <a:rPr lang="ru-RU" altLang="ru-RU" b="0" dirty="0" smtClean="0">
                <a:solidFill>
                  <a:srgbClr val="CC0000"/>
                </a:solidFill>
              </a:rPr>
              <a:t>                               вода</a:t>
            </a:r>
          </a:p>
          <a:p>
            <a:pPr eaLnBrk="1" hangingPunct="1"/>
            <a:endParaRPr lang="ru-RU" altLang="ru-RU" sz="2400" b="0" dirty="0">
              <a:solidFill>
                <a:srgbClr val="CC0000"/>
              </a:solidFill>
            </a:endParaRPr>
          </a:p>
          <a:p>
            <a:pPr algn="ctr" eaLnBrk="1" hangingPunct="1"/>
            <a:r>
              <a:rPr lang="ru-RU" altLang="ru-RU" sz="3600" b="0" dirty="0" smtClean="0"/>
              <a:t>Выделяется э</a:t>
            </a:r>
            <a:r>
              <a:rPr lang="ru-RU" altLang="ru-RU" sz="3600" b="0" dirty="0" smtClean="0">
                <a:solidFill>
                  <a:schemeClr val="tx2"/>
                </a:solidFill>
              </a:rPr>
              <a:t>нергия </a:t>
            </a:r>
            <a:r>
              <a:rPr lang="ru-RU" altLang="ru-RU" sz="3600" b="0" dirty="0">
                <a:solidFill>
                  <a:schemeClr val="tx2"/>
                </a:solidFill>
              </a:rPr>
              <a:t>в </a:t>
            </a:r>
            <a:r>
              <a:rPr lang="ru-RU" altLang="ru-RU" sz="3600" b="0" dirty="0" smtClean="0">
                <a:solidFill>
                  <a:schemeClr val="tx2"/>
                </a:solidFill>
              </a:rPr>
              <a:t>виде</a:t>
            </a:r>
          </a:p>
          <a:p>
            <a:pPr algn="ctr" eaLnBrk="1" hangingPunct="1"/>
            <a:r>
              <a:rPr lang="ru-RU" altLang="ru-RU" sz="3600" b="0" dirty="0" smtClean="0">
                <a:solidFill>
                  <a:schemeClr val="tx2"/>
                </a:solidFill>
              </a:rPr>
              <a:t> </a:t>
            </a:r>
            <a:r>
              <a:rPr lang="ru-RU" altLang="ru-RU" sz="3600" b="0" dirty="0">
                <a:solidFill>
                  <a:schemeClr val="tx2"/>
                </a:solidFill>
              </a:rPr>
              <a:t>2 молекул АТФ</a:t>
            </a:r>
          </a:p>
        </p:txBody>
      </p:sp>
      <p:sp>
        <p:nvSpPr>
          <p:cNvPr id="49155" name="WordArt 9"/>
          <p:cNvSpPr>
            <a:spLocks noChangeArrowheads="1" noChangeShapeType="1" noTextEdit="1"/>
          </p:cNvSpPr>
          <p:nvPr/>
        </p:nvSpPr>
        <p:spPr bwMode="auto">
          <a:xfrm>
            <a:off x="3048000" y="533400"/>
            <a:ext cx="24955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 panose="020B0604020202020204" pitchFamily="34" charset="0"/>
              </a:rPr>
              <a:t>а) Гликолиз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447800"/>
            <a:ext cx="7772400" cy="4265613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 smtClean="0">
                <a:solidFill>
                  <a:srgbClr val="000099"/>
                </a:solidFill>
              </a:rPr>
              <a:t>Где происходит ?</a:t>
            </a:r>
            <a:r>
              <a:rPr lang="ru-RU" altLang="ru-RU" dirty="0" smtClean="0">
                <a:solidFill>
                  <a:srgbClr val="CC0000"/>
                </a:solidFill>
              </a:rPr>
              <a:t>          </a:t>
            </a: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В растительных  и некоторых дрожжевых клетках 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dirty="0" smtClean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 smtClean="0">
                <a:solidFill>
                  <a:srgbClr val="000099"/>
                </a:solidFill>
              </a:rPr>
              <a:t>Что образуется?</a:t>
            </a:r>
          </a:p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2С3Н4О3=2С2Н5ОН+2СО2+2АТФ           </a:t>
            </a:r>
          </a:p>
          <a:p>
            <a:pPr lvl="2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 smtClean="0">
                <a:solidFill>
                  <a:srgbClr val="CC0000"/>
                </a:solidFill>
              </a:rPr>
              <a:t>                  ПВК </a:t>
            </a:r>
            <a:r>
              <a:rPr lang="ru-RU" altLang="ru-RU" dirty="0" smtClean="0"/>
              <a:t>            </a:t>
            </a:r>
            <a:r>
              <a:rPr lang="ru-RU" altLang="ru-RU" dirty="0" smtClean="0">
                <a:solidFill>
                  <a:srgbClr val="CC0000"/>
                </a:solidFill>
              </a:rPr>
              <a:t>этиловый       углекислый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                           </a:t>
            </a:r>
            <a:r>
              <a:rPr lang="ru-RU" altLang="ru-RU" dirty="0" smtClean="0">
                <a:solidFill>
                  <a:srgbClr val="CC0000"/>
                </a:solidFill>
              </a:rPr>
              <a:t>               </a:t>
            </a:r>
            <a:r>
              <a:rPr lang="ru-RU" altLang="ru-RU" sz="1800" dirty="0" smtClean="0">
                <a:solidFill>
                  <a:srgbClr val="CC0000"/>
                </a:solidFill>
              </a:rPr>
              <a:t>спирт </a:t>
            </a:r>
            <a:r>
              <a:rPr lang="ru-RU" altLang="ru-RU" sz="1800" dirty="0" smtClean="0"/>
              <a:t>                 </a:t>
            </a:r>
            <a:r>
              <a:rPr lang="ru-RU" altLang="ru-RU" sz="1800" dirty="0" smtClean="0">
                <a:solidFill>
                  <a:srgbClr val="CC0000"/>
                </a:solidFill>
              </a:rPr>
              <a:t>газ</a:t>
            </a:r>
          </a:p>
        </p:txBody>
      </p:sp>
      <p:sp>
        <p:nvSpPr>
          <p:cNvPr id="51203" name="WordArt 8"/>
          <p:cNvSpPr>
            <a:spLocks noChangeArrowheads="1" noChangeShapeType="1" noTextEdit="1"/>
          </p:cNvSpPr>
          <p:nvPr/>
        </p:nvSpPr>
        <p:spPr bwMode="auto">
          <a:xfrm>
            <a:off x="1905000" y="609600"/>
            <a:ext cx="5105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 panose="020B0604020202020204" pitchFamily="34" charset="0"/>
              </a:rPr>
              <a:t>б) Спиртовое брожение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8305800" cy="48006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dirty="0" smtClean="0">
                <a:solidFill>
                  <a:srgbClr val="000099"/>
                </a:solidFill>
              </a:rPr>
              <a:t>Где происходит?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dirty="0" smtClean="0"/>
              <a:t>В </a:t>
            </a:r>
            <a:r>
              <a:rPr lang="ru-RU" altLang="ru-RU" dirty="0" smtClean="0">
                <a:solidFill>
                  <a:srgbClr val="000099"/>
                </a:solidFill>
              </a:rPr>
              <a:t> </a:t>
            </a:r>
            <a:r>
              <a:rPr lang="ru-RU" altLang="ru-RU" dirty="0" smtClean="0"/>
              <a:t>животных  клетках, в некоторых бактериях .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dirty="0" smtClean="0">
                <a:solidFill>
                  <a:srgbClr val="000099"/>
                </a:solidFill>
              </a:rPr>
              <a:t>Что образуется?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dirty="0" smtClean="0"/>
              <a:t>При недостатке</a:t>
            </a:r>
            <a:r>
              <a:rPr lang="ru-RU" altLang="ru-RU" dirty="0" smtClean="0">
                <a:solidFill>
                  <a:srgbClr val="000099"/>
                </a:solidFill>
              </a:rPr>
              <a:t> </a:t>
            </a:r>
            <a:r>
              <a:rPr lang="ru-RU" altLang="ru-RU" dirty="0" smtClean="0"/>
              <a:t>кислорода – молочная кислота.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dirty="0" smtClean="0">
                <a:solidFill>
                  <a:srgbClr val="CC0000"/>
                </a:solidFill>
              </a:rPr>
              <a:t>ИТОГ: 40% энергии запасается в АТФ,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dirty="0" smtClean="0">
                <a:solidFill>
                  <a:srgbClr val="CC0000"/>
                </a:solidFill>
              </a:rPr>
              <a:t>60% рассеивается в виде тепла в окружающую среду.  </a:t>
            </a:r>
          </a:p>
        </p:txBody>
      </p:sp>
      <p:sp>
        <p:nvSpPr>
          <p:cNvPr id="53251" name="WordArt 7"/>
          <p:cNvSpPr>
            <a:spLocks noChangeArrowheads="1" noChangeShapeType="1" noTextEdit="1"/>
          </p:cNvSpPr>
          <p:nvPr/>
        </p:nvSpPr>
        <p:spPr bwMode="auto">
          <a:xfrm>
            <a:off x="1257300" y="685800"/>
            <a:ext cx="6705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080808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 panose="020B0604020202020204" pitchFamily="34" charset="0"/>
              </a:rPr>
              <a:t>в) Молочно-кислое  брожение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mtClean="0">
                <a:solidFill>
                  <a:srgbClr val="CC0000"/>
                </a:solidFill>
              </a:rPr>
              <a:t>3 ЭТАП- </a:t>
            </a:r>
            <a:r>
              <a:rPr lang="ru-RU" alt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кислородное (аэробное) расщепление.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219325"/>
            <a:ext cx="8229600" cy="12192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dirty="0" smtClean="0">
                <a:solidFill>
                  <a:srgbClr val="000099"/>
                </a:solidFill>
              </a:rPr>
              <a:t>Где происходит ?</a:t>
            </a:r>
            <a:r>
              <a:rPr lang="ru-RU" altLang="ru-RU" dirty="0" smtClean="0"/>
              <a:t> В митохондриях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dirty="0" smtClean="0">
              <a:solidFill>
                <a:schemeClr val="tx2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667000"/>
            <a:ext cx="5181600" cy="345618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763000" cy="6248400"/>
          </a:xfrm>
        </p:spPr>
        <p:txBody>
          <a:bodyPr/>
          <a:lstStyle/>
          <a:p>
            <a:r>
              <a:rPr lang="ru-RU" altLang="ru-RU" sz="4800" b="1" i="1" smtClean="0">
                <a:ln>
                  <a:noFill/>
                </a:ln>
              </a:rPr>
              <a:t>Внутриклеточное дыхание</a:t>
            </a:r>
            <a:r>
              <a:rPr lang="ru-RU" altLang="ru-RU" sz="4800" smtClean="0">
                <a:ln>
                  <a:noFill/>
                </a:ln>
              </a:rPr>
              <a:t> </a:t>
            </a:r>
            <a:r>
              <a:rPr lang="ru-RU" altLang="ru-RU" sz="4800" b="1" i="1" smtClean="0">
                <a:ln>
                  <a:noFill/>
                </a:ln>
              </a:rPr>
              <a:t> </a:t>
            </a:r>
            <a:r>
              <a:rPr lang="ru-RU" altLang="ru-RU" sz="4800" smtClean="0">
                <a:ln>
                  <a:noFill/>
                </a:ln>
              </a:rPr>
              <a:t>- полное (до углекислого газа и воды) окисление органических веществ, которое идёт в присутствии внешнего окислителя кислорода и даёт много энергии в виде </a:t>
            </a:r>
            <a:r>
              <a:rPr lang="ru-RU" altLang="ru-RU" sz="4800" b="1" smtClean="0">
                <a:ln>
                  <a:noFill/>
                </a:ln>
              </a:rPr>
              <a:t>АТФ</a:t>
            </a:r>
            <a:r>
              <a:rPr lang="ru-RU" altLang="ru-RU" sz="4800" smtClean="0">
                <a:ln>
                  <a:noFill/>
                </a:ln>
              </a:rPr>
              <a:t>.</a:t>
            </a:r>
            <a:endParaRPr lang="ru-RU" altLang="ru-RU" sz="4800" smtClean="0">
              <a:ln>
                <a:noFill/>
              </a:ln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458200" cy="1371600"/>
          </a:xfrm>
        </p:spPr>
        <p:txBody>
          <a:bodyPr/>
          <a:lstStyle/>
          <a:p>
            <a:r>
              <a:rPr lang="ru-RU" altLang="ru-RU" smtClean="0">
                <a:ln>
                  <a:noFill/>
                </a:ln>
                <a:solidFill>
                  <a:srgbClr val="CC0000"/>
                </a:solidFill>
              </a:rPr>
              <a:t>Этапы кислородного окисления: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133600"/>
            <a:ext cx="7696200" cy="18288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b="1" dirty="0" smtClean="0"/>
              <a:t>а) цикл Кребса</a:t>
            </a:r>
          </a:p>
          <a:p>
            <a:endParaRPr lang="ru-RU" altLang="ru-RU" b="1" dirty="0" smtClean="0"/>
          </a:p>
          <a:p>
            <a:pPr>
              <a:buFont typeface="Wingdings" panose="05000000000000000000" pitchFamily="2" charset="2"/>
              <a:buNone/>
            </a:pPr>
            <a:r>
              <a:rPr lang="ru-RU" altLang="ru-RU" b="1" dirty="0" smtClean="0"/>
              <a:t>б) окислительное </a:t>
            </a:r>
            <a:r>
              <a:rPr lang="ru-RU" altLang="ru-RU" b="1" dirty="0" err="1" smtClean="0"/>
              <a:t>фосфорилирование</a:t>
            </a:r>
            <a:endParaRPr lang="ru-RU" alt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153400" cy="6096000"/>
          </a:xfrm>
        </p:spPr>
        <p:txBody>
          <a:bodyPr rtlCol="0">
            <a:normAutofit/>
          </a:bodyPr>
          <a:lstStyle/>
          <a:p>
            <a:pPr algn="ctr" fontAlgn="auto">
              <a:buFont typeface="Wingdings" panose="05000000000000000000" pitchFamily="2" charset="2"/>
              <a:buNone/>
              <a:defRPr/>
            </a:pPr>
            <a: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 algn="ctr" fontAlgn="auto">
              <a:buFont typeface="Wingdings" panose="05000000000000000000" pitchFamily="2" charset="2"/>
              <a:buNone/>
              <a:defRPr/>
            </a:pPr>
            <a: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Тема урока:</a:t>
            </a:r>
            <a:endParaRPr lang="ru-RU" alt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 fontAlgn="auto">
              <a:buFont typeface="Wingdings" panose="05000000000000000000" pitchFamily="2" charset="2"/>
              <a:buNone/>
              <a:defRPr/>
            </a:pPr>
            <a:endParaRPr lang="ru-RU" altLang="ru-RU" sz="4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 fontAlgn="auto">
              <a:buFont typeface="Wingdings" panose="05000000000000000000" pitchFamily="2" charset="2"/>
              <a:buNone/>
              <a:defRPr/>
            </a:pPr>
            <a:r>
              <a:rPr lang="ru-RU" alt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«Энергетический обмен».</a:t>
            </a:r>
          </a:p>
          <a:p>
            <a:pPr algn="r" fontAlgn="auto">
              <a:buFont typeface="Wingdings" panose="05000000000000000000" pitchFamily="2" charset="2"/>
              <a:buNone/>
              <a:defRPr/>
            </a:pPr>
            <a:endParaRPr lang="ru-RU" altLang="ru-RU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 fontAlgn="auto">
              <a:buFont typeface="Wingdings" panose="05000000000000000000" pitchFamily="2" charset="2"/>
              <a:buNone/>
              <a:defRPr/>
            </a:pPr>
            <a:endParaRPr lang="ru-RU" altLang="ru-RU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 fontAlgn="auto">
              <a:buFont typeface="Wingdings" panose="05000000000000000000" pitchFamily="2" charset="2"/>
              <a:buNone/>
              <a:defRPr/>
            </a:pPr>
            <a:endParaRPr lang="ru-RU" altLang="ru-RU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 fontAlgn="auto">
              <a:buFont typeface="Wingdings" panose="05000000000000000000" pitchFamily="2" charset="2"/>
              <a:buNone/>
              <a:defRPr/>
            </a:pPr>
            <a:r>
              <a:rPr lang="ru-RU" alt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Коваленко Е.М.</a:t>
            </a:r>
          </a:p>
          <a:p>
            <a:pPr algn="r" fontAlgn="auto">
              <a:buFont typeface="Wingdings" panose="05000000000000000000" pitchFamily="2" charset="2"/>
              <a:buNone/>
              <a:defRPr/>
            </a:pPr>
            <a:r>
              <a:rPr lang="ru-RU" alt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учитель биологии</a:t>
            </a:r>
          </a:p>
          <a:p>
            <a:pPr fontAlgn="auto">
              <a:buFont typeface="Wingdings" panose="05000000000000000000" pitchFamily="2" charset="2"/>
              <a:buNone/>
              <a:defRPr/>
            </a:pPr>
            <a:endParaRPr lang="ru-RU" altLang="ru-RU" sz="4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4" descr="креб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85800"/>
            <a:ext cx="3146425" cy="436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0"/>
            <a:ext cx="5334000" cy="6669088"/>
          </a:xfrm>
        </p:spPr>
        <p:txBody>
          <a:bodyPr/>
          <a:lstStyle/>
          <a:p>
            <a:r>
              <a:rPr lang="ru-RU" altLang="ru-RU" b="1" i="1" dirty="0" smtClean="0">
                <a:ln>
                  <a:noFill/>
                </a:ln>
                <a:solidFill>
                  <a:schemeClr val="tx1"/>
                </a:solidFill>
              </a:rPr>
              <a:t>Цикл Кребса</a:t>
            </a:r>
            <a:r>
              <a:rPr lang="ru-RU" altLang="ru-RU" dirty="0" smtClean="0">
                <a:ln>
                  <a:noFill/>
                </a:ln>
                <a:solidFill>
                  <a:schemeClr val="tx1"/>
                </a:solidFill>
              </a:rPr>
              <a:t> – </a:t>
            </a:r>
            <a:r>
              <a:rPr lang="ru-RU" altLang="ru-RU" dirty="0" smtClean="0">
                <a:ln>
                  <a:noFill/>
                </a:ln>
              </a:rPr>
              <a:t>циклический ферментативный процесс полного окисления активированной уксусной кислоты до углекислого газа и воды.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Oval 5"/>
          <p:cNvSpPr>
            <a:spLocks noChangeArrowheads="1"/>
          </p:cNvSpPr>
          <p:nvPr/>
        </p:nvSpPr>
        <p:spPr bwMode="auto">
          <a:xfrm>
            <a:off x="2268538" y="2276475"/>
            <a:ext cx="4175125" cy="3744913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0419" name="Rectangle 6"/>
          <p:cNvSpPr>
            <a:spLocks noChangeArrowheads="1"/>
          </p:cNvSpPr>
          <p:nvPr/>
        </p:nvSpPr>
        <p:spPr bwMode="auto">
          <a:xfrm>
            <a:off x="3851275" y="260350"/>
            <a:ext cx="16494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3200"/>
              <a:t>ПВК 3С</a:t>
            </a: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3203575" y="1125538"/>
            <a:ext cx="32146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3200">
                <a:solidFill>
                  <a:srgbClr val="FF0000"/>
                </a:solidFill>
              </a:rPr>
              <a:t>Ацетил-КоА </a:t>
            </a:r>
            <a:r>
              <a:rPr lang="ru-RU" altLang="ru-RU" sz="3200">
                <a:solidFill>
                  <a:schemeClr val="accent1"/>
                </a:solidFill>
              </a:rPr>
              <a:t>2С</a:t>
            </a:r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6156325" y="2182813"/>
            <a:ext cx="23018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rgbClr val="FF0000"/>
                </a:solidFill>
              </a:rPr>
              <a:t>Лимонная </a:t>
            </a:r>
          </a:p>
          <a:p>
            <a:pPr eaLnBrk="1" hangingPunct="1"/>
            <a:r>
              <a:rPr lang="ru-RU" altLang="ru-RU" sz="2800">
                <a:solidFill>
                  <a:srgbClr val="FF0000"/>
                </a:solidFill>
              </a:rPr>
              <a:t>кислота 6С</a:t>
            </a:r>
          </a:p>
        </p:txBody>
      </p:sp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6443663" y="3933825"/>
            <a:ext cx="234156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rgbClr val="FF0000"/>
                </a:solidFill>
              </a:rPr>
              <a:t>Глутаровая </a:t>
            </a:r>
          </a:p>
          <a:p>
            <a:pPr eaLnBrk="1" hangingPunct="1"/>
            <a:r>
              <a:rPr lang="ru-RU" altLang="ru-RU" sz="2800">
                <a:solidFill>
                  <a:srgbClr val="FF0000"/>
                </a:solidFill>
              </a:rPr>
              <a:t>кислота 5С</a:t>
            </a: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3419475" y="5949950"/>
            <a:ext cx="39290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rgbClr val="FF0000"/>
                </a:solidFill>
              </a:rPr>
              <a:t>Янтарная кислота 4С</a:t>
            </a: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0" y="4508500"/>
            <a:ext cx="230663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rgbClr val="FF0000"/>
                </a:solidFill>
              </a:rPr>
              <a:t>Фумаровая </a:t>
            </a:r>
          </a:p>
          <a:p>
            <a:pPr eaLnBrk="1" hangingPunct="1"/>
            <a:r>
              <a:rPr lang="ru-RU" altLang="ru-RU" sz="2800">
                <a:solidFill>
                  <a:srgbClr val="FF0000"/>
                </a:solidFill>
              </a:rPr>
              <a:t>кислота 4С</a:t>
            </a:r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>
            <a:off x="250825" y="2781300"/>
            <a:ext cx="22145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rgbClr val="FF0000"/>
                </a:solidFill>
              </a:rPr>
              <a:t>Яблочная </a:t>
            </a:r>
          </a:p>
          <a:p>
            <a:pPr eaLnBrk="1" hangingPunct="1"/>
            <a:r>
              <a:rPr lang="ru-RU" altLang="ru-RU" sz="2800">
                <a:solidFill>
                  <a:srgbClr val="FF0000"/>
                </a:solidFill>
              </a:rPr>
              <a:t>кислота 4С</a:t>
            </a:r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1619250" y="2060575"/>
            <a:ext cx="17303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FF0000"/>
                </a:solidFill>
              </a:rPr>
              <a:t>ЩУК 4С</a:t>
            </a:r>
          </a:p>
        </p:txBody>
      </p:sp>
      <p:sp>
        <p:nvSpPr>
          <p:cNvPr id="55312" name="Line 16"/>
          <p:cNvSpPr>
            <a:spLocks noChangeShapeType="1"/>
          </p:cNvSpPr>
          <p:nvPr/>
        </p:nvSpPr>
        <p:spPr bwMode="auto">
          <a:xfrm>
            <a:off x="4284663" y="836613"/>
            <a:ext cx="0" cy="288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5313" name="Line 17"/>
          <p:cNvSpPr>
            <a:spLocks noChangeShapeType="1"/>
          </p:cNvSpPr>
          <p:nvPr/>
        </p:nvSpPr>
        <p:spPr bwMode="auto">
          <a:xfrm flipH="1">
            <a:off x="2051050" y="692150"/>
            <a:ext cx="1728788" cy="4333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5314" name="Line 18"/>
          <p:cNvSpPr>
            <a:spLocks noChangeShapeType="1"/>
          </p:cNvSpPr>
          <p:nvPr/>
        </p:nvSpPr>
        <p:spPr bwMode="auto">
          <a:xfrm>
            <a:off x="5435600" y="620713"/>
            <a:ext cx="1657350" cy="36036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5316" name="Rectangle 20"/>
          <p:cNvSpPr>
            <a:spLocks noChangeArrowheads="1"/>
          </p:cNvSpPr>
          <p:nvPr/>
        </p:nvSpPr>
        <p:spPr bwMode="auto">
          <a:xfrm>
            <a:off x="755650" y="800100"/>
            <a:ext cx="12207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/>
              <a:t>СО</a:t>
            </a:r>
            <a:r>
              <a:rPr lang="ru-RU" altLang="ru-RU" sz="2400"/>
              <a:t>2</a:t>
            </a:r>
            <a:endParaRPr lang="ru-RU" altLang="ru-RU"/>
          </a:p>
        </p:txBody>
      </p:sp>
      <p:sp>
        <p:nvSpPr>
          <p:cNvPr id="55317" name="Rectangle 21"/>
          <p:cNvSpPr>
            <a:spLocks noChangeArrowheads="1"/>
          </p:cNvSpPr>
          <p:nvPr/>
        </p:nvSpPr>
        <p:spPr bwMode="auto">
          <a:xfrm>
            <a:off x="7308850" y="765175"/>
            <a:ext cx="7032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6699FF"/>
                </a:solidFill>
              </a:rPr>
              <a:t>2Н</a:t>
            </a:r>
          </a:p>
        </p:txBody>
      </p:sp>
      <p:sp>
        <p:nvSpPr>
          <p:cNvPr id="55318" name="AutoShape 22"/>
          <p:cNvSpPr>
            <a:spLocks noChangeArrowheads="1"/>
          </p:cNvSpPr>
          <p:nvPr/>
        </p:nvSpPr>
        <p:spPr bwMode="auto">
          <a:xfrm>
            <a:off x="4427538" y="1844675"/>
            <a:ext cx="288925" cy="504825"/>
          </a:xfrm>
          <a:prstGeom prst="curvedRightArrow">
            <a:avLst>
              <a:gd name="adj1" fmla="val 34945"/>
              <a:gd name="adj2" fmla="val 6989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5319" name="AutoShape 23"/>
          <p:cNvSpPr>
            <a:spLocks noChangeArrowheads="1"/>
          </p:cNvSpPr>
          <p:nvPr/>
        </p:nvSpPr>
        <p:spPr bwMode="auto">
          <a:xfrm>
            <a:off x="6588125" y="3284538"/>
            <a:ext cx="360363" cy="504825"/>
          </a:xfrm>
          <a:prstGeom prst="curvedRightArrow">
            <a:avLst>
              <a:gd name="adj1" fmla="val 28018"/>
              <a:gd name="adj2" fmla="val 56035"/>
              <a:gd name="adj3" fmla="val 3333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55321" name="AutoShape 25"/>
          <p:cNvSpPr>
            <a:spLocks noChangeArrowheads="1"/>
          </p:cNvSpPr>
          <p:nvPr/>
        </p:nvSpPr>
        <p:spPr bwMode="auto">
          <a:xfrm>
            <a:off x="6372225" y="5229225"/>
            <a:ext cx="360363" cy="504825"/>
          </a:xfrm>
          <a:prstGeom prst="curvedRightArrow">
            <a:avLst>
              <a:gd name="adj1" fmla="val 28018"/>
              <a:gd name="adj2" fmla="val 56035"/>
              <a:gd name="adj3" fmla="val 3333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55322" name="Rectangle 26"/>
          <p:cNvSpPr>
            <a:spLocks noChangeArrowheads="1"/>
          </p:cNvSpPr>
          <p:nvPr/>
        </p:nvSpPr>
        <p:spPr bwMode="auto">
          <a:xfrm>
            <a:off x="7308850" y="3255963"/>
            <a:ext cx="9636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/>
              <a:t>СО</a:t>
            </a:r>
            <a:r>
              <a:rPr lang="ru-RU" altLang="ru-RU" sz="2400"/>
              <a:t>2</a:t>
            </a:r>
          </a:p>
        </p:txBody>
      </p:sp>
      <p:sp>
        <p:nvSpPr>
          <p:cNvPr id="55323" name="Rectangle 27"/>
          <p:cNvSpPr>
            <a:spLocks noChangeArrowheads="1"/>
          </p:cNvSpPr>
          <p:nvPr/>
        </p:nvSpPr>
        <p:spPr bwMode="auto">
          <a:xfrm>
            <a:off x="7019925" y="5343525"/>
            <a:ext cx="9636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/>
              <a:t>СО</a:t>
            </a:r>
            <a:r>
              <a:rPr lang="ru-RU" altLang="ru-RU" sz="2400"/>
              <a:t>2</a:t>
            </a:r>
          </a:p>
        </p:txBody>
      </p:sp>
      <p:sp>
        <p:nvSpPr>
          <p:cNvPr id="55324" name="AutoShape 28"/>
          <p:cNvSpPr>
            <a:spLocks noChangeArrowheads="1"/>
          </p:cNvSpPr>
          <p:nvPr/>
        </p:nvSpPr>
        <p:spPr bwMode="auto">
          <a:xfrm>
            <a:off x="2627313" y="4652963"/>
            <a:ext cx="1079500" cy="217487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325" name="AutoShape 29"/>
          <p:cNvSpPr>
            <a:spLocks noChangeArrowheads="1"/>
          </p:cNvSpPr>
          <p:nvPr/>
        </p:nvSpPr>
        <p:spPr bwMode="auto">
          <a:xfrm>
            <a:off x="2484438" y="3284538"/>
            <a:ext cx="1079500" cy="217487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326" name="AutoShape 30"/>
          <p:cNvSpPr>
            <a:spLocks noChangeArrowheads="1"/>
          </p:cNvSpPr>
          <p:nvPr/>
        </p:nvSpPr>
        <p:spPr bwMode="auto">
          <a:xfrm rot="10800000">
            <a:off x="5076825" y="3573463"/>
            <a:ext cx="1079500" cy="217487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327" name="AutoShape 31"/>
          <p:cNvSpPr>
            <a:spLocks noChangeArrowheads="1"/>
          </p:cNvSpPr>
          <p:nvPr/>
        </p:nvSpPr>
        <p:spPr bwMode="auto">
          <a:xfrm rot="10800000">
            <a:off x="4932363" y="5013325"/>
            <a:ext cx="1079500" cy="217488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328" name="Rectangle 32"/>
          <p:cNvSpPr>
            <a:spLocks noChangeArrowheads="1"/>
          </p:cNvSpPr>
          <p:nvPr/>
        </p:nvSpPr>
        <p:spPr bwMode="auto">
          <a:xfrm>
            <a:off x="3419475" y="2679700"/>
            <a:ext cx="815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6699FF"/>
                </a:solidFill>
              </a:rPr>
              <a:t>2 Н</a:t>
            </a:r>
          </a:p>
        </p:txBody>
      </p:sp>
      <p:sp>
        <p:nvSpPr>
          <p:cNvPr id="55329" name="Rectangle 33"/>
          <p:cNvSpPr>
            <a:spLocks noChangeArrowheads="1"/>
          </p:cNvSpPr>
          <p:nvPr/>
        </p:nvSpPr>
        <p:spPr bwMode="auto">
          <a:xfrm>
            <a:off x="4284663" y="3213100"/>
            <a:ext cx="815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6699FF"/>
                </a:solidFill>
              </a:rPr>
              <a:t>2 Н</a:t>
            </a:r>
          </a:p>
        </p:txBody>
      </p:sp>
      <p:sp>
        <p:nvSpPr>
          <p:cNvPr id="55330" name="Rectangle 34"/>
          <p:cNvSpPr>
            <a:spLocks noChangeArrowheads="1"/>
          </p:cNvSpPr>
          <p:nvPr/>
        </p:nvSpPr>
        <p:spPr bwMode="auto">
          <a:xfrm>
            <a:off x="4211638" y="4797425"/>
            <a:ext cx="815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6699FF"/>
                </a:solidFill>
              </a:rPr>
              <a:t>2 Н</a:t>
            </a:r>
          </a:p>
        </p:txBody>
      </p:sp>
      <p:sp>
        <p:nvSpPr>
          <p:cNvPr id="55331" name="Rectangle 35"/>
          <p:cNvSpPr>
            <a:spLocks noChangeArrowheads="1"/>
          </p:cNvSpPr>
          <p:nvPr/>
        </p:nvSpPr>
        <p:spPr bwMode="auto">
          <a:xfrm>
            <a:off x="3635375" y="4048125"/>
            <a:ext cx="8159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6699FF"/>
                </a:solidFill>
              </a:rPr>
              <a:t>2 Н</a:t>
            </a:r>
          </a:p>
        </p:txBody>
      </p:sp>
      <p:sp>
        <p:nvSpPr>
          <p:cNvPr id="60445" name="Oval 36"/>
          <p:cNvSpPr>
            <a:spLocks noChangeArrowheads="1"/>
          </p:cNvSpPr>
          <p:nvPr/>
        </p:nvSpPr>
        <p:spPr bwMode="auto">
          <a:xfrm>
            <a:off x="5867400" y="2852738"/>
            <a:ext cx="144463" cy="144462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0446" name="Oval 37"/>
          <p:cNvSpPr>
            <a:spLocks noChangeArrowheads="1"/>
          </p:cNvSpPr>
          <p:nvPr/>
        </p:nvSpPr>
        <p:spPr bwMode="auto">
          <a:xfrm>
            <a:off x="6300788" y="4292600"/>
            <a:ext cx="144462" cy="144463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0447" name="Oval 38"/>
          <p:cNvSpPr>
            <a:spLocks noChangeArrowheads="1"/>
          </p:cNvSpPr>
          <p:nvPr/>
        </p:nvSpPr>
        <p:spPr bwMode="auto">
          <a:xfrm>
            <a:off x="2411413" y="5013325"/>
            <a:ext cx="144462" cy="144463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0448" name="Oval 39"/>
          <p:cNvSpPr>
            <a:spLocks noChangeArrowheads="1"/>
          </p:cNvSpPr>
          <p:nvPr/>
        </p:nvSpPr>
        <p:spPr bwMode="auto">
          <a:xfrm>
            <a:off x="4643438" y="5949950"/>
            <a:ext cx="144462" cy="144463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0449" name="Oval 40"/>
          <p:cNvSpPr>
            <a:spLocks noChangeArrowheads="1"/>
          </p:cNvSpPr>
          <p:nvPr/>
        </p:nvSpPr>
        <p:spPr bwMode="auto">
          <a:xfrm>
            <a:off x="2555875" y="3068638"/>
            <a:ext cx="144463" cy="144462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60450" name="Oval 41"/>
          <p:cNvSpPr>
            <a:spLocks noChangeArrowheads="1"/>
          </p:cNvSpPr>
          <p:nvPr/>
        </p:nvSpPr>
        <p:spPr bwMode="auto">
          <a:xfrm>
            <a:off x="3563938" y="2349500"/>
            <a:ext cx="144462" cy="144463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5338" name="Rectangle 42"/>
          <p:cNvSpPr>
            <a:spLocks noChangeArrowheads="1"/>
          </p:cNvSpPr>
          <p:nvPr/>
        </p:nvSpPr>
        <p:spPr bwMode="auto">
          <a:xfrm>
            <a:off x="1116013" y="5870575"/>
            <a:ext cx="11842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3600">
                <a:solidFill>
                  <a:srgbClr val="FF00FF"/>
                </a:solidFill>
              </a:rPr>
              <a:t>АТФ</a:t>
            </a:r>
          </a:p>
        </p:txBody>
      </p:sp>
      <p:sp>
        <p:nvSpPr>
          <p:cNvPr id="55340" name="AutoShape 44"/>
          <p:cNvSpPr>
            <a:spLocks noChangeArrowheads="1"/>
          </p:cNvSpPr>
          <p:nvPr/>
        </p:nvSpPr>
        <p:spPr bwMode="auto">
          <a:xfrm>
            <a:off x="2700338" y="5445125"/>
            <a:ext cx="431800" cy="936625"/>
          </a:xfrm>
          <a:prstGeom prst="curvedLeftArrow">
            <a:avLst>
              <a:gd name="adj1" fmla="val 43382"/>
              <a:gd name="adj2" fmla="val 86765"/>
              <a:gd name="adj3" fmla="val 33333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5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5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5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5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5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55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5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5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55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5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553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55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7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5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5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28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5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55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325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34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55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36500"/>
                            </p:stCondLst>
                            <p:childTnLst>
                              <p:par>
                                <p:cTn id="9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5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5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37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55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39000"/>
                            </p:stCondLst>
                            <p:childTnLst>
                              <p:par>
                                <p:cTn id="1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55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41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55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430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55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45000"/>
                            </p:stCondLst>
                            <p:childTnLst>
                              <p:par>
                                <p:cTn id="1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55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47000"/>
                            </p:stCondLst>
                            <p:childTnLst>
                              <p:par>
                                <p:cTn id="1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553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49000"/>
                            </p:stCondLst>
                            <p:childTnLst>
                              <p:par>
                                <p:cTn id="1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5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51000"/>
                            </p:stCondLst>
                            <p:childTnLst>
                              <p:par>
                                <p:cTn id="1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55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7" grpId="0"/>
      <p:bldP spid="55318" grpId="0" animBg="1"/>
      <p:bldP spid="55319" grpId="0" animBg="1"/>
      <p:bldP spid="55321" grpId="0" animBg="1"/>
      <p:bldP spid="55322" grpId="0"/>
      <p:bldP spid="55329" grpId="0"/>
      <p:bldP spid="55330" grpId="0"/>
      <p:bldP spid="55331" grpId="0"/>
      <p:bldP spid="55338" grpId="0"/>
      <p:bldP spid="5534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1000"/>
            <a:ext cx="8839200" cy="914400"/>
          </a:xfrm>
        </p:spPr>
        <p:txBody>
          <a:bodyPr/>
          <a:lstStyle/>
          <a:p>
            <a:r>
              <a:rPr lang="ru-RU" altLang="ru-RU" sz="3600" smtClean="0">
                <a:ln>
                  <a:noFill/>
                </a:ln>
              </a:rPr>
              <a:t>б) окислительное  фосфорилирование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752600"/>
            <a:ext cx="8991600" cy="4267200"/>
          </a:xfrm>
        </p:spPr>
        <p:txBody>
          <a:bodyPr rtlCol="0">
            <a:normAutofit lnSpcReduction="10000"/>
          </a:bodyPr>
          <a:lstStyle/>
          <a:p>
            <a:pPr algn="ctr" fontAlgn="auto">
              <a:buFont typeface="Wingdings" panose="05000000000000000000" pitchFamily="2" charset="2"/>
              <a:buNone/>
              <a:defRPr/>
            </a:pPr>
            <a:r>
              <a:rPr lang="ru-RU" altLang="ru-RU" sz="4000" b="1" dirty="0" smtClean="0">
                <a:solidFill>
                  <a:srgbClr val="000099"/>
                </a:solidFill>
              </a:rPr>
              <a:t>Итог:</a:t>
            </a:r>
            <a:r>
              <a:rPr lang="ru-RU" altLang="ru-RU" sz="4000" dirty="0" smtClean="0">
                <a:solidFill>
                  <a:srgbClr val="000099"/>
                </a:solidFill>
              </a:rPr>
              <a:t> </a:t>
            </a:r>
          </a:p>
          <a:p>
            <a:pPr algn="ctr" fontAlgn="auto">
              <a:buFont typeface="Wingdings" panose="05000000000000000000" pitchFamily="2" charset="2"/>
              <a:buNone/>
              <a:defRPr/>
            </a:pP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2С</a:t>
            </a:r>
            <a:r>
              <a:rPr lang="ru-RU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</a:t>
            </a:r>
            <a:r>
              <a:rPr lang="ru-RU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</a:t>
            </a: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</a:t>
            </a:r>
            <a:r>
              <a:rPr lang="ru-RU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 + </a:t>
            </a:r>
            <a:r>
              <a:rPr lang="ru-RU" altLang="ru-RU" sz="4000" dirty="0" smtClean="0">
                <a:solidFill>
                  <a:srgbClr val="820E2A"/>
                </a:solidFill>
              </a:rPr>
              <a:t>6</a:t>
            </a: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</a:t>
            </a:r>
            <a:r>
              <a:rPr lang="ru-RU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 </a:t>
            </a: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+</a:t>
            </a:r>
            <a:r>
              <a:rPr lang="ru-RU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36АДФ + 36 Н3РО4= 36АТФ + </a:t>
            </a:r>
            <a:r>
              <a:rPr lang="ru-RU" altLang="ru-RU" sz="4000" dirty="0" smtClean="0">
                <a:solidFill>
                  <a:srgbClr val="820E2A"/>
                </a:solidFill>
              </a:rPr>
              <a:t>6</a:t>
            </a: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</a:t>
            </a:r>
            <a:r>
              <a:rPr lang="ru-RU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 + </a:t>
            </a:r>
            <a:r>
              <a:rPr lang="ru-RU" altLang="ru-RU" sz="4000" dirty="0" smtClean="0">
                <a:solidFill>
                  <a:srgbClr val="820E2A"/>
                </a:solidFill>
              </a:rPr>
              <a:t>42</a:t>
            </a: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</a:t>
            </a:r>
            <a:r>
              <a:rPr lang="ru-RU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 </a:t>
            </a:r>
          </a:p>
          <a:p>
            <a:pPr algn="ctr" fontAlgn="auto">
              <a:buFont typeface="Wingdings" panose="05000000000000000000" pitchFamily="2" charset="2"/>
              <a:buNone/>
              <a:defRPr/>
            </a:pP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энергия в виде 36 молекул </a:t>
            </a:r>
          </a:p>
          <a:p>
            <a:pPr algn="ctr" fontAlgn="auto">
              <a:buFont typeface="Wingdings" panose="05000000000000000000" pitchFamily="2" charset="2"/>
              <a:buNone/>
              <a:defRPr/>
            </a:pP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(более 60% энергии) АТФ</a:t>
            </a:r>
          </a:p>
          <a:p>
            <a:pPr fontAlgn="auto">
              <a:buFont typeface="Wingdings" panose="05000000000000000000" pitchFamily="2" charset="2"/>
              <a:buNone/>
              <a:defRPr/>
            </a:pP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458200" cy="6172200"/>
          </a:xfrm>
        </p:spPr>
        <p:txBody>
          <a:bodyPr/>
          <a:lstStyle/>
          <a:p>
            <a:r>
              <a:rPr lang="ru-RU" altLang="ru-RU" dirty="0" smtClean="0">
                <a:ln>
                  <a:noFill/>
                </a:ln>
                <a:solidFill>
                  <a:srgbClr val="CC0000"/>
                </a:solidFill>
              </a:rPr>
              <a:t>Подумай и ответь</a:t>
            </a:r>
            <a:br>
              <a:rPr lang="ru-RU" altLang="ru-RU" dirty="0" smtClean="0">
                <a:ln>
                  <a:noFill/>
                </a:ln>
                <a:solidFill>
                  <a:srgbClr val="CC0000"/>
                </a:solidFill>
              </a:rPr>
            </a:br>
            <a:r>
              <a:rPr lang="ru-RU" altLang="ru-RU" dirty="0" smtClean="0">
                <a:ln>
                  <a:noFill/>
                </a:ln>
              </a:rPr>
              <a:t>Почему при разрушении митохондрий в клетке будет наблюдаться снижение уровня активности , а затем приостановка жизнедеятельности клетки?</a:t>
            </a:r>
            <a:br>
              <a:rPr lang="ru-RU" altLang="ru-RU" dirty="0" smtClean="0">
                <a:ln>
                  <a:noFill/>
                </a:ln>
              </a:rPr>
            </a:br>
            <a:r>
              <a:rPr lang="ru-RU" altLang="ru-RU" dirty="0" smtClean="0">
                <a:ln>
                  <a:noFill/>
                </a:ln>
              </a:rPr>
              <a:t>Сколько всего молекул АТФ образуется в результате  энергетического обмена?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457200"/>
            <a:ext cx="8229600" cy="59436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5400" dirty="0" smtClean="0">
                <a:solidFill>
                  <a:srgbClr val="CC0000"/>
                </a:solidFill>
              </a:rPr>
              <a:t>ИТОГ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5400" dirty="0" smtClean="0">
                <a:solidFill>
                  <a:srgbClr val="CC0000"/>
                </a:solidFill>
              </a:rPr>
              <a:t>   Энергия в виде 38 </a:t>
            </a:r>
            <a:r>
              <a:rPr lang="ru-RU" altLang="ru-RU" sz="5400" dirty="0" smtClean="0">
                <a:solidFill>
                  <a:srgbClr val="000099"/>
                </a:solidFill>
              </a:rPr>
              <a:t>АТФ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dirty="0" smtClean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4800" b="1" dirty="0" smtClean="0">
                <a:solidFill>
                  <a:srgbClr val="CC0000"/>
                </a:solidFill>
              </a:rPr>
              <a:t>   Суммарное уравнение: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800" dirty="0" smtClean="0"/>
              <a:t>       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2800" dirty="0"/>
              <a:t> </a:t>
            </a:r>
            <a:r>
              <a:rPr lang="ru-RU" altLang="ru-RU" sz="2800" dirty="0" smtClean="0"/>
              <a:t>    С6Н12О6 + </a:t>
            </a:r>
            <a:r>
              <a:rPr lang="ru-RU" altLang="ru-RU" sz="2800" dirty="0" smtClean="0">
                <a:solidFill>
                  <a:srgbClr val="820E2A"/>
                </a:solidFill>
              </a:rPr>
              <a:t>6</a:t>
            </a:r>
            <a:r>
              <a:rPr lang="ru-RU" altLang="ru-RU" sz="2800" dirty="0" smtClean="0"/>
              <a:t>О2=</a:t>
            </a:r>
            <a:r>
              <a:rPr lang="ru-RU" altLang="ru-RU" sz="2800" dirty="0" smtClean="0">
                <a:solidFill>
                  <a:srgbClr val="820E2A"/>
                </a:solidFill>
              </a:rPr>
              <a:t> 6</a:t>
            </a:r>
            <a:r>
              <a:rPr lang="ru-RU" altLang="ru-RU" sz="2800" dirty="0" smtClean="0"/>
              <a:t>СО2 + </a:t>
            </a:r>
            <a:r>
              <a:rPr lang="ru-RU" altLang="ru-RU" sz="2800" dirty="0" smtClean="0">
                <a:solidFill>
                  <a:srgbClr val="820E2A"/>
                </a:solidFill>
              </a:rPr>
              <a:t>6</a:t>
            </a:r>
            <a:r>
              <a:rPr lang="ru-RU" altLang="ru-RU" sz="2800" dirty="0" smtClean="0"/>
              <a:t>Н2О +</a:t>
            </a:r>
            <a:r>
              <a:rPr lang="ru-RU" altLang="ru-RU" sz="2800" dirty="0" smtClean="0">
                <a:solidFill>
                  <a:srgbClr val="820E2A"/>
                </a:solidFill>
              </a:rPr>
              <a:t>38</a:t>
            </a:r>
            <a:r>
              <a:rPr lang="ru-RU" altLang="ru-RU" sz="2800" dirty="0" smtClean="0"/>
              <a:t>АТФ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4800" dirty="0" smtClean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ВЫВОД: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686800" cy="52578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mtClean="0">
                <a:solidFill>
                  <a:srgbClr val="CC0000"/>
                </a:solidFill>
              </a:rPr>
              <a:t>   </a:t>
            </a:r>
            <a:r>
              <a:rPr lang="ru-RU" altLang="ru-RU" sz="4000" smtClean="0">
                <a:solidFill>
                  <a:srgbClr val="CC0000"/>
                </a:solidFill>
              </a:rPr>
              <a:t>В организме всех живых существ ежедневно,  ежечасно, ежесекундно происходит процесс </a:t>
            </a:r>
            <a:r>
              <a:rPr lang="ru-RU" altLang="ru-RU" sz="4000" smtClean="0">
                <a:solidFill>
                  <a:srgbClr val="000099"/>
                </a:solidFill>
              </a:rPr>
              <a:t>катаболизма</a:t>
            </a:r>
            <a:r>
              <a:rPr lang="ru-RU" altLang="ru-RU" sz="4000" smtClean="0">
                <a:solidFill>
                  <a:srgbClr val="CC0000"/>
                </a:solidFill>
              </a:rPr>
              <a:t>. Любое нарушение этого процесса может привести к непоправимым последствиям! И чтобы этот процесс не нарушился необходимо:  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5"/>
          <p:cNvSpPr txBox="1">
            <a:spLocks noChangeArrowheads="1"/>
          </p:cNvSpPr>
          <p:nvPr/>
        </p:nvSpPr>
        <p:spPr bwMode="auto">
          <a:xfrm>
            <a:off x="533400" y="838200"/>
            <a:ext cx="83089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ru-RU" altLang="ru-RU" sz="2800" dirty="0"/>
              <a:t>Для образования энергии </a:t>
            </a:r>
          </a:p>
          <a:p>
            <a:pPr eaLnBrk="1" hangingPunct="1"/>
            <a:r>
              <a:rPr lang="ru-RU" altLang="ru-RU" sz="2800" dirty="0">
                <a:solidFill>
                  <a:srgbClr val="000099"/>
                </a:solidFill>
              </a:rPr>
              <a:t>необходим чистый воздух, т.е. кислород.</a:t>
            </a:r>
          </a:p>
        </p:txBody>
      </p:sp>
      <p:sp>
        <p:nvSpPr>
          <p:cNvPr id="68611" name="Text Box 6"/>
          <p:cNvSpPr txBox="1">
            <a:spLocks noChangeArrowheads="1"/>
          </p:cNvSpPr>
          <p:nvPr/>
        </p:nvSpPr>
        <p:spPr bwMode="auto">
          <a:xfrm>
            <a:off x="500743" y="1942847"/>
            <a:ext cx="683078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dirty="0"/>
              <a:t>2. Для образования энергии </a:t>
            </a:r>
          </a:p>
          <a:p>
            <a:pPr eaLnBrk="1" hangingPunct="1"/>
            <a:r>
              <a:rPr lang="ru-RU" altLang="ru-RU" sz="2800" dirty="0">
                <a:solidFill>
                  <a:srgbClr val="FF0066"/>
                </a:solidFill>
              </a:rPr>
              <a:t>необходимы питательные вещества.</a:t>
            </a:r>
          </a:p>
        </p:txBody>
      </p:sp>
      <p:sp>
        <p:nvSpPr>
          <p:cNvPr id="68612" name="Text Box 7"/>
          <p:cNvSpPr txBox="1">
            <a:spLocks noChangeArrowheads="1"/>
          </p:cNvSpPr>
          <p:nvPr/>
        </p:nvSpPr>
        <p:spPr bwMode="auto">
          <a:xfrm>
            <a:off x="572589" y="3155855"/>
            <a:ext cx="802578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dirty="0"/>
              <a:t>3. Для образования энергии </a:t>
            </a:r>
          </a:p>
          <a:p>
            <a:pPr eaLnBrk="1" hangingPunct="1"/>
            <a:r>
              <a:rPr lang="ru-RU" altLang="ru-RU" sz="2800" dirty="0">
                <a:solidFill>
                  <a:srgbClr val="FF9900"/>
                </a:solidFill>
              </a:rPr>
              <a:t>необходимы биологические катализаторы, </a:t>
            </a:r>
          </a:p>
          <a:p>
            <a:pPr eaLnBrk="1" hangingPunct="1"/>
            <a:r>
              <a:rPr lang="ru-RU" altLang="ru-RU" sz="2800" dirty="0" err="1">
                <a:solidFill>
                  <a:srgbClr val="FF9900"/>
                </a:solidFill>
              </a:rPr>
              <a:t>т.е</a:t>
            </a:r>
            <a:r>
              <a:rPr lang="ru-RU" altLang="ru-RU" sz="2800" dirty="0">
                <a:solidFill>
                  <a:srgbClr val="FF9900"/>
                </a:solidFill>
              </a:rPr>
              <a:t> ферменты. </a:t>
            </a:r>
          </a:p>
        </p:txBody>
      </p:sp>
      <p:sp>
        <p:nvSpPr>
          <p:cNvPr id="68613" name="Text Box 8"/>
          <p:cNvSpPr txBox="1">
            <a:spLocks noChangeArrowheads="1"/>
          </p:cNvSpPr>
          <p:nvPr/>
        </p:nvSpPr>
        <p:spPr bwMode="auto">
          <a:xfrm>
            <a:off x="552994" y="4799751"/>
            <a:ext cx="764106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dirty="0"/>
              <a:t>4. Для образования энергии</a:t>
            </a:r>
          </a:p>
          <a:p>
            <a:pPr eaLnBrk="1" hangingPunct="1"/>
            <a:r>
              <a:rPr lang="ru-RU" altLang="ru-RU" sz="2800" dirty="0">
                <a:solidFill>
                  <a:srgbClr val="547E00"/>
                </a:solidFill>
              </a:rPr>
              <a:t>необходимы биологические активаторы, </a:t>
            </a:r>
          </a:p>
          <a:p>
            <a:pPr eaLnBrk="1" hangingPunct="1"/>
            <a:r>
              <a:rPr lang="ru-RU" altLang="ru-RU" sz="2800" dirty="0">
                <a:solidFill>
                  <a:srgbClr val="547E00"/>
                </a:solidFill>
              </a:rPr>
              <a:t>т.е. витамины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9812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alt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alt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Вспомните вещество, связанное со всеми выписанными словами,</a:t>
            </a:r>
            <a:br>
              <a:rPr lang="ru-RU" alt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alt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определите его роль в клетке?</a:t>
            </a:r>
            <a:r>
              <a:rPr lang="ru-RU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alt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5814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4000" b="1" dirty="0" smtClean="0"/>
              <a:t>  </a:t>
            </a:r>
            <a:r>
              <a:rPr lang="ru-RU" altLang="ru-RU" sz="4000" b="1" dirty="0" err="1" smtClean="0"/>
              <a:t>Аденин</a:t>
            </a:r>
            <a:r>
              <a:rPr lang="ru-RU" altLang="ru-RU" sz="4000" b="1" dirty="0" smtClean="0"/>
              <a:t>, рибоза, энергия,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4000" b="1" dirty="0" smtClean="0"/>
              <a:t>3 остатка фосфорной кислоты, митохондрия, аккумулятор, макроэргическая связь.</a:t>
            </a:r>
            <a:endParaRPr lang="ru-RU" altLang="ru-RU" sz="4000" dirty="0" smtClean="0"/>
          </a:p>
          <a:p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0"/>
            <a:ext cx="7477125" cy="5105400"/>
          </a:xfrm>
        </p:spPr>
        <p:txBody>
          <a:bodyPr/>
          <a:lstStyle/>
          <a:p>
            <a:r>
              <a:rPr lang="ru-RU" altLang="ru-RU" sz="3200" smtClean="0">
                <a:ln>
                  <a:noFill/>
                </a:ln>
              </a:rPr>
              <a:t/>
            </a:r>
            <a:br>
              <a:rPr lang="ru-RU" altLang="ru-RU" sz="3200" smtClean="0">
                <a:ln>
                  <a:noFill/>
                </a:ln>
              </a:rPr>
            </a:br>
            <a:r>
              <a:rPr lang="ru-RU" altLang="ru-RU" sz="3200" smtClean="0">
                <a:ln>
                  <a:noFill/>
                </a:ln>
              </a:rPr>
              <a:t/>
            </a:r>
            <a:br>
              <a:rPr lang="ru-RU" altLang="ru-RU" sz="3200" smtClean="0">
                <a:ln>
                  <a:noFill/>
                </a:ln>
              </a:rPr>
            </a:br>
            <a:endParaRPr lang="ru-RU" altLang="ru-RU" sz="3200" smtClean="0">
              <a:ln>
                <a:noFill/>
              </a:ln>
            </a:endParaRPr>
          </a:p>
        </p:txBody>
      </p:sp>
      <p:sp>
        <p:nvSpPr>
          <p:cNvPr id="31747" name="Rectangle 10"/>
          <p:cNvSpPr>
            <a:spLocks noChangeArrowheads="1"/>
          </p:cNvSpPr>
          <p:nvPr/>
        </p:nvSpPr>
        <p:spPr bwMode="auto">
          <a:xfrm>
            <a:off x="152400" y="714103"/>
            <a:ext cx="8839200" cy="33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0" dirty="0">
                <a:solidFill>
                  <a:srgbClr val="86130A"/>
                </a:solidFill>
              </a:rPr>
              <a:t>       </a:t>
            </a:r>
            <a:endParaRPr lang="ru-RU" altLang="ru-RU" sz="3600" b="0" dirty="0">
              <a:solidFill>
                <a:schemeClr val="bg2"/>
              </a:solidFill>
            </a:endParaRPr>
          </a:p>
          <a:p>
            <a:pPr algn="ctr" eaLnBrk="1" hangingPunct="1"/>
            <a:r>
              <a:rPr lang="ru-RU" altLang="ru-RU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Единым и универсальным </a:t>
            </a:r>
            <a:endParaRPr lang="ru-RU" altLang="ru-RU" sz="32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ru-RU" sz="32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источником </a:t>
            </a:r>
            <a:r>
              <a:rPr lang="ru-RU" altLang="ru-RU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энергии в клетке </a:t>
            </a:r>
            <a:r>
              <a:rPr lang="ru-RU" alt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АТФ </a:t>
            </a:r>
            <a:endParaRPr lang="ru-RU" altLang="ru-RU" sz="32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аденозинтрифосфорная</a:t>
            </a: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кислота</a:t>
            </a:r>
            <a:r>
              <a:rPr lang="ru-RU" alt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algn="ctr" eaLnBrk="1" hangingPunct="1"/>
            <a:r>
              <a:rPr lang="ru-RU" alt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 </a:t>
            </a:r>
            <a:r>
              <a:rPr lang="ru-RU" altLang="ru-RU" sz="2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образуется в результате  окисления органических веществ</a:t>
            </a:r>
            <a:r>
              <a:rPr lang="ru-RU" altLang="ru-RU" sz="24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eaLnBrk="1" hangingPunct="1"/>
            <a:endParaRPr lang="ru-RU" altLang="ru-RU" sz="2400" b="0" dirty="0">
              <a:solidFill>
                <a:srgbClr val="000099"/>
              </a:solidFill>
            </a:endParaRPr>
          </a:p>
        </p:txBody>
      </p:sp>
      <p:pic>
        <p:nvPicPr>
          <p:cNvPr id="31748" name="Picture 14" descr="сканирование00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3597728"/>
            <a:ext cx="6934200" cy="248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229600" cy="1371600"/>
          </a:xfrm>
        </p:spPr>
        <p:txBody>
          <a:bodyPr/>
          <a:lstStyle/>
          <a:p>
            <a:r>
              <a:rPr lang="ru-RU" altLang="ru-RU" smtClean="0">
                <a:ln>
                  <a:noFill/>
                </a:ln>
                <a:solidFill>
                  <a:srgbClr val="0E9E26"/>
                </a:solidFill>
              </a:rPr>
              <a:t>         Что такое катаболизм?</a:t>
            </a:r>
            <a:endParaRPr lang="ru-RU" altLang="ru-RU" smtClean="0">
              <a:ln>
                <a:noFill/>
              </a:ln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2209800"/>
            <a:ext cx="8686800" cy="41148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dirty="0" smtClean="0">
                <a:solidFill>
                  <a:srgbClr val="CC0000"/>
                </a:solidFill>
              </a:rPr>
              <a:t>        </a:t>
            </a:r>
            <a:r>
              <a:rPr lang="ru-RU" altLang="ru-RU" sz="4000" dirty="0" smtClean="0">
                <a:solidFill>
                  <a:srgbClr val="CC0000"/>
                </a:solidFill>
              </a:rPr>
              <a:t>      КАТАБОЛИЗМ </a:t>
            </a:r>
            <a:r>
              <a:rPr lang="ru-RU" altLang="ru-RU" sz="3600" dirty="0" smtClean="0">
                <a:solidFill>
                  <a:srgbClr val="CC0000"/>
                </a:solidFill>
              </a:rPr>
              <a:t>–</a:t>
            </a:r>
            <a:r>
              <a:rPr lang="ru-RU" altLang="ru-RU" sz="3600" dirty="0" smtClean="0">
                <a:solidFill>
                  <a:srgbClr val="4224F6"/>
                </a:solidFill>
              </a:rPr>
              <a:t>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3600" dirty="0" smtClean="0">
                <a:solidFill>
                  <a:srgbClr val="4224F6"/>
                </a:solidFill>
              </a:rPr>
              <a:t>   это совокупность реакций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ru-RU" sz="3600" dirty="0" smtClean="0">
                <a:solidFill>
                  <a:srgbClr val="4224F6"/>
                </a:solidFill>
              </a:rPr>
              <a:t> </a:t>
            </a:r>
            <a:r>
              <a:rPr lang="ru-RU" altLang="ru-RU" sz="3600" u="sng" dirty="0" smtClean="0">
                <a:solidFill>
                  <a:srgbClr val="4224F6"/>
                </a:solidFill>
              </a:rPr>
              <a:t>расщепления </a:t>
            </a:r>
            <a:r>
              <a:rPr lang="ru-RU" altLang="ru-RU" sz="3600" dirty="0" smtClean="0">
                <a:solidFill>
                  <a:srgbClr val="4224F6"/>
                </a:solidFill>
              </a:rPr>
              <a:t>высокомолекулярных соединений с </a:t>
            </a:r>
            <a:r>
              <a:rPr lang="ru-RU" altLang="ru-RU" sz="3600" u="sng" dirty="0" smtClean="0">
                <a:solidFill>
                  <a:srgbClr val="4224F6"/>
                </a:solidFill>
              </a:rPr>
              <a:t>выделением энергии</a:t>
            </a:r>
            <a:r>
              <a:rPr lang="ru-RU" altLang="ru-RU" sz="3600" dirty="0" smtClean="0">
                <a:solidFill>
                  <a:srgbClr val="4224F6"/>
                </a:solidFill>
              </a:rPr>
              <a:t> .</a:t>
            </a:r>
            <a:endParaRPr lang="ru-RU" altLang="ru-RU" sz="3600" dirty="0" smtClean="0">
              <a:solidFill>
                <a:srgbClr val="F8224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158" name="Group 13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203103474"/>
              </p:ext>
            </p:extLst>
          </p:nvPr>
        </p:nvGraphicFramePr>
        <p:xfrm>
          <a:off x="762000" y="1143000"/>
          <a:ext cx="7696201" cy="4828253"/>
        </p:xfrm>
        <a:graphic>
          <a:graphicData uri="http://schemas.openxmlformats.org/drawingml/2006/table">
            <a:tbl>
              <a:tblPr/>
              <a:tblGrid>
                <a:gridCol w="2154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7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701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401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Этапы катаболизма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Где происходит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Что образуется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Количество энергии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80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5863" name="Text Box 82"/>
          <p:cNvSpPr txBox="1">
            <a:spLocks noChangeArrowheads="1"/>
          </p:cNvSpPr>
          <p:nvPr/>
        </p:nvSpPr>
        <p:spPr bwMode="auto">
          <a:xfrm>
            <a:off x="762001" y="477701"/>
            <a:ext cx="7620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600" dirty="0"/>
              <a:t>Заполни  таблицу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ru-RU" altLang="ru-RU" smtClean="0">
                <a:ln>
                  <a:noFill/>
                </a:ln>
                <a:solidFill>
                  <a:srgbClr val="CC0000"/>
                </a:solidFill>
              </a:rPr>
              <a:t>Этапы катаболизма углеводов: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543800" cy="36576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b="1" dirty="0" smtClean="0">
                <a:solidFill>
                  <a:srgbClr val="000099"/>
                </a:solidFill>
              </a:rPr>
              <a:t>а) подготовительный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b="1" dirty="0" smtClean="0">
              <a:solidFill>
                <a:srgbClr val="000099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b="1" dirty="0" smtClean="0">
                <a:solidFill>
                  <a:srgbClr val="000099"/>
                </a:solidFill>
              </a:rPr>
              <a:t>б) бескислородный</a:t>
            </a:r>
          </a:p>
          <a:p>
            <a:endParaRPr lang="ru-RU" altLang="ru-RU" b="1" dirty="0" smtClean="0">
              <a:solidFill>
                <a:srgbClr val="000099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b="1" dirty="0" smtClean="0">
                <a:solidFill>
                  <a:srgbClr val="000099"/>
                </a:solidFill>
              </a:rPr>
              <a:t>в) кислородный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01386"/>
            <a:ext cx="8229600" cy="1447800"/>
          </a:xfrm>
        </p:spPr>
        <p:txBody>
          <a:bodyPr/>
          <a:lstStyle/>
          <a:p>
            <a:r>
              <a:rPr lang="ru-RU" altLang="ru-RU" b="1" dirty="0" smtClean="0">
                <a:ln>
                  <a:noFill/>
                </a:ln>
                <a:solidFill>
                  <a:srgbClr val="CC0000"/>
                </a:solidFill>
              </a:rPr>
              <a:t>1 ЭТАП-</a:t>
            </a:r>
            <a:r>
              <a:rPr lang="ru-RU" altLang="ru-RU" b="1" dirty="0" smtClean="0">
                <a:ln>
                  <a:noFill/>
                </a:ln>
              </a:rPr>
              <a:t> </a:t>
            </a:r>
            <a:r>
              <a:rPr lang="ru-RU" altLang="ru-RU" dirty="0" smtClean="0">
                <a:ln>
                  <a:noFill/>
                </a:ln>
              </a:rPr>
              <a:t>подготовительный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382000" cy="990600"/>
          </a:xfrm>
        </p:spPr>
        <p:txBody>
          <a:bodyPr rtlCol="0">
            <a:normAutofit lnSpcReduction="10000"/>
          </a:bodyPr>
          <a:lstStyle/>
          <a:p>
            <a:pPr algn="ctr" fontAlgn="auto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800" smtClean="0">
                <a:solidFill>
                  <a:srgbClr val="0066FF"/>
                </a:solidFill>
              </a:rPr>
              <a:t>Где происходит? </a:t>
            </a:r>
            <a:endParaRPr lang="en-US" altLang="ru-RU" sz="2800" smtClean="0">
              <a:solidFill>
                <a:srgbClr val="0066FF"/>
              </a:solidFill>
            </a:endParaRPr>
          </a:p>
          <a:p>
            <a:pPr algn="ctr" fontAlgn="auto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8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 лизосомах и пищеварительном  тракте.          </a:t>
            </a:r>
          </a:p>
        </p:txBody>
      </p:sp>
      <p:pic>
        <p:nvPicPr>
          <p:cNvPr id="37892" name="Picture 6" descr="сканирование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133600"/>
            <a:ext cx="3505200" cy="4108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1"/>
            <a:ext cx="8229600" cy="762000"/>
          </a:xfrm>
        </p:spPr>
        <p:txBody>
          <a:bodyPr/>
          <a:lstStyle/>
          <a:p>
            <a:r>
              <a:rPr lang="ru-RU" altLang="ru-RU" dirty="0" smtClean="0">
                <a:ln>
                  <a:noFill/>
                </a:ln>
                <a:solidFill>
                  <a:srgbClr val="CC0000"/>
                </a:solidFill>
              </a:rPr>
              <a:t>          </a:t>
            </a:r>
            <a:r>
              <a:rPr lang="ru-RU" altLang="ru-RU" b="1" dirty="0" smtClean="0">
                <a:ln>
                  <a:noFill/>
                </a:ln>
                <a:solidFill>
                  <a:srgbClr val="CC0000"/>
                </a:solidFill>
              </a:rPr>
              <a:t>ЧТО ОБРАЗУЕТСЯ ?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839200" cy="5715000"/>
          </a:xfrm>
        </p:spPr>
        <p:txBody>
          <a:bodyPr rtlCol="0">
            <a:normAutofit/>
          </a:bodyPr>
          <a:lstStyle/>
          <a:p>
            <a:pPr algn="ctr" fontAlgn="auto">
              <a:buFont typeface="Wingdings" panose="05000000000000000000" pitchFamily="2" charset="2"/>
              <a:buNone/>
              <a:defRPr/>
            </a:pPr>
            <a:r>
              <a:rPr lang="ru-RU" altLang="ru-RU" sz="4400" dirty="0" smtClean="0">
                <a:solidFill>
                  <a:srgbClr val="000099"/>
                </a:solidFill>
              </a:rPr>
              <a:t>     </a:t>
            </a: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Расщепление  полимеров  до   мономеров.</a:t>
            </a:r>
          </a:p>
          <a:p>
            <a:pPr fontAlgn="auto">
              <a:buFont typeface="Wingdings" panose="05000000000000000000" pitchFamily="2" charset="2"/>
              <a:buNone/>
              <a:defRPr/>
            </a:pPr>
            <a:r>
              <a:rPr lang="ru-RU" altLang="ru-RU" sz="4000" dirty="0" smtClean="0">
                <a:solidFill>
                  <a:srgbClr val="CC0000"/>
                </a:solidFill>
              </a:rPr>
              <a:t>    Белки                    </a:t>
            </a: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аминокислоты</a:t>
            </a:r>
          </a:p>
          <a:p>
            <a:pPr fontAlgn="auto">
              <a:buFont typeface="Wingdings" panose="05000000000000000000" pitchFamily="2" charset="2"/>
              <a:buNone/>
              <a:defRPr/>
            </a:pPr>
            <a:r>
              <a:rPr lang="ru-RU" altLang="ru-RU" sz="4000" dirty="0" smtClean="0">
                <a:solidFill>
                  <a:srgbClr val="CC0000"/>
                </a:solidFill>
              </a:rPr>
              <a:t> </a:t>
            </a:r>
            <a:r>
              <a:rPr lang="en-US" altLang="ru-RU" sz="4000" dirty="0" smtClean="0">
                <a:solidFill>
                  <a:srgbClr val="CC0000"/>
                </a:solidFill>
              </a:rPr>
              <a:t>   </a:t>
            </a:r>
            <a:r>
              <a:rPr lang="ru-RU" altLang="ru-RU" sz="4000" dirty="0" smtClean="0">
                <a:solidFill>
                  <a:srgbClr val="CC0000"/>
                </a:solidFill>
              </a:rPr>
              <a:t>Жиры                    </a:t>
            </a: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глицерин, ВЖК</a:t>
            </a:r>
          </a:p>
          <a:p>
            <a:pPr fontAlgn="auto">
              <a:buFont typeface="Wingdings" panose="05000000000000000000" pitchFamily="2" charset="2"/>
              <a:buNone/>
              <a:defRPr/>
            </a:pPr>
            <a:r>
              <a:rPr lang="ru-RU" altLang="ru-RU" sz="4000" dirty="0" smtClean="0">
                <a:solidFill>
                  <a:srgbClr val="CC0000"/>
                </a:solidFill>
              </a:rPr>
              <a:t>  </a:t>
            </a:r>
            <a:r>
              <a:rPr lang="en-US" altLang="ru-RU" sz="4000" dirty="0" smtClean="0">
                <a:solidFill>
                  <a:srgbClr val="CC0000"/>
                </a:solidFill>
              </a:rPr>
              <a:t>  </a:t>
            </a:r>
            <a:r>
              <a:rPr lang="ru-RU" altLang="ru-RU" sz="4000" dirty="0" smtClean="0">
                <a:solidFill>
                  <a:srgbClr val="CC0000"/>
                </a:solidFill>
              </a:rPr>
              <a:t>Углеводы              </a:t>
            </a:r>
            <a:r>
              <a:rPr lang="ru-RU" alt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глюкоза</a:t>
            </a:r>
          </a:p>
        </p:txBody>
      </p:sp>
      <p:sp>
        <p:nvSpPr>
          <p:cNvPr id="39940" name="Line 6"/>
          <p:cNvSpPr>
            <a:spLocks noChangeShapeType="1"/>
          </p:cNvSpPr>
          <p:nvPr/>
        </p:nvSpPr>
        <p:spPr bwMode="auto">
          <a:xfrm>
            <a:off x="3179717" y="3048000"/>
            <a:ext cx="1600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1" name="Line 7"/>
          <p:cNvSpPr>
            <a:spLocks noChangeShapeType="1"/>
          </p:cNvSpPr>
          <p:nvPr/>
        </p:nvSpPr>
        <p:spPr bwMode="auto">
          <a:xfrm>
            <a:off x="3255917" y="3810000"/>
            <a:ext cx="1524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2" name="Line 9"/>
          <p:cNvSpPr>
            <a:spLocks noChangeShapeType="1"/>
          </p:cNvSpPr>
          <p:nvPr/>
        </p:nvSpPr>
        <p:spPr bwMode="auto">
          <a:xfrm>
            <a:off x="3255917" y="4648200"/>
            <a:ext cx="1524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0" grpId="1"/>
      <p:bldP spid="58370" grpId="2"/>
      <p:bldP spid="58371" grpId="0" build="p"/>
      <p:bldP spid="58371" grpId="1" build="allAtOnce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TM02900743[[fn=Натуральные материалы]]</Template>
  <TotalTime>2002</TotalTime>
  <Words>611</Words>
  <Application>Microsoft Office PowerPoint</Application>
  <PresentationFormat>Экран (4:3)</PresentationFormat>
  <Paragraphs>151</Paragraphs>
  <Slides>26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Garamond</vt:lpstr>
      <vt:lpstr>Impact</vt:lpstr>
      <vt:lpstr>Times New Roman</vt:lpstr>
      <vt:lpstr>Wingdings</vt:lpstr>
      <vt:lpstr>Натуральные материалы</vt:lpstr>
      <vt:lpstr>Обмен веществ (метаболизм)</vt:lpstr>
      <vt:lpstr>Презентация PowerPoint</vt:lpstr>
      <vt:lpstr> Вспомните вещество, связанное со всеми выписанными словами,  определите его роль в клетке? </vt:lpstr>
      <vt:lpstr>  </vt:lpstr>
      <vt:lpstr>         Что такое катаболизм?</vt:lpstr>
      <vt:lpstr>Презентация PowerPoint</vt:lpstr>
      <vt:lpstr>Этапы катаболизма углеводов:</vt:lpstr>
      <vt:lpstr>1 ЭТАП- подготовительный</vt:lpstr>
      <vt:lpstr>          ЧТО ОБРАЗУЕТСЯ ?</vt:lpstr>
      <vt:lpstr>Презентация PowerPoint</vt:lpstr>
      <vt:lpstr>2 ЭТАП- бескислородное окисление  или гликолиз.</vt:lpstr>
      <vt:lpstr>Презентация PowerPoint</vt:lpstr>
      <vt:lpstr>Гликолиз – процесс расщепления углеводов в отсутствии кислорода под действием ферментов.</vt:lpstr>
      <vt:lpstr>Презентация PowerPoint</vt:lpstr>
      <vt:lpstr>Презентация PowerPoint</vt:lpstr>
      <vt:lpstr>Презентация PowerPoint</vt:lpstr>
      <vt:lpstr>3 ЭТАП- кислородное (аэробное) расщепление.</vt:lpstr>
      <vt:lpstr>Внутриклеточное дыхание  - полное (до углекислого газа и воды) окисление органических веществ, которое идёт в присутствии внешнего окислителя кислорода и даёт много энергии в виде АТФ.</vt:lpstr>
      <vt:lpstr>Этапы кислородного окисления:</vt:lpstr>
      <vt:lpstr>Цикл Кребса – циклический ферментативный процесс полного окисления активированной уксусной кислоты до углекислого газа и воды.</vt:lpstr>
      <vt:lpstr>Презентация PowerPoint</vt:lpstr>
      <vt:lpstr>б) окислительное  фосфорилирование</vt:lpstr>
      <vt:lpstr>Подумай и ответь Почему при разрушении митохондрий в клетке будет наблюдаться снижение уровня активности , а затем приостановка жизнедеятельности клетки? Сколько всего молекул АТФ образуется в результате  энергетического обмена?</vt:lpstr>
      <vt:lpstr>Презентация PowerPoint</vt:lpstr>
      <vt:lpstr>ВЫВОД: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246</cp:revision>
  <cp:lastPrinted>1601-01-01T00:00:00Z</cp:lastPrinted>
  <dcterms:created xsi:type="dcterms:W3CDTF">1601-01-01T00:00:00Z</dcterms:created>
  <dcterms:modified xsi:type="dcterms:W3CDTF">2021-11-10T19:31:50Z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