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7" r:id="rId1"/>
  </p:sldMasterIdLst>
  <p:sldIdLst>
    <p:sldId id="280" r:id="rId2"/>
    <p:sldId id="258" r:id="rId3"/>
    <p:sldId id="264" r:id="rId4"/>
    <p:sldId id="262" r:id="rId5"/>
    <p:sldId id="275" r:id="rId6"/>
    <p:sldId id="276" r:id="rId7"/>
    <p:sldId id="277" r:id="rId8"/>
    <p:sldId id="278" r:id="rId9"/>
    <p:sldId id="279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800080"/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78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DF49E0-83D8-48C1-A8FF-588B1F5553D7}" type="datetimeFigureOut">
              <a:rPr lang="ru-RU" smtClean="0"/>
              <a:pPr>
                <a:defRPr/>
              </a:pPr>
              <a:t>18.04.2022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pPr>
              <a:defRPr/>
            </a:pPr>
            <a:fld id="{B86377DC-EA42-4358-90F5-21EBDD934B9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45312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F82E2F-5644-4F48-B189-E506FF0F473D}" type="datetimeFigureOut">
              <a:rPr lang="ru-RU" smtClean="0"/>
              <a:pPr>
                <a:defRPr/>
              </a:pPr>
              <a:t>18.04.2022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>
              <a:defRPr/>
            </a:pPr>
            <a:fld id="{F920B4D2-5652-467B-935F-5706ADAED5D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68329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F82E2F-5644-4F48-B189-E506FF0F473D}" type="datetimeFigureOut">
              <a:rPr lang="ru-RU" smtClean="0"/>
              <a:pPr>
                <a:defRPr/>
              </a:pPr>
              <a:t>18.04.2022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>
              <a:defRPr/>
            </a:pPr>
            <a:fld id="{F920B4D2-5652-467B-935F-5706ADAED5D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4784669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F82E2F-5644-4F48-B189-E506FF0F473D}" type="datetimeFigureOut">
              <a:rPr lang="ru-RU" smtClean="0"/>
              <a:pPr>
                <a:defRPr/>
              </a:pPr>
              <a:t>18.04.2022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>
              <a:defRPr/>
            </a:pPr>
            <a:fld id="{F920B4D2-5652-467B-935F-5706ADAED5D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685526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F82E2F-5644-4F48-B189-E506FF0F473D}" type="datetimeFigureOut">
              <a:rPr lang="ru-RU" smtClean="0"/>
              <a:pPr>
                <a:defRPr/>
              </a:pPr>
              <a:t>18.04.2022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>
              <a:defRPr/>
            </a:pPr>
            <a:fld id="{F920B4D2-5652-467B-935F-5706ADAED5D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12033734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DF82E2F-5644-4F48-B189-E506FF0F473D}" type="datetimeFigureOut">
              <a:rPr lang="ru-RU" smtClean="0"/>
              <a:pPr>
                <a:defRPr/>
              </a:pPr>
              <a:t>18.04.2022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>
              <a:defRPr/>
            </a:pPr>
            <a:fld id="{F920B4D2-5652-467B-935F-5706ADAED5D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149984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D30779A-2621-46F4-B925-7DC14AB0AF99}" type="datetimeFigureOut">
              <a:rPr lang="ru-RU" smtClean="0"/>
              <a:pPr>
                <a:defRPr/>
              </a:pPr>
              <a:t>18.04.2022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B0374A-BC42-4ABE-A768-6DC8AF0BB0C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630879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67871CD-FAE0-4D37-99ED-E42654772D93}" type="datetimeFigureOut">
              <a:rPr lang="ru-RU" smtClean="0"/>
              <a:pPr>
                <a:defRPr/>
              </a:pPr>
              <a:t>18.04.2022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9523947-4C2D-4310-B35E-45773258669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68062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D73B72F-BADF-4C0E-B09B-DDA9DE8B5A4F}" type="datetimeFigureOut">
              <a:rPr lang="ru-RU" smtClean="0"/>
              <a:pPr>
                <a:defRPr/>
              </a:pPr>
              <a:t>18.04.2022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71A852-65D2-4924-A2BF-CFC5F3A894B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09959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A26A92-F927-43CF-83A9-B001F9231497}" type="datetimeFigureOut">
              <a:rPr lang="ru-RU" smtClean="0"/>
              <a:pPr>
                <a:defRPr/>
              </a:pPr>
              <a:t>18.04.2022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pPr>
              <a:defRPr/>
            </a:pPr>
            <a:fld id="{0C72FCF5-638C-48D6-9EAB-3E1C0AD3D83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45334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4818F5-0ED7-4E8A-A235-BF8ED49D58D3}" type="datetimeFigureOut">
              <a:rPr lang="ru-RU" smtClean="0"/>
              <a:pPr>
                <a:defRPr/>
              </a:pPr>
              <a:t>18.04.2022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>
              <a:defRPr/>
            </a:pPr>
            <a:fld id="{43B831F1-F3BD-4E39-BCF7-E1B37E7AC34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53880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C7CE4F-E18F-4A02-97F5-73533170B23C}" type="datetimeFigureOut">
              <a:rPr lang="ru-RU" smtClean="0"/>
              <a:pPr>
                <a:defRPr/>
              </a:pPr>
              <a:t>18.04.2022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pPr>
              <a:defRPr/>
            </a:pPr>
            <a:fld id="{458D55D7-926C-439B-810E-70FD8C02C3AB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3671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FFC178-D4FD-41CE-B4A1-0E58F977FC80}" type="datetimeFigureOut">
              <a:rPr lang="ru-RU" smtClean="0"/>
              <a:pPr>
                <a:defRPr/>
              </a:pPr>
              <a:t>18.04.2022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94DFE4-DA2F-436D-8D35-6BC44A3E1DE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16320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BEA234-ACE9-4822-9832-0BEBBFF4EC28}" type="datetimeFigureOut">
              <a:rPr lang="ru-RU" smtClean="0"/>
              <a:pPr>
                <a:defRPr/>
              </a:pPr>
              <a:t>18.04.2022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B72698-4716-4C83-BC18-CDB51C29081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06990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763188-0A9E-4A94-A774-972997B89D60}" type="datetimeFigureOut">
              <a:rPr lang="ru-RU" smtClean="0"/>
              <a:pPr>
                <a:defRPr/>
              </a:pPr>
              <a:t>18.04.2022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B672EA-A365-493C-82C7-03653621CFF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887574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36E36C-306C-470D-8321-115536DE091F}" type="datetimeFigureOut">
              <a:rPr lang="ru-RU" smtClean="0"/>
              <a:pPr>
                <a:defRPr/>
              </a:pPr>
              <a:t>18.04.2022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pPr>
              <a:defRPr/>
            </a:pPr>
            <a:fld id="{31ECD85B-D754-4AFA-AC6B-B27ADCFF14F1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036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DF82E2F-5644-4F48-B189-E506FF0F473D}" type="datetimeFigureOut">
              <a:rPr lang="ru-RU" smtClean="0"/>
              <a:pPr>
                <a:defRPr/>
              </a:pPr>
              <a:t>18.04.2022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F920B4D2-5652-467B-935F-5706ADAED5D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73375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89" r:id="rId2"/>
    <p:sldLayoutId id="2147483990" r:id="rId3"/>
    <p:sldLayoutId id="2147483991" r:id="rId4"/>
    <p:sldLayoutId id="2147483992" r:id="rId5"/>
    <p:sldLayoutId id="2147483993" r:id="rId6"/>
    <p:sldLayoutId id="2147483994" r:id="rId7"/>
    <p:sldLayoutId id="2147483995" r:id="rId8"/>
    <p:sldLayoutId id="2147483996" r:id="rId9"/>
    <p:sldLayoutId id="2147483997" r:id="rId10"/>
    <p:sldLayoutId id="2147483998" r:id="rId11"/>
    <p:sldLayoutId id="2147483999" r:id="rId12"/>
    <p:sldLayoutId id="2147484000" r:id="rId13"/>
    <p:sldLayoutId id="2147484001" r:id="rId14"/>
    <p:sldLayoutId id="2147484002" r:id="rId15"/>
    <p:sldLayoutId id="214748400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accent1"/>
                </a:solidFill>
              </a:rPr>
              <a:t>Формирование функциональной грамотности</a:t>
            </a:r>
            <a:br>
              <a:rPr lang="ru-RU" b="1" dirty="0" smtClean="0">
                <a:solidFill>
                  <a:schemeClr val="accent1"/>
                </a:solidFill>
              </a:rPr>
            </a:br>
            <a:r>
              <a:rPr lang="ru-RU" b="1" dirty="0" smtClean="0">
                <a:solidFill>
                  <a:schemeClr val="accent1"/>
                </a:solidFill>
              </a:rPr>
              <a:t>Естественно научная грамотность</a:t>
            </a:r>
            <a:endParaRPr lang="ru-RU" b="1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60320" y="2869808"/>
            <a:ext cx="8944292" cy="3041413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ru-RU" dirty="0" smtClean="0">
                <a:solidFill>
                  <a:schemeClr val="accent1"/>
                </a:solidFill>
              </a:rPr>
              <a:t>МБОУ г. Иркутска лицей№3 </a:t>
            </a:r>
          </a:p>
          <a:p>
            <a:pPr algn="r"/>
            <a:r>
              <a:rPr lang="ru-RU" dirty="0" smtClean="0">
                <a:solidFill>
                  <a:schemeClr val="accent1"/>
                </a:solidFill>
              </a:rPr>
              <a:t>Чащина В.А.</a:t>
            </a:r>
          </a:p>
          <a:p>
            <a:pPr algn="r"/>
            <a:r>
              <a:rPr lang="ru-RU" dirty="0" smtClean="0">
                <a:solidFill>
                  <a:schemeClr val="accent1"/>
                </a:solidFill>
              </a:rPr>
              <a:t>Учитель физики и астрономии</a:t>
            </a:r>
          </a:p>
          <a:p>
            <a:pPr algn="r"/>
            <a:endParaRPr lang="ru-RU" dirty="0" smtClean="0">
              <a:solidFill>
                <a:schemeClr val="accent1"/>
              </a:solidFill>
            </a:endParaRPr>
          </a:p>
          <a:p>
            <a:pPr algn="r"/>
            <a:endParaRPr lang="ru-RU" dirty="0" smtClean="0">
              <a:solidFill>
                <a:schemeClr val="accent1"/>
              </a:solidFill>
            </a:endParaRPr>
          </a:p>
          <a:p>
            <a:pPr algn="r"/>
            <a:endParaRPr lang="ru-RU" dirty="0" smtClean="0">
              <a:solidFill>
                <a:schemeClr val="accent1"/>
              </a:solidFill>
            </a:endParaRPr>
          </a:p>
          <a:p>
            <a:pPr algn="r"/>
            <a:endParaRPr lang="ru-RU" dirty="0" smtClean="0">
              <a:solidFill>
                <a:schemeClr val="accent1"/>
              </a:solidFill>
            </a:endParaRPr>
          </a:p>
          <a:p>
            <a:pPr algn="ctr">
              <a:buNone/>
            </a:pPr>
            <a:r>
              <a:rPr lang="ru-RU" dirty="0" smtClean="0">
                <a:solidFill>
                  <a:schemeClr val="accent1"/>
                </a:solidFill>
              </a:rPr>
              <a:t>Иркутск</a:t>
            </a:r>
          </a:p>
          <a:p>
            <a:pPr algn="ctr">
              <a:buNone/>
            </a:pPr>
            <a:r>
              <a:rPr lang="ru-RU" dirty="0" smtClean="0">
                <a:solidFill>
                  <a:schemeClr val="accent1"/>
                </a:solidFill>
              </a:rPr>
              <a:t>2022</a:t>
            </a:r>
            <a:endParaRPr lang="ru-RU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1193800" y="1506538"/>
            <a:ext cx="105870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sz="40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Что такое естественнонаучная грамотность?</a:t>
            </a:r>
          </a:p>
        </p:txBody>
      </p:sp>
      <p:sp>
        <p:nvSpPr>
          <p:cNvPr id="5124" name="Прямоугольник 1"/>
          <p:cNvSpPr>
            <a:spLocks noChangeArrowheads="1"/>
          </p:cNvSpPr>
          <p:nvPr/>
        </p:nvSpPr>
        <p:spPr bwMode="auto">
          <a:xfrm>
            <a:off x="1003300" y="2627313"/>
            <a:ext cx="10587038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dirty="0">
                <a:solidFill>
                  <a:srgbClr val="80008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Естественнонаучная грамотность – это способность человека не только освоить естественнонаучные знания, но и уметь их применять в жизни. Она определяется как набор определенных компетентностей. </a:t>
            </a:r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Компетентность</a:t>
            </a:r>
            <a:r>
              <a:rPr lang="ru-RU" sz="2400" b="1" dirty="0">
                <a:solidFill>
                  <a:srgbClr val="80008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проще всего определить, как способность учащихся применять полученные в школе умения и знания в жизненных ситуациях. </a:t>
            </a:r>
            <a:endParaRPr lang="ru-RU" sz="2400" b="1" dirty="0">
              <a:solidFill>
                <a:srgbClr val="800080"/>
              </a:solidFill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7" name="Группа 29"/>
          <p:cNvGrpSpPr>
            <a:grpSpLocks/>
          </p:cNvGrpSpPr>
          <p:nvPr/>
        </p:nvGrpSpPr>
        <p:grpSpPr bwMode="auto">
          <a:xfrm>
            <a:off x="759655" y="745588"/>
            <a:ext cx="11114845" cy="4788437"/>
            <a:chOff x="837303" y="1992374"/>
            <a:chExt cx="11077021" cy="3568464"/>
          </a:xfrm>
        </p:grpSpPr>
        <p:grpSp>
          <p:nvGrpSpPr>
            <p:cNvPr id="6148" name="Группа 8"/>
            <p:cNvGrpSpPr>
              <a:grpSpLocks/>
            </p:cNvGrpSpPr>
            <p:nvPr/>
          </p:nvGrpSpPr>
          <p:grpSpPr bwMode="auto">
            <a:xfrm>
              <a:off x="837303" y="3770513"/>
              <a:ext cx="2602800" cy="1748122"/>
              <a:chOff x="2922091" y="1677634"/>
              <a:chExt cx="2507446" cy="1748122"/>
            </a:xfrm>
          </p:grpSpPr>
          <p:sp>
            <p:nvSpPr>
              <p:cNvPr id="6162" name="TextBox 9"/>
              <p:cNvSpPr txBox="1">
                <a:spLocks noChangeArrowheads="1"/>
              </p:cNvSpPr>
              <p:nvPr/>
            </p:nvSpPr>
            <p:spPr bwMode="auto">
              <a:xfrm>
                <a:off x="3017012" y="1856096"/>
                <a:ext cx="2409057" cy="15696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ru-RU" altLang="ru-RU" sz="3200" b="1" dirty="0">
                    <a:solidFill>
                      <a:srgbClr val="800080"/>
                    </a:solidFill>
                    <a:latin typeface="Times New Roman" pitchFamily="18" charset="0"/>
                    <a:cs typeface="Times New Roman" pitchFamily="18" charset="0"/>
                  </a:rPr>
                  <a:t>Научное </a:t>
                </a:r>
              </a:p>
              <a:p>
                <a:pPr algn="ctr" eaLnBrk="1" hangingPunct="1"/>
                <a:r>
                  <a:rPr lang="ru-RU" altLang="ru-RU" sz="3200" b="1" dirty="0">
                    <a:solidFill>
                      <a:srgbClr val="800080"/>
                    </a:solidFill>
                    <a:latin typeface="Times New Roman" pitchFamily="18" charset="0"/>
                    <a:cs typeface="Times New Roman" pitchFamily="18" charset="0"/>
                  </a:rPr>
                  <a:t>объяснение </a:t>
                </a:r>
              </a:p>
              <a:p>
                <a:pPr algn="ctr" eaLnBrk="1" hangingPunct="1"/>
                <a:r>
                  <a:rPr lang="ru-RU" altLang="ru-RU" sz="3200" b="1" dirty="0">
                    <a:solidFill>
                      <a:srgbClr val="800080"/>
                    </a:solidFill>
                    <a:latin typeface="Times New Roman" pitchFamily="18" charset="0"/>
                    <a:cs typeface="Times New Roman" pitchFamily="18" charset="0"/>
                  </a:rPr>
                  <a:t>явлений</a:t>
                </a:r>
              </a:p>
            </p:txBody>
          </p:sp>
          <p:sp>
            <p:nvSpPr>
              <p:cNvPr id="11" name="Прямоугольник 10"/>
              <p:cNvSpPr/>
              <p:nvPr/>
            </p:nvSpPr>
            <p:spPr>
              <a:xfrm>
                <a:off x="2922091" y="1677377"/>
                <a:ext cx="2507995" cy="1747722"/>
              </a:xfrm>
              <a:prstGeom prst="rect">
                <a:avLst/>
              </a:prstGeom>
              <a:noFill/>
              <a:ln w="38100"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</p:grpSp>
        <p:grpSp>
          <p:nvGrpSpPr>
            <p:cNvPr id="6149" name="Группа 11"/>
            <p:cNvGrpSpPr>
              <a:grpSpLocks/>
            </p:cNvGrpSpPr>
            <p:nvPr/>
          </p:nvGrpSpPr>
          <p:grpSpPr bwMode="auto">
            <a:xfrm>
              <a:off x="3863456" y="3812717"/>
              <a:ext cx="3728737" cy="1748121"/>
              <a:chOff x="2790610" y="1719838"/>
              <a:chExt cx="3173603" cy="1748121"/>
            </a:xfrm>
          </p:grpSpPr>
          <p:sp>
            <p:nvSpPr>
              <p:cNvPr id="6160" name="TextBox 12"/>
              <p:cNvSpPr txBox="1">
                <a:spLocks noChangeArrowheads="1"/>
              </p:cNvSpPr>
              <p:nvPr/>
            </p:nvSpPr>
            <p:spPr bwMode="auto">
              <a:xfrm>
                <a:off x="2888794" y="1856096"/>
                <a:ext cx="2909445" cy="15696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ru-RU" altLang="ru-RU" sz="3200" b="1" dirty="0">
                    <a:solidFill>
                      <a:srgbClr val="800080"/>
                    </a:solidFill>
                    <a:latin typeface="Times New Roman" pitchFamily="18" charset="0"/>
                    <a:cs typeface="Times New Roman" pitchFamily="18" charset="0"/>
                  </a:rPr>
                  <a:t>Применение </a:t>
                </a:r>
              </a:p>
              <a:p>
                <a:pPr algn="ctr" eaLnBrk="1" hangingPunct="1"/>
                <a:r>
                  <a:rPr lang="ru-RU" altLang="ru-RU" sz="3200" b="1" dirty="0">
                    <a:solidFill>
                      <a:srgbClr val="800080"/>
                    </a:solidFill>
                    <a:latin typeface="Times New Roman" pitchFamily="18" charset="0"/>
                    <a:cs typeface="Times New Roman" pitchFamily="18" charset="0"/>
                  </a:rPr>
                  <a:t>методов </a:t>
                </a:r>
              </a:p>
              <a:p>
                <a:pPr algn="ctr" eaLnBrk="1" hangingPunct="1"/>
                <a:r>
                  <a:rPr lang="ru-RU" altLang="ru-RU" sz="3200" b="1" dirty="0">
                    <a:solidFill>
                      <a:srgbClr val="800080"/>
                    </a:solidFill>
                    <a:latin typeface="Times New Roman" pitchFamily="18" charset="0"/>
                    <a:cs typeface="Times New Roman" pitchFamily="18" charset="0"/>
                  </a:rPr>
                  <a:t>ЕН исследования</a:t>
                </a:r>
              </a:p>
            </p:txBody>
          </p:sp>
          <p:sp>
            <p:nvSpPr>
              <p:cNvPr id="14" name="Прямоугольник 13"/>
              <p:cNvSpPr/>
              <p:nvPr/>
            </p:nvSpPr>
            <p:spPr>
              <a:xfrm>
                <a:off x="2790160" y="1720238"/>
                <a:ext cx="3173701" cy="1747721"/>
              </a:xfrm>
              <a:prstGeom prst="rect">
                <a:avLst/>
              </a:prstGeom>
              <a:noFill/>
              <a:ln w="38100"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</p:grpSp>
        <p:grpSp>
          <p:nvGrpSpPr>
            <p:cNvPr id="6150" name="Группа 14"/>
            <p:cNvGrpSpPr>
              <a:grpSpLocks/>
            </p:cNvGrpSpPr>
            <p:nvPr/>
          </p:nvGrpSpPr>
          <p:grpSpPr bwMode="auto">
            <a:xfrm>
              <a:off x="8018013" y="3760542"/>
              <a:ext cx="3896311" cy="1748122"/>
              <a:chOff x="2790610" y="1677634"/>
              <a:chExt cx="3065378" cy="1748122"/>
            </a:xfrm>
          </p:grpSpPr>
          <p:sp>
            <p:nvSpPr>
              <p:cNvPr id="6158" name="TextBox 15"/>
              <p:cNvSpPr txBox="1">
                <a:spLocks noChangeArrowheads="1"/>
              </p:cNvSpPr>
              <p:nvPr/>
            </p:nvSpPr>
            <p:spPr bwMode="auto">
              <a:xfrm>
                <a:off x="2831058" y="1856096"/>
                <a:ext cx="3024930" cy="15696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ru-RU" altLang="ru-RU" sz="2400" b="1" dirty="0">
                    <a:solidFill>
                      <a:srgbClr val="800080"/>
                    </a:solidFill>
                    <a:latin typeface="Times New Roman" pitchFamily="18" charset="0"/>
                    <a:cs typeface="Times New Roman" pitchFamily="18" charset="0"/>
                  </a:rPr>
                  <a:t>Интерпретация данных и </a:t>
                </a:r>
              </a:p>
              <a:p>
                <a:pPr algn="ctr" eaLnBrk="1" hangingPunct="1"/>
                <a:r>
                  <a:rPr lang="ru-RU" altLang="ru-RU" sz="2400" b="1" dirty="0">
                    <a:solidFill>
                      <a:srgbClr val="800080"/>
                    </a:solidFill>
                    <a:latin typeface="Times New Roman" pitchFamily="18" charset="0"/>
                    <a:cs typeface="Times New Roman" pitchFamily="18" charset="0"/>
                  </a:rPr>
                  <a:t>использование научных </a:t>
                </a:r>
              </a:p>
              <a:p>
                <a:pPr algn="ctr" eaLnBrk="1" hangingPunct="1"/>
                <a:r>
                  <a:rPr lang="ru-RU" altLang="ru-RU" sz="2400" b="1" dirty="0">
                    <a:solidFill>
                      <a:srgbClr val="800080"/>
                    </a:solidFill>
                    <a:latin typeface="Times New Roman" pitchFamily="18" charset="0"/>
                    <a:cs typeface="Times New Roman" pitchFamily="18" charset="0"/>
                  </a:rPr>
                  <a:t>доказательств для </a:t>
                </a:r>
              </a:p>
              <a:p>
                <a:pPr algn="ctr" eaLnBrk="1" hangingPunct="1"/>
                <a:r>
                  <a:rPr lang="ru-RU" altLang="ru-RU" sz="2400" b="1" dirty="0">
                    <a:solidFill>
                      <a:srgbClr val="800080"/>
                    </a:solidFill>
                    <a:latin typeface="Times New Roman" pitchFamily="18" charset="0"/>
                    <a:cs typeface="Times New Roman" pitchFamily="18" charset="0"/>
                  </a:rPr>
                  <a:t>получения выводов</a:t>
                </a:r>
              </a:p>
            </p:txBody>
          </p:sp>
          <p:sp>
            <p:nvSpPr>
              <p:cNvPr id="17" name="Прямоугольник 16"/>
              <p:cNvSpPr/>
              <p:nvPr/>
            </p:nvSpPr>
            <p:spPr>
              <a:xfrm>
                <a:off x="2791224" y="1677824"/>
                <a:ext cx="3064764" cy="1747722"/>
              </a:xfrm>
              <a:prstGeom prst="rect">
                <a:avLst/>
              </a:prstGeom>
              <a:noFill/>
              <a:ln w="38100"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</p:grpSp>
        <p:grpSp>
          <p:nvGrpSpPr>
            <p:cNvPr id="6151" name="Группа 28"/>
            <p:cNvGrpSpPr>
              <a:grpSpLocks/>
            </p:cNvGrpSpPr>
            <p:nvPr/>
          </p:nvGrpSpPr>
          <p:grpSpPr bwMode="auto">
            <a:xfrm>
              <a:off x="2312779" y="1992374"/>
              <a:ext cx="7679095" cy="1778139"/>
              <a:chOff x="2312779" y="1992374"/>
              <a:chExt cx="7679095" cy="1778139"/>
            </a:xfrm>
          </p:grpSpPr>
          <p:grpSp>
            <p:nvGrpSpPr>
              <p:cNvPr id="6152" name="Группа 4"/>
              <p:cNvGrpSpPr>
                <a:grpSpLocks/>
              </p:cNvGrpSpPr>
              <p:nvPr/>
            </p:nvGrpSpPr>
            <p:grpSpPr bwMode="auto">
              <a:xfrm>
                <a:off x="2870647" y="1992374"/>
                <a:ext cx="6837529" cy="941696"/>
                <a:chOff x="2922090" y="1677635"/>
                <a:chExt cx="6837529" cy="941696"/>
              </a:xfrm>
            </p:grpSpPr>
            <p:sp>
              <p:nvSpPr>
                <p:cNvPr id="6156" name="TextBox 2"/>
                <p:cNvSpPr txBox="1">
                  <a:spLocks noChangeArrowheads="1"/>
                </p:cNvSpPr>
                <p:nvPr/>
              </p:nvSpPr>
              <p:spPr bwMode="auto">
                <a:xfrm>
                  <a:off x="3138985" y="1856096"/>
                  <a:ext cx="6403741" cy="5847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eaLnBrk="1" hangingPunct="1"/>
                  <a:r>
                    <a:rPr lang="ru-RU" altLang="ru-RU" sz="3200" b="1" dirty="0">
                      <a:solidFill>
                        <a:srgbClr val="CC0000"/>
                      </a:solidFill>
                      <a:latin typeface="Times New Roman" pitchFamily="18" charset="0"/>
                      <a:cs typeface="Times New Roman" pitchFamily="18" charset="0"/>
                    </a:rPr>
                    <a:t>Компетентности ЕН грамотности</a:t>
                  </a:r>
                </a:p>
              </p:txBody>
            </p:sp>
            <p:sp>
              <p:nvSpPr>
                <p:cNvPr id="4" name="Прямоугольник 3"/>
                <p:cNvSpPr/>
                <p:nvPr/>
              </p:nvSpPr>
              <p:spPr>
                <a:xfrm>
                  <a:off x="2912707" y="1677635"/>
                  <a:ext cx="6846545" cy="941326"/>
                </a:xfrm>
                <a:prstGeom prst="rect">
                  <a:avLst/>
                </a:prstGeom>
                <a:noFill/>
                <a:ln w="38100">
                  <a:solidFill>
                    <a:srgbClr val="80008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/>
                </a:p>
              </p:txBody>
            </p:sp>
          </p:grpSp>
          <p:cxnSp>
            <p:nvCxnSpPr>
              <p:cNvPr id="19" name="Прямая со стрелкой 18"/>
              <p:cNvCxnSpPr/>
              <p:nvPr/>
            </p:nvCxnSpPr>
            <p:spPr>
              <a:xfrm flipH="1">
                <a:off x="2312017" y="2933700"/>
                <a:ext cx="1809660" cy="836556"/>
              </a:xfrm>
              <a:prstGeom prst="straightConnector1">
                <a:avLst/>
              </a:prstGeom>
              <a:ln w="38100">
                <a:solidFill>
                  <a:srgbClr val="80008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Прямая со стрелкой 21"/>
              <p:cNvCxnSpPr/>
              <p:nvPr/>
            </p:nvCxnSpPr>
            <p:spPr>
              <a:xfrm>
                <a:off x="8342627" y="2928937"/>
                <a:ext cx="1649331" cy="831795"/>
              </a:xfrm>
              <a:prstGeom prst="straightConnector1">
                <a:avLst/>
              </a:prstGeom>
              <a:ln w="38100">
                <a:solidFill>
                  <a:srgbClr val="80008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Прямая со стрелкой 26"/>
              <p:cNvCxnSpPr/>
              <p:nvPr/>
            </p:nvCxnSpPr>
            <p:spPr>
              <a:xfrm>
                <a:off x="6232946" y="2928937"/>
                <a:ext cx="0" cy="831795"/>
              </a:xfrm>
              <a:prstGeom prst="straightConnector1">
                <a:avLst/>
              </a:prstGeom>
              <a:ln w="38100">
                <a:solidFill>
                  <a:srgbClr val="80008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7" name="Группа 4"/>
          <p:cNvGrpSpPr>
            <a:grpSpLocks/>
          </p:cNvGrpSpPr>
          <p:nvPr/>
        </p:nvGrpSpPr>
        <p:grpSpPr bwMode="auto">
          <a:xfrm>
            <a:off x="1674056" y="759655"/>
            <a:ext cx="9367008" cy="3729795"/>
            <a:chOff x="1642524" y="1935213"/>
            <a:chExt cx="9248398" cy="2513993"/>
          </a:xfrm>
        </p:grpSpPr>
        <p:grpSp>
          <p:nvGrpSpPr>
            <p:cNvPr id="11277" name="Группа 5"/>
            <p:cNvGrpSpPr>
              <a:grpSpLocks/>
            </p:cNvGrpSpPr>
            <p:nvPr/>
          </p:nvGrpSpPr>
          <p:grpSpPr bwMode="auto">
            <a:xfrm>
              <a:off x="1642524" y="3347918"/>
              <a:ext cx="2603394" cy="1078109"/>
              <a:chOff x="3697812" y="1255039"/>
              <a:chExt cx="2508018" cy="1078109"/>
            </a:xfrm>
          </p:grpSpPr>
          <p:sp>
            <p:nvSpPr>
              <p:cNvPr id="11291" name="TextBox 19"/>
              <p:cNvSpPr txBox="1">
                <a:spLocks noChangeArrowheads="1"/>
              </p:cNvSpPr>
              <p:nvPr/>
            </p:nvSpPr>
            <p:spPr bwMode="auto">
              <a:xfrm>
                <a:off x="4122771" y="1255495"/>
                <a:ext cx="1748986" cy="10772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ru-RU" altLang="ru-RU" sz="3200" b="1" dirty="0">
                    <a:solidFill>
                      <a:srgbClr val="800080"/>
                    </a:solidFill>
                    <a:latin typeface="Times New Roman" pitchFamily="18" charset="0"/>
                    <a:cs typeface="Times New Roman" pitchFamily="18" charset="0"/>
                  </a:rPr>
                  <a:t>«Как </a:t>
                </a:r>
              </a:p>
              <a:p>
                <a:pPr algn="ctr" eaLnBrk="1" hangingPunct="1"/>
                <a:r>
                  <a:rPr lang="ru-RU" altLang="ru-RU" sz="3200" b="1" dirty="0">
                    <a:solidFill>
                      <a:srgbClr val="800080"/>
                    </a:solidFill>
                    <a:latin typeface="Times New Roman" pitchFamily="18" charset="0"/>
                    <a:cs typeface="Times New Roman" pitchFamily="18" charset="0"/>
                  </a:rPr>
                  <a:t>узнать?»</a:t>
                </a:r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3697812" y="1255760"/>
                <a:ext cx="2508018" cy="1076745"/>
              </a:xfrm>
              <a:prstGeom prst="rect">
                <a:avLst/>
              </a:prstGeom>
              <a:noFill/>
              <a:ln w="38100"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</p:grpSp>
        <p:grpSp>
          <p:nvGrpSpPr>
            <p:cNvPr id="11278" name="Группа 6"/>
            <p:cNvGrpSpPr>
              <a:grpSpLocks/>
            </p:cNvGrpSpPr>
            <p:nvPr/>
          </p:nvGrpSpPr>
          <p:grpSpPr bwMode="auto">
            <a:xfrm>
              <a:off x="4803107" y="3361571"/>
              <a:ext cx="2970092" cy="1087635"/>
              <a:chOff x="3590362" y="1268692"/>
              <a:chExt cx="2527905" cy="1087635"/>
            </a:xfrm>
          </p:grpSpPr>
          <p:sp>
            <p:nvSpPr>
              <p:cNvPr id="11289" name="TextBox 17"/>
              <p:cNvSpPr txBox="1">
                <a:spLocks noChangeArrowheads="1"/>
              </p:cNvSpPr>
              <p:nvPr/>
            </p:nvSpPr>
            <p:spPr bwMode="auto">
              <a:xfrm>
                <a:off x="3864213" y="1269124"/>
                <a:ext cx="1980815" cy="10772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ru-RU" altLang="ru-RU" sz="3200" b="1" dirty="0">
                    <a:solidFill>
                      <a:srgbClr val="800080"/>
                    </a:solidFill>
                    <a:latin typeface="Times New Roman" pitchFamily="18" charset="0"/>
                    <a:cs typeface="Times New Roman" pitchFamily="18" charset="0"/>
                  </a:rPr>
                  <a:t>«Попробуй </a:t>
                </a:r>
              </a:p>
              <a:p>
                <a:pPr algn="ctr" eaLnBrk="1" hangingPunct="1"/>
                <a:r>
                  <a:rPr lang="ru-RU" altLang="ru-RU" sz="3200" b="1" dirty="0">
                    <a:solidFill>
                      <a:srgbClr val="800080"/>
                    </a:solidFill>
                    <a:latin typeface="Times New Roman" pitchFamily="18" charset="0"/>
                    <a:cs typeface="Times New Roman" pitchFamily="18" charset="0"/>
                  </a:rPr>
                  <a:t>объяснить»</a:t>
                </a:r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3590362" y="1268466"/>
                <a:ext cx="2527905" cy="1087861"/>
              </a:xfrm>
              <a:prstGeom prst="rect">
                <a:avLst/>
              </a:prstGeom>
              <a:noFill/>
              <a:ln w="38100"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</p:grpSp>
        <p:grpSp>
          <p:nvGrpSpPr>
            <p:cNvPr id="11279" name="Группа 7"/>
            <p:cNvGrpSpPr>
              <a:grpSpLocks/>
            </p:cNvGrpSpPr>
            <p:nvPr/>
          </p:nvGrpSpPr>
          <p:grpSpPr bwMode="auto">
            <a:xfrm>
              <a:off x="8311339" y="3352044"/>
              <a:ext cx="2579583" cy="1087635"/>
              <a:chOff x="3021376" y="1269136"/>
              <a:chExt cx="2029458" cy="1087635"/>
            </a:xfrm>
          </p:grpSpPr>
          <p:sp>
            <p:nvSpPr>
              <p:cNvPr id="11287" name="TextBox 15"/>
              <p:cNvSpPr txBox="1">
                <a:spLocks noChangeArrowheads="1"/>
              </p:cNvSpPr>
              <p:nvPr/>
            </p:nvSpPr>
            <p:spPr bwMode="auto">
              <a:xfrm>
                <a:off x="3356765" y="1269138"/>
                <a:ext cx="1458135" cy="10772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ru-RU" altLang="ru-RU" sz="3200" b="1" dirty="0">
                    <a:solidFill>
                      <a:srgbClr val="800080"/>
                    </a:solidFill>
                    <a:latin typeface="Times New Roman" pitchFamily="18" charset="0"/>
                    <a:cs typeface="Times New Roman" pitchFamily="18" charset="0"/>
                  </a:rPr>
                  <a:t>«Сделай </a:t>
                </a:r>
              </a:p>
              <a:p>
                <a:pPr algn="ctr" eaLnBrk="1" hangingPunct="1"/>
                <a:r>
                  <a:rPr lang="ru-RU" altLang="ru-RU" sz="3200" b="1" dirty="0">
                    <a:solidFill>
                      <a:srgbClr val="800080"/>
                    </a:solidFill>
                    <a:latin typeface="Times New Roman" pitchFamily="18" charset="0"/>
                    <a:cs typeface="Times New Roman" pitchFamily="18" charset="0"/>
                  </a:rPr>
                  <a:t>вывод»</a:t>
                </a:r>
              </a:p>
            </p:txBody>
          </p:sp>
          <p:sp>
            <p:nvSpPr>
              <p:cNvPr id="17" name="Прямоугольник 16"/>
              <p:cNvSpPr/>
              <p:nvPr/>
            </p:nvSpPr>
            <p:spPr>
              <a:xfrm>
                <a:off x="3021376" y="1268908"/>
                <a:ext cx="2029458" cy="1087861"/>
              </a:xfrm>
              <a:prstGeom prst="rect">
                <a:avLst/>
              </a:prstGeom>
              <a:noFill/>
              <a:ln w="38100"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</p:grpSp>
        <p:grpSp>
          <p:nvGrpSpPr>
            <p:cNvPr id="11280" name="Группа 8"/>
            <p:cNvGrpSpPr>
              <a:grpSpLocks/>
            </p:cNvGrpSpPr>
            <p:nvPr/>
          </p:nvGrpSpPr>
          <p:grpSpPr bwMode="auto">
            <a:xfrm>
              <a:off x="2991391" y="1935213"/>
              <a:ext cx="6609738" cy="1416831"/>
              <a:chOff x="2991391" y="1935213"/>
              <a:chExt cx="6609738" cy="1416831"/>
            </a:xfrm>
          </p:grpSpPr>
          <p:grpSp>
            <p:nvGrpSpPr>
              <p:cNvPr id="11281" name="Группа 9"/>
              <p:cNvGrpSpPr>
                <a:grpSpLocks/>
              </p:cNvGrpSpPr>
              <p:nvPr/>
            </p:nvGrpSpPr>
            <p:grpSpPr bwMode="auto">
              <a:xfrm>
                <a:off x="4624753" y="1935213"/>
                <a:ext cx="3216778" cy="941696"/>
                <a:chOff x="4676196" y="1620474"/>
                <a:chExt cx="3216778" cy="941696"/>
              </a:xfrm>
            </p:grpSpPr>
            <p:sp>
              <p:nvSpPr>
                <p:cNvPr id="11285" name="TextBox 13"/>
                <p:cNvSpPr txBox="1">
                  <a:spLocks noChangeArrowheads="1"/>
                </p:cNvSpPr>
                <p:nvPr/>
              </p:nvSpPr>
              <p:spPr bwMode="auto">
                <a:xfrm>
                  <a:off x="4863651" y="1798934"/>
                  <a:ext cx="2841868" cy="5847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 eaLnBrk="1" hangingPunct="1"/>
                  <a:r>
                    <a:rPr lang="ru-RU" altLang="ru-RU" sz="3200" b="1" dirty="0">
                      <a:solidFill>
                        <a:srgbClr val="CC0000"/>
                      </a:solidFill>
                      <a:latin typeface="Times New Roman" pitchFamily="18" charset="0"/>
                      <a:cs typeface="Times New Roman" pitchFamily="18" charset="0"/>
                    </a:rPr>
                    <a:t>Типы заданий</a:t>
                  </a:r>
                </a:p>
              </p:txBody>
            </p:sp>
            <p:sp>
              <p:nvSpPr>
                <p:cNvPr id="15" name="Прямоугольник 14"/>
                <p:cNvSpPr/>
                <p:nvPr/>
              </p:nvSpPr>
              <p:spPr>
                <a:xfrm>
                  <a:off x="4676758" y="1620474"/>
                  <a:ext cx="3216144" cy="941755"/>
                </a:xfrm>
                <a:prstGeom prst="rect">
                  <a:avLst/>
                </a:prstGeom>
                <a:noFill/>
                <a:ln w="38100">
                  <a:solidFill>
                    <a:srgbClr val="80008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/>
                </a:p>
              </p:txBody>
            </p:sp>
          </p:grpSp>
          <p:cxnSp>
            <p:nvCxnSpPr>
              <p:cNvPr id="11" name="Прямая со стрелкой 10"/>
              <p:cNvCxnSpPr/>
              <p:nvPr/>
            </p:nvCxnSpPr>
            <p:spPr>
              <a:xfrm flipH="1">
                <a:off x="2991844" y="2876968"/>
                <a:ext cx="1633471" cy="470083"/>
              </a:xfrm>
              <a:prstGeom prst="straightConnector1">
                <a:avLst/>
              </a:prstGeom>
              <a:ln w="38100">
                <a:solidFill>
                  <a:srgbClr val="80008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 стрелкой 11"/>
              <p:cNvCxnSpPr>
                <a:endCxn id="17" idx="0"/>
              </p:cNvCxnSpPr>
              <p:nvPr/>
            </p:nvCxnSpPr>
            <p:spPr>
              <a:xfrm>
                <a:off x="7841459" y="2876968"/>
                <a:ext cx="1758878" cy="474848"/>
              </a:xfrm>
              <a:prstGeom prst="straightConnector1">
                <a:avLst/>
              </a:prstGeom>
              <a:ln w="38100">
                <a:solidFill>
                  <a:srgbClr val="80008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 стрелкой 12"/>
              <p:cNvCxnSpPr>
                <a:stCxn id="15" idx="2"/>
              </p:cNvCxnSpPr>
              <p:nvPr/>
            </p:nvCxnSpPr>
            <p:spPr>
              <a:xfrm flipH="1">
                <a:off x="6233387" y="2876968"/>
                <a:ext cx="0" cy="470083"/>
              </a:xfrm>
              <a:prstGeom prst="straightConnector1">
                <a:avLst/>
              </a:prstGeom>
              <a:ln w="38100">
                <a:solidFill>
                  <a:srgbClr val="80008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1268" name="TextBox 19"/>
          <p:cNvSpPr txBox="1">
            <a:spLocks noChangeArrowheads="1"/>
          </p:cNvSpPr>
          <p:nvPr/>
        </p:nvSpPr>
        <p:spPr bwMode="auto">
          <a:xfrm>
            <a:off x="1766888" y="4892675"/>
            <a:ext cx="267811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sz="24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задания на </a:t>
            </a:r>
          </a:p>
          <a:p>
            <a:pPr algn="ctr" eaLnBrk="1" hangingPunct="1"/>
            <a:r>
              <a:rPr lang="ru-RU" altLang="ru-RU" sz="24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применение </a:t>
            </a:r>
          </a:p>
          <a:p>
            <a:pPr algn="ctr" eaLnBrk="1" hangingPunct="1"/>
            <a:r>
              <a:rPr lang="ru-RU" altLang="ru-RU" sz="24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методов познания</a:t>
            </a:r>
          </a:p>
        </p:txBody>
      </p:sp>
      <p:sp>
        <p:nvSpPr>
          <p:cNvPr id="24" name="Прямоугольник 23"/>
          <p:cNvSpPr/>
          <p:nvPr/>
        </p:nvSpPr>
        <p:spPr bwMode="auto">
          <a:xfrm>
            <a:off x="1757363" y="4892675"/>
            <a:ext cx="2603500" cy="1200150"/>
          </a:xfrm>
          <a:prstGeom prst="rect">
            <a:avLst/>
          </a:prstGeom>
          <a:noFill/>
          <a:ln w="38100"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270" name="TextBox 19"/>
          <p:cNvSpPr txBox="1">
            <a:spLocks noChangeArrowheads="1"/>
          </p:cNvSpPr>
          <p:nvPr/>
        </p:nvSpPr>
        <p:spPr bwMode="auto">
          <a:xfrm>
            <a:off x="5022850" y="4935538"/>
            <a:ext cx="2693988" cy="120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sz="24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задания на </a:t>
            </a:r>
          </a:p>
          <a:p>
            <a:pPr algn="ctr" eaLnBrk="1" hangingPunct="1"/>
            <a:r>
              <a:rPr lang="ru-RU" altLang="ru-RU" sz="24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объяснение </a:t>
            </a:r>
          </a:p>
          <a:p>
            <a:pPr algn="ctr" eaLnBrk="1" hangingPunct="1"/>
            <a:r>
              <a:rPr lang="ru-RU" altLang="ru-RU" sz="24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явлений и фактов</a:t>
            </a: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4962525" y="4894263"/>
            <a:ext cx="2960688" cy="1201737"/>
          </a:xfrm>
          <a:prstGeom prst="rect">
            <a:avLst/>
          </a:prstGeom>
          <a:noFill/>
          <a:ln w="38100"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1272" name="TextBox 15"/>
          <p:cNvSpPr txBox="1">
            <a:spLocks noChangeArrowheads="1"/>
          </p:cNvSpPr>
          <p:nvPr/>
        </p:nvSpPr>
        <p:spPr bwMode="auto">
          <a:xfrm>
            <a:off x="8216900" y="4881563"/>
            <a:ext cx="356076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sz="24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задания на </a:t>
            </a:r>
          </a:p>
          <a:p>
            <a:pPr algn="ctr" eaLnBrk="1" hangingPunct="1"/>
            <a:r>
              <a:rPr lang="ru-RU" altLang="ru-RU" sz="24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формирование умения </a:t>
            </a:r>
          </a:p>
          <a:p>
            <a:pPr algn="ctr" eaLnBrk="1" hangingPunct="1"/>
            <a:r>
              <a:rPr lang="ru-RU" altLang="ru-RU" sz="24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формулировать выводы</a:t>
            </a:r>
          </a:p>
          <a:p>
            <a:pPr algn="ctr" eaLnBrk="1" hangingPunct="1"/>
            <a:r>
              <a:rPr lang="ru-RU" altLang="ru-RU" sz="24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на основе данных</a:t>
            </a:r>
          </a:p>
        </p:txBody>
      </p:sp>
      <p:sp>
        <p:nvSpPr>
          <p:cNvPr id="29" name="Прямоугольник 28"/>
          <p:cNvSpPr/>
          <p:nvPr/>
        </p:nvSpPr>
        <p:spPr bwMode="auto">
          <a:xfrm>
            <a:off x="8296275" y="4881563"/>
            <a:ext cx="3386138" cy="1614487"/>
          </a:xfrm>
          <a:prstGeom prst="rect">
            <a:avLst/>
          </a:prstGeom>
          <a:noFill/>
          <a:ln w="38100"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cxnSp>
        <p:nvCxnSpPr>
          <p:cNvPr id="30" name="Прямая со стрелкой 29"/>
          <p:cNvCxnSpPr/>
          <p:nvPr/>
        </p:nvCxnSpPr>
        <p:spPr bwMode="auto">
          <a:xfrm flipH="1">
            <a:off x="3097213" y="4457700"/>
            <a:ext cx="12700" cy="436563"/>
          </a:xfrm>
          <a:prstGeom prst="straightConnector1">
            <a:avLst/>
          </a:prstGeom>
          <a:ln w="38100">
            <a:solidFill>
              <a:srgbClr val="8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 bwMode="auto">
          <a:xfrm flipH="1">
            <a:off x="6440488" y="4487863"/>
            <a:ext cx="11112" cy="436562"/>
          </a:xfrm>
          <a:prstGeom prst="straightConnector1">
            <a:avLst/>
          </a:prstGeom>
          <a:ln w="38100">
            <a:solidFill>
              <a:srgbClr val="8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 bwMode="auto">
          <a:xfrm flipH="1">
            <a:off x="9829800" y="4457700"/>
            <a:ext cx="11113" cy="436563"/>
          </a:xfrm>
          <a:prstGeom prst="straightConnector1">
            <a:avLst/>
          </a:prstGeom>
          <a:ln w="38100">
            <a:solidFill>
              <a:srgbClr val="80008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91" name="Группа 4"/>
          <p:cNvGrpSpPr>
            <a:grpSpLocks/>
          </p:cNvGrpSpPr>
          <p:nvPr/>
        </p:nvGrpSpPr>
        <p:grpSpPr bwMode="auto">
          <a:xfrm>
            <a:off x="1817688" y="3065463"/>
            <a:ext cx="9248775" cy="1997075"/>
            <a:chOff x="1642524" y="2195591"/>
            <a:chExt cx="9248398" cy="1997733"/>
          </a:xfrm>
        </p:grpSpPr>
        <p:grpSp>
          <p:nvGrpSpPr>
            <p:cNvPr id="12322" name="Группа 5"/>
            <p:cNvGrpSpPr>
              <a:grpSpLocks/>
            </p:cNvGrpSpPr>
            <p:nvPr/>
          </p:nvGrpSpPr>
          <p:grpSpPr bwMode="auto">
            <a:xfrm>
              <a:off x="1642524" y="3348374"/>
              <a:ext cx="2603394" cy="844949"/>
              <a:chOff x="3697812" y="1255495"/>
              <a:chExt cx="2508018" cy="844949"/>
            </a:xfrm>
          </p:grpSpPr>
          <p:sp>
            <p:nvSpPr>
              <p:cNvPr id="12336" name="TextBox 19"/>
              <p:cNvSpPr txBox="1">
                <a:spLocks noChangeArrowheads="1"/>
              </p:cNvSpPr>
              <p:nvPr/>
            </p:nvSpPr>
            <p:spPr bwMode="auto">
              <a:xfrm>
                <a:off x="4319169" y="1255495"/>
                <a:ext cx="1356190" cy="83132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ru-RU" altLang="ru-RU" sz="2400" b="1" dirty="0">
                    <a:solidFill>
                      <a:srgbClr val="800080"/>
                    </a:solidFill>
                    <a:latin typeface="Times New Roman" pitchFamily="18" charset="0"/>
                    <a:cs typeface="Times New Roman" pitchFamily="18" charset="0"/>
                  </a:rPr>
                  <a:t>«Как </a:t>
                </a:r>
              </a:p>
              <a:p>
                <a:pPr algn="ctr" eaLnBrk="1" hangingPunct="1"/>
                <a:r>
                  <a:rPr lang="ru-RU" altLang="ru-RU" sz="2400" b="1" dirty="0">
                    <a:solidFill>
                      <a:srgbClr val="800080"/>
                    </a:solidFill>
                    <a:latin typeface="Times New Roman" pitchFamily="18" charset="0"/>
                    <a:cs typeface="Times New Roman" pitchFamily="18" charset="0"/>
                  </a:rPr>
                  <a:t>узнать?»</a:t>
                </a:r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3697812" y="1255617"/>
                <a:ext cx="2508018" cy="844828"/>
              </a:xfrm>
              <a:prstGeom prst="rect">
                <a:avLst/>
              </a:prstGeom>
              <a:noFill/>
              <a:ln w="38100"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</p:grpSp>
        <p:grpSp>
          <p:nvGrpSpPr>
            <p:cNvPr id="12323" name="Группа 6"/>
            <p:cNvGrpSpPr>
              <a:grpSpLocks/>
            </p:cNvGrpSpPr>
            <p:nvPr/>
          </p:nvGrpSpPr>
          <p:grpSpPr bwMode="auto">
            <a:xfrm>
              <a:off x="4803107" y="3361345"/>
              <a:ext cx="2970092" cy="831979"/>
              <a:chOff x="3590362" y="1268466"/>
              <a:chExt cx="2527905" cy="831979"/>
            </a:xfrm>
          </p:grpSpPr>
          <p:sp>
            <p:nvSpPr>
              <p:cNvPr id="12334" name="TextBox 17"/>
              <p:cNvSpPr txBox="1">
                <a:spLocks noChangeArrowheads="1"/>
              </p:cNvSpPr>
              <p:nvPr/>
            </p:nvSpPr>
            <p:spPr bwMode="auto">
              <a:xfrm>
                <a:off x="4092391" y="1269124"/>
                <a:ext cx="1524460" cy="8313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ru-RU" altLang="ru-RU" sz="2400" b="1" dirty="0">
                    <a:solidFill>
                      <a:srgbClr val="800080"/>
                    </a:solidFill>
                    <a:latin typeface="Times New Roman" pitchFamily="18" charset="0"/>
                    <a:cs typeface="Times New Roman" pitchFamily="18" charset="0"/>
                  </a:rPr>
                  <a:t>«Попробуй </a:t>
                </a:r>
              </a:p>
              <a:p>
                <a:pPr algn="ctr" eaLnBrk="1" hangingPunct="1"/>
                <a:r>
                  <a:rPr lang="ru-RU" altLang="ru-RU" sz="2400" b="1" dirty="0">
                    <a:solidFill>
                      <a:srgbClr val="800080"/>
                    </a:solidFill>
                    <a:latin typeface="Times New Roman" pitchFamily="18" charset="0"/>
                    <a:cs typeface="Times New Roman" pitchFamily="18" charset="0"/>
                  </a:rPr>
                  <a:t>объяснить»</a:t>
                </a:r>
              </a:p>
            </p:txBody>
          </p:sp>
          <p:sp>
            <p:nvSpPr>
              <p:cNvPr id="19" name="Прямоугольник 18"/>
              <p:cNvSpPr/>
              <p:nvPr/>
            </p:nvSpPr>
            <p:spPr>
              <a:xfrm>
                <a:off x="3590362" y="1268321"/>
                <a:ext cx="2527905" cy="832124"/>
              </a:xfrm>
              <a:prstGeom prst="rect">
                <a:avLst/>
              </a:prstGeom>
              <a:noFill/>
              <a:ln w="38100"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</p:grpSp>
        <p:grpSp>
          <p:nvGrpSpPr>
            <p:cNvPr id="12324" name="Группа 7"/>
            <p:cNvGrpSpPr>
              <a:grpSpLocks/>
            </p:cNvGrpSpPr>
            <p:nvPr/>
          </p:nvGrpSpPr>
          <p:grpSpPr bwMode="auto">
            <a:xfrm>
              <a:off x="8311339" y="3351816"/>
              <a:ext cx="2579583" cy="841507"/>
              <a:chOff x="3021376" y="1268908"/>
              <a:chExt cx="2029458" cy="841507"/>
            </a:xfrm>
          </p:grpSpPr>
          <p:sp>
            <p:nvSpPr>
              <p:cNvPr id="12332" name="TextBox 15"/>
              <p:cNvSpPr txBox="1">
                <a:spLocks noChangeArrowheads="1"/>
              </p:cNvSpPr>
              <p:nvPr/>
            </p:nvSpPr>
            <p:spPr bwMode="auto">
              <a:xfrm>
                <a:off x="3521367" y="1269138"/>
                <a:ext cx="1128931" cy="8313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1" hangingPunct="1"/>
                <a:r>
                  <a:rPr lang="ru-RU" altLang="ru-RU" sz="2400" b="1" dirty="0">
                    <a:solidFill>
                      <a:srgbClr val="800080"/>
                    </a:solidFill>
                    <a:latin typeface="Times New Roman" pitchFamily="18" charset="0"/>
                    <a:cs typeface="Times New Roman" pitchFamily="18" charset="0"/>
                  </a:rPr>
                  <a:t>«Сделай </a:t>
                </a:r>
              </a:p>
              <a:p>
                <a:pPr algn="ctr" eaLnBrk="1" hangingPunct="1"/>
                <a:r>
                  <a:rPr lang="ru-RU" altLang="ru-RU" sz="2400" b="1" dirty="0">
                    <a:solidFill>
                      <a:srgbClr val="800080"/>
                    </a:solidFill>
                    <a:latin typeface="Times New Roman" pitchFamily="18" charset="0"/>
                    <a:cs typeface="Times New Roman" pitchFamily="18" charset="0"/>
                  </a:rPr>
                  <a:t>вывод»</a:t>
                </a:r>
              </a:p>
            </p:txBody>
          </p:sp>
          <p:sp>
            <p:nvSpPr>
              <p:cNvPr id="17" name="Прямоугольник 16"/>
              <p:cNvSpPr/>
              <p:nvPr/>
            </p:nvSpPr>
            <p:spPr>
              <a:xfrm>
                <a:off x="3021376" y="1268764"/>
                <a:ext cx="2029458" cy="841652"/>
              </a:xfrm>
              <a:prstGeom prst="rect">
                <a:avLst/>
              </a:prstGeom>
              <a:noFill/>
              <a:ln w="38100">
                <a:solidFill>
                  <a:srgbClr val="80008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</p:grpSp>
        <p:grpSp>
          <p:nvGrpSpPr>
            <p:cNvPr id="12325" name="Группа 8"/>
            <p:cNvGrpSpPr>
              <a:grpSpLocks/>
            </p:cNvGrpSpPr>
            <p:nvPr/>
          </p:nvGrpSpPr>
          <p:grpSpPr bwMode="auto">
            <a:xfrm>
              <a:off x="2991844" y="2195591"/>
              <a:ext cx="6609287" cy="1156225"/>
              <a:chOff x="2991844" y="2195591"/>
              <a:chExt cx="6609287" cy="1156225"/>
            </a:xfrm>
          </p:grpSpPr>
          <p:grpSp>
            <p:nvGrpSpPr>
              <p:cNvPr id="12326" name="Группа 9"/>
              <p:cNvGrpSpPr>
                <a:grpSpLocks/>
              </p:cNvGrpSpPr>
              <p:nvPr/>
            </p:nvGrpSpPr>
            <p:grpSpPr bwMode="auto">
              <a:xfrm>
                <a:off x="4625315" y="2195591"/>
                <a:ext cx="3216144" cy="681377"/>
                <a:chOff x="4676758" y="1880852"/>
                <a:chExt cx="3216144" cy="681377"/>
              </a:xfrm>
            </p:grpSpPr>
            <p:sp>
              <p:nvSpPr>
                <p:cNvPr id="12330" name="TextBox 13"/>
                <p:cNvSpPr txBox="1">
                  <a:spLocks noChangeArrowheads="1"/>
                </p:cNvSpPr>
                <p:nvPr/>
              </p:nvSpPr>
              <p:spPr bwMode="auto">
                <a:xfrm>
                  <a:off x="4863651" y="1880852"/>
                  <a:ext cx="2841868" cy="5847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>
                  <a:spAutoFit/>
                </a:bodyPr>
                <a:lstStyle/>
                <a:p>
                  <a:pPr algn="ctr" eaLnBrk="1" hangingPunct="1"/>
                  <a:r>
                    <a:rPr lang="ru-RU" altLang="ru-RU" sz="3200" b="1" dirty="0">
                      <a:solidFill>
                        <a:srgbClr val="CC0000"/>
                      </a:solidFill>
                      <a:latin typeface="Times New Roman" pitchFamily="18" charset="0"/>
                      <a:cs typeface="Times New Roman" pitchFamily="18" charset="0"/>
                    </a:rPr>
                    <a:t>Типы заданий</a:t>
                  </a:r>
                </a:p>
              </p:txBody>
            </p:sp>
            <p:sp>
              <p:nvSpPr>
                <p:cNvPr id="15" name="Прямоугольник 14"/>
                <p:cNvSpPr/>
                <p:nvPr/>
              </p:nvSpPr>
              <p:spPr>
                <a:xfrm>
                  <a:off x="4676758" y="1944373"/>
                  <a:ext cx="3216144" cy="617741"/>
                </a:xfrm>
                <a:prstGeom prst="rect">
                  <a:avLst/>
                </a:prstGeom>
                <a:noFill/>
                <a:ln w="38100">
                  <a:solidFill>
                    <a:srgbClr val="80008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ru-RU" dirty="0"/>
                </a:p>
              </p:txBody>
            </p:sp>
          </p:grpSp>
          <p:cxnSp>
            <p:nvCxnSpPr>
              <p:cNvPr id="11" name="Прямая со стрелкой 10"/>
              <p:cNvCxnSpPr/>
              <p:nvPr/>
            </p:nvCxnSpPr>
            <p:spPr>
              <a:xfrm flipH="1">
                <a:off x="2991844" y="2876852"/>
                <a:ext cx="1633471" cy="470055"/>
              </a:xfrm>
              <a:prstGeom prst="straightConnector1">
                <a:avLst/>
              </a:prstGeom>
              <a:ln w="38100">
                <a:solidFill>
                  <a:srgbClr val="80008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 стрелкой 11"/>
              <p:cNvCxnSpPr>
                <a:endCxn id="17" idx="0"/>
              </p:cNvCxnSpPr>
              <p:nvPr/>
            </p:nvCxnSpPr>
            <p:spPr>
              <a:xfrm>
                <a:off x="7841459" y="2876852"/>
                <a:ext cx="1765228" cy="474819"/>
              </a:xfrm>
              <a:prstGeom prst="straightConnector1">
                <a:avLst/>
              </a:prstGeom>
              <a:ln w="38100">
                <a:solidFill>
                  <a:srgbClr val="80008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 стрелкой 12"/>
              <p:cNvCxnSpPr>
                <a:stCxn id="15" idx="2"/>
              </p:cNvCxnSpPr>
              <p:nvPr/>
            </p:nvCxnSpPr>
            <p:spPr>
              <a:xfrm>
                <a:off x="6233387" y="2876852"/>
                <a:ext cx="0" cy="470055"/>
              </a:xfrm>
              <a:prstGeom prst="straightConnector1">
                <a:avLst/>
              </a:prstGeom>
              <a:ln w="38100">
                <a:solidFill>
                  <a:srgbClr val="80008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292" name="TextBox 19"/>
          <p:cNvSpPr txBox="1">
            <a:spLocks noChangeArrowheads="1"/>
          </p:cNvSpPr>
          <p:nvPr/>
        </p:nvSpPr>
        <p:spPr bwMode="auto">
          <a:xfrm>
            <a:off x="1755775" y="5510213"/>
            <a:ext cx="267811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sz="24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задания на </a:t>
            </a:r>
          </a:p>
          <a:p>
            <a:pPr algn="ctr" eaLnBrk="1" hangingPunct="1"/>
            <a:r>
              <a:rPr lang="ru-RU" altLang="ru-RU" sz="24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применение </a:t>
            </a:r>
          </a:p>
          <a:p>
            <a:pPr algn="ctr" eaLnBrk="1" hangingPunct="1"/>
            <a:r>
              <a:rPr lang="ru-RU" altLang="ru-RU" sz="24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методов познания</a:t>
            </a:r>
          </a:p>
        </p:txBody>
      </p:sp>
      <p:sp>
        <p:nvSpPr>
          <p:cNvPr id="24" name="Прямоугольник 23"/>
          <p:cNvSpPr/>
          <p:nvPr/>
        </p:nvSpPr>
        <p:spPr bwMode="auto">
          <a:xfrm>
            <a:off x="1757363" y="5548313"/>
            <a:ext cx="2603500" cy="1200150"/>
          </a:xfrm>
          <a:prstGeom prst="rect">
            <a:avLst/>
          </a:prstGeom>
          <a:noFill/>
          <a:ln w="38100"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294" name="TextBox 19"/>
          <p:cNvSpPr txBox="1">
            <a:spLocks noChangeArrowheads="1"/>
          </p:cNvSpPr>
          <p:nvPr/>
        </p:nvSpPr>
        <p:spPr bwMode="auto">
          <a:xfrm>
            <a:off x="5064125" y="5467350"/>
            <a:ext cx="2693988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sz="24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задания на </a:t>
            </a:r>
          </a:p>
          <a:p>
            <a:pPr algn="ctr" eaLnBrk="1" hangingPunct="1"/>
            <a:r>
              <a:rPr lang="ru-RU" altLang="ru-RU" sz="24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объяснение </a:t>
            </a:r>
          </a:p>
          <a:p>
            <a:pPr algn="ctr" eaLnBrk="1" hangingPunct="1"/>
            <a:r>
              <a:rPr lang="ru-RU" altLang="ru-RU" sz="24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явлений и фактов</a:t>
            </a: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4962525" y="5521325"/>
            <a:ext cx="2960688" cy="1201738"/>
          </a:xfrm>
          <a:prstGeom prst="rect">
            <a:avLst/>
          </a:prstGeom>
          <a:noFill/>
          <a:ln w="38100"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296" name="TextBox 15"/>
          <p:cNvSpPr txBox="1">
            <a:spLocks noChangeArrowheads="1"/>
          </p:cNvSpPr>
          <p:nvPr/>
        </p:nvSpPr>
        <p:spPr bwMode="auto">
          <a:xfrm>
            <a:off x="8243888" y="5100638"/>
            <a:ext cx="3560762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sz="24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задания на </a:t>
            </a:r>
          </a:p>
          <a:p>
            <a:pPr algn="ctr" eaLnBrk="1" hangingPunct="1"/>
            <a:r>
              <a:rPr lang="ru-RU" altLang="ru-RU" sz="24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формирование умения </a:t>
            </a:r>
          </a:p>
          <a:p>
            <a:pPr algn="ctr" eaLnBrk="1" hangingPunct="1"/>
            <a:r>
              <a:rPr lang="ru-RU" altLang="ru-RU" sz="24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формулировать выводы</a:t>
            </a:r>
          </a:p>
          <a:p>
            <a:pPr algn="ctr" eaLnBrk="1" hangingPunct="1"/>
            <a:r>
              <a:rPr lang="ru-RU" altLang="ru-RU" sz="2400" b="1" dirty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на основе данных</a:t>
            </a:r>
          </a:p>
        </p:txBody>
      </p:sp>
      <p:sp>
        <p:nvSpPr>
          <p:cNvPr id="29" name="Прямоугольник 28"/>
          <p:cNvSpPr/>
          <p:nvPr/>
        </p:nvSpPr>
        <p:spPr bwMode="auto">
          <a:xfrm>
            <a:off x="8296275" y="5113338"/>
            <a:ext cx="3481388" cy="1614487"/>
          </a:xfrm>
          <a:prstGeom prst="rect">
            <a:avLst/>
          </a:prstGeom>
          <a:noFill/>
          <a:ln w="38100">
            <a:solidFill>
              <a:srgbClr val="8000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2298" name="TextBox 2"/>
          <p:cNvSpPr txBox="1">
            <a:spLocks noChangeArrowheads="1"/>
          </p:cNvSpPr>
          <p:nvPr/>
        </p:nvSpPr>
        <p:spPr bwMode="auto">
          <a:xfrm>
            <a:off x="6707188" y="244475"/>
            <a:ext cx="51974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eaLnBrk="1" hangingPunct="1"/>
            <a:r>
              <a:rPr lang="ru-RU" altLang="ru-RU" sz="4000" b="1" dirty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Таксономия Б. Блума</a:t>
            </a:r>
          </a:p>
        </p:txBody>
      </p:sp>
      <p:graphicFrame>
        <p:nvGraphicFramePr>
          <p:cNvPr id="32" name="Таблица 31"/>
          <p:cNvGraphicFramePr>
            <a:graphicFrameLocks noGrp="1"/>
          </p:cNvGraphicFramePr>
          <p:nvPr/>
        </p:nvGraphicFramePr>
        <p:xfrm>
          <a:off x="622300" y="1150938"/>
          <a:ext cx="11386012" cy="1868139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16739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78468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82493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18724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20128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0896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405099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Знания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Понимание 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Применение 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 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Синтез 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Оценка </a:t>
                      </a:r>
                      <a:endParaRPr lang="ru-RU" sz="20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Воспроизведение или запоминание фактов, определений,</a:t>
                      </a:r>
                      <a:r>
                        <a:rPr lang="ru-RU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терминов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Перевод с одного языка на другой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Использование на практике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Разбиение</a:t>
                      </a:r>
                      <a:r>
                        <a:rPr lang="ru-RU" b="1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части для видения структуры объекта</a:t>
                      </a:r>
                      <a:endParaRPr lang="ru-RU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Комбинирование, получение целого, обладающего новизной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Суждение о ценности материала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2874" y="225084"/>
            <a:ext cx="10491737" cy="12238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«СПАСТИ» ПЕРЕСОЛЕНУЮ СЕЛЁДКУ?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42868" y="1885071"/>
            <a:ext cx="9661743" cy="4614203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Иногда случается так, что рыбу купили пересоленную. Что же делать в таком случае?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Если рыба пересолена, но не слишком сильно, то разделываем её на филе, нарезаем кусочками, складываем в баночку или контейнер и добавляем к ней одну-две головки репчатого лука, нарезанного полукольцами. Заливаем растительным маслом и перемешиваем. На следующий день рыба станет менее солёной.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Если рыба  очень пересолена, то её нужно вымачивать. Рыбу потрошим, делаем небольшой надрез по спинке. Заливаем селёдку холодной кипяченой водой на 1 час. Затем меняем воду и вымачиваем еще 1–2 часа в зависимости от того, насколько солёная рыба. </a:t>
            </a:r>
          </a:p>
          <a:p>
            <a:endParaRPr lang="ru-RU" dirty="0" smtClean="0"/>
          </a:p>
          <a:p>
            <a:r>
              <a:rPr lang="ru-RU" dirty="0" smtClean="0"/>
              <a:t>Почему при первом способе лук и подсолнечное масло становятся солёными? Свой ответ поясните. </a:t>
            </a:r>
          </a:p>
          <a:p>
            <a:r>
              <a:rPr lang="ru-RU" dirty="0" smtClean="0"/>
              <a:t>При втором способе предлагают заменить воду через 1 час. Для чего это делают? Ответ поясните. </a:t>
            </a:r>
          </a:p>
          <a:p>
            <a:endParaRPr lang="ru-RU" dirty="0"/>
          </a:p>
        </p:txBody>
      </p:sp>
      <p:pic>
        <p:nvPicPr>
          <p:cNvPr id="4" name="Рисунок 3" descr="C:\Users\1\Desktop\seld-chernoe-mor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0017" y="581824"/>
            <a:ext cx="1656184" cy="6480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Возможный ответ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Рыба становится менее солёной за счёт процесса диффузии. При этом соль от рыбы проникает в подсолнечное масло и лук.</a:t>
            </a:r>
          </a:p>
          <a:p>
            <a:pPr>
              <a:buNone/>
            </a:pPr>
            <a:r>
              <a:rPr lang="ru-RU" dirty="0" smtClean="0"/>
              <a:t>2. Так как рыба очень солёная, то через час вода также станет солёной и скорость проникновения соли в воду замедлится или прекратиться совсем. Рыбу нужно вновь поместить в пресную воду.</a:t>
            </a:r>
            <a:r>
              <a:rPr lang="ru-RU" b="1" dirty="0" smtClean="0"/>
              <a:t> </a:t>
            </a:r>
            <a:endParaRPr lang="ru-RU" dirty="0" smtClean="0"/>
          </a:p>
          <a:p>
            <a:pPr fontAlgn="t"/>
            <a:r>
              <a:rPr lang="ru-RU" b="1" dirty="0" smtClean="0"/>
              <a:t>Дан верный ответ, и приведено пояснение-1 балл </a:t>
            </a:r>
          </a:p>
          <a:p>
            <a:pPr fontAlgn="t"/>
            <a:r>
              <a:rPr lang="ru-RU" b="1" dirty="0" smtClean="0"/>
              <a:t>Даны другие ответы, или ответ отсутствует-0 баллов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9643" y="624110"/>
            <a:ext cx="9084969" cy="698253"/>
          </a:xfrm>
        </p:spPr>
        <p:txBody>
          <a:bodyPr/>
          <a:lstStyle/>
          <a:p>
            <a:r>
              <a:rPr lang="ru-RU" dirty="0" smtClean="0"/>
              <a:t>МЕДИЦИНСКИЕ МАСКИ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89212" y="1350498"/>
            <a:ext cx="8915400" cy="4560724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Медицинская маска процедурная – медицинское изделие, закрывающее рот и нос носителя c помощью фильтра. Как правило, она содержит фильтрующий слой, который располагается между двумя внешними слоями (трёхслойные маски), а также гибкую алюминиевую вставку, обеспечивающую прилегание маски по форме носа. Маска закрепляется на лице за счёт эластичных ушных петель или завязок. Следует помнить, что через два-три часа постоянного использования маску надо менять. Одноразовые медицинские маски из нетканого материала не подлежат повторному использованию и какой-либо обработке. 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Как медицинская маска защищает наш организм? 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Укажите верный ответ. 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1) Медицинская маска повышает иммунитет человека, который её носит. 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2) Медицинская маска убивает вирусы и бактерии, выдыхаемые больным человеком.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3) Медицинская маска снижает вероятность попадания вирусов и бактерий в дыхательные пути человека, который её носит.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4) Медицинская маска обеззараживает помещение, в котором находится человек в маске. </a:t>
            </a:r>
          </a:p>
          <a:p>
            <a:endParaRPr lang="ru-RU" sz="2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Почему одноразовые медицинские маски, приобретённые в аптеке, пригодны максимум два-три часа?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_____________________________________________________________________________</a:t>
            </a:r>
          </a:p>
          <a:p>
            <a:endParaRPr lang="ru-RU" dirty="0"/>
          </a:p>
        </p:txBody>
      </p:sp>
      <p:pic>
        <p:nvPicPr>
          <p:cNvPr id="4" name="Рисунок 3" descr="https://www.sott.net/image/s14/297117/full/Surgical_Mask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085" y="1920636"/>
            <a:ext cx="1781175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Возможные варианты ответов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89212" y="1519311"/>
            <a:ext cx="8915400" cy="4391911"/>
          </a:xfrm>
        </p:spPr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1.вопрос. Ответ -3.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 вопрос .1) Во время дыхания происходит впитывание влаги тканью медицинской маски (она становится влажной); 2) увлажнённая среда облегчает проникновение вирусов/микроорганизмов (повышает жизнеспособность вирусов/микроорганизмов)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Верно указаны два элемента -2 балла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Верно указан один элемент- 1 балл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 неверный или отсутствует 0 баллов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1164</TotalTime>
  <Words>659</Words>
  <Application>Microsoft Office PowerPoint</Application>
  <PresentationFormat>Произвольный</PresentationFormat>
  <Paragraphs>99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Легкий дым</vt:lpstr>
      <vt:lpstr>Формирование функциональной грамотности Естественно научная грамотность</vt:lpstr>
      <vt:lpstr>Слайд 2</vt:lpstr>
      <vt:lpstr>Слайд 3</vt:lpstr>
      <vt:lpstr>Слайд 4</vt:lpstr>
      <vt:lpstr>Слайд 5</vt:lpstr>
      <vt:lpstr>КАК «СПАСТИ» ПЕРЕСОЛЕНУЮ СЕЛЁДКУ?</vt:lpstr>
      <vt:lpstr>Возможный ответ</vt:lpstr>
      <vt:lpstr>МЕДИЦИНСКИЕ МАСКИ</vt:lpstr>
      <vt:lpstr>Возможные варианты ответов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</cp:lastModifiedBy>
  <cp:revision>50</cp:revision>
  <dcterms:created xsi:type="dcterms:W3CDTF">2019-01-10T15:26:25Z</dcterms:created>
  <dcterms:modified xsi:type="dcterms:W3CDTF">2022-04-18T11:15:18Z</dcterms:modified>
</cp:coreProperties>
</file>