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4" r:id="rId5"/>
    <p:sldId id="260" r:id="rId6"/>
    <p:sldId id="261" r:id="rId7"/>
    <p:sldId id="262" r:id="rId8"/>
    <p:sldId id="263" r:id="rId9"/>
    <p:sldId id="266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rt" initials="A" lastIdx="1" clrIdx="0">
    <p:extLst>
      <p:ext uri="{19B8F6BF-5375-455C-9EA6-DF929625EA0E}">
        <p15:presenceInfo xmlns="" xmlns:p15="http://schemas.microsoft.com/office/powerpoint/2012/main" userId="Alb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3-15T18:33:04.635" idx="1">
    <p:pos x="10" y="10"/>
    <p:text/>
    <p:extLst>
      <p:ext uri="{C676402C-5697-4E1C-873F-D02D1690AC5C}">
        <p15:threadingInfo xmlns=""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034DA-76D6-462B-B8B0-25340863A84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4B17D-2D48-44B5-BFC6-88A7AA4DF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243998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 первый и русский гражданский алфавит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1" y="4357688"/>
            <a:ext cx="8858280" cy="20383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Е.С.Золоткова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студентка 2 курса отделения ОСИ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 ПОУ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«Воронежский музыкальный колледж имени   Ростроповичей»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Н.И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Бобрышева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руководитель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76C9533-2C26-4792-B0E0-58B4E411998C}"/>
              </a:ext>
            </a:extLst>
          </p:cNvPr>
          <p:cNvSpPr/>
          <p:nvPr/>
        </p:nvSpPr>
        <p:spPr>
          <a:xfrm>
            <a:off x="2313048" y="721809"/>
            <a:ext cx="45179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«Книга устав морской» 1720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B2CF090-9A10-4A33-8687-D561AB5FCFC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2071678"/>
            <a:ext cx="2000264" cy="16482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771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BA442EB-EEE3-4EC5-8F40-667304FE5D80}"/>
              </a:ext>
            </a:extLst>
          </p:cNvPr>
          <p:cNvSpPr/>
          <p:nvPr/>
        </p:nvSpPr>
        <p:spPr>
          <a:xfrm>
            <a:off x="1785918" y="1785926"/>
            <a:ext cx="3563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"О способах, творящих </a:t>
            </a:r>
            <a:r>
              <a:rPr lang="ru-RU" sz="2800" dirty="0" err="1"/>
              <a:t>водохождение</a:t>
            </a:r>
            <a:r>
              <a:rPr lang="ru-RU" sz="2800" dirty="0"/>
              <a:t> рек свободное"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74BE09A-352A-47C8-9891-1992568F8C9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2143116"/>
            <a:ext cx="1641423" cy="24563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9836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реформы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Орфографическая реформа, несмотря на то, что ее курировал сам царь, так и не была завершена, продолжалось печатание книг с использованием то старых шрифтов, то новых. Но петровская реформа инициировала дальнейшее изменение русского алфавита, осуществлявшегося уже Российской академией наук, унифицировавшей написание отдельных букв.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12FA558-956C-4944-B575-83AD8E6C980A}"/>
              </a:ext>
            </a:extLst>
          </p:cNvPr>
          <p:cNvSpPr/>
          <p:nvPr/>
        </p:nvSpPr>
        <p:spPr>
          <a:xfrm flipH="1">
            <a:off x="5652120" y="920621"/>
            <a:ext cx="30963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29 января (9 февраля) 1710 г. в России завершилась петровская реформа кириллического алфавита — Пётр I утвердил новую гражданскую азбуку и гражданский шрифт.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00DFF15-F31B-434A-A7F1-F9D9DFD28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571612"/>
            <a:ext cx="1937105" cy="26021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841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DF5AFB4-48CE-4BEA-95D9-5ABC0162B670}"/>
              </a:ext>
            </a:extLst>
          </p:cNvPr>
          <p:cNvSpPr/>
          <p:nvPr/>
        </p:nvSpPr>
        <p:spPr>
          <a:xfrm>
            <a:off x="2643174" y="857232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кириллическая азбука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52C87F6-7018-4A99-9CCB-F8D66265B1B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214554"/>
            <a:ext cx="2236808" cy="22112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6172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215535B-2115-4C3A-A913-EC34EA68FF11}"/>
              </a:ext>
            </a:extLst>
          </p:cNvPr>
          <p:cNvSpPr/>
          <p:nvPr/>
        </p:nvSpPr>
        <p:spPr>
          <a:xfrm>
            <a:off x="5294312" y="1536174"/>
            <a:ext cx="2518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Латиница — восходящая к греческому </a:t>
            </a:r>
            <a:r>
              <a:rPr lang="ru-RU" sz="2000" dirty="0" smtClean="0"/>
              <a:t>алфавиту  </a:t>
            </a:r>
            <a:r>
              <a:rPr lang="ru-RU" sz="2000" dirty="0"/>
              <a:t>буквенная письменность, возникшая в латинском языке в середине I тысячелетия до н. э. и впоследствии распространившаяся по всему миру</a:t>
            </a:r>
            <a:r>
              <a:rPr lang="ru-RU" dirty="0"/>
              <a:t>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1BFA769-F682-4F84-8932-A59CC0E530B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214686"/>
            <a:ext cx="1822475" cy="16684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937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9C2E650-342D-40E1-93C2-639692635465}"/>
              </a:ext>
            </a:extLst>
          </p:cNvPr>
          <p:cNvSpPr/>
          <p:nvPr/>
        </p:nvSpPr>
        <p:spPr>
          <a:xfrm>
            <a:off x="5364088" y="766732"/>
            <a:ext cx="32221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Куленбах</a:t>
            </a:r>
            <a:r>
              <a:rPr lang="ru-RU" sz="2000" dirty="0" smtClean="0"/>
              <a:t> </a:t>
            </a:r>
            <a:r>
              <a:rPr lang="ru-RU" sz="2000" dirty="0"/>
              <a:t>сделал рисунки тридцати двух строчных букв русского алфавита, а также четырёх прописных букв (А, Д, Е, Т). Полный комплект шрифтовых знаков в трёх размерах по рисункам </a:t>
            </a:r>
            <a:r>
              <a:rPr lang="ru-RU" sz="2000" dirty="0" err="1"/>
              <a:t>Куленбаха</a:t>
            </a:r>
            <a:r>
              <a:rPr lang="ru-RU" sz="2000" dirty="0"/>
              <a:t> был заказан в Амстердаме в типографии белорусского мастера Ильи </a:t>
            </a:r>
            <a:r>
              <a:rPr lang="ru-RU" sz="2000" dirty="0" err="1"/>
              <a:t>Копиевича</a:t>
            </a:r>
            <a:r>
              <a:rPr lang="ru-RU" sz="2000" dirty="0"/>
              <a:t>; одновременно шрифты по этим рисункам были заказаны в Москве, на Печатном дворе</a:t>
            </a:r>
            <a:r>
              <a:rPr lang="ru-RU" dirty="0"/>
              <a:t>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BDACF64-AD85-4C4D-8588-C714A06EA19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000240"/>
            <a:ext cx="2677406" cy="193848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6D3BFDE-E359-4EB2-BFAD-EBF00754C2DA}"/>
              </a:ext>
            </a:extLst>
          </p:cNvPr>
          <p:cNvSpPr/>
          <p:nvPr/>
        </p:nvSpPr>
        <p:spPr>
          <a:xfrm>
            <a:off x="3214678" y="4286256"/>
            <a:ext cx="1089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Куленбах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0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18EC4881-2827-4535-BBFD-53DB0C8AF42C}"/>
              </a:ext>
            </a:extLst>
          </p:cNvPr>
          <p:cNvSpPr/>
          <p:nvPr/>
        </p:nvSpPr>
        <p:spPr>
          <a:xfrm>
            <a:off x="5674692" y="585254"/>
            <a:ext cx="33190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/>
              <a:t>1 января 1708 года Пётр подписал </a:t>
            </a:r>
            <a:r>
              <a:rPr lang="ru-RU" sz="2000" dirty="0" smtClean="0"/>
              <a:t>указ, где говорилось : «…</a:t>
            </a:r>
            <a:r>
              <a:rPr lang="ru-RU" sz="2000" dirty="0"/>
              <a:t>присланным </a:t>
            </a:r>
            <a:r>
              <a:rPr lang="ru-RU" sz="2000" dirty="0" err="1"/>
              <a:t>Галанския</a:t>
            </a:r>
            <a:r>
              <a:rPr lang="ru-RU" sz="2000" dirty="0"/>
              <a:t> земли, города Амстердама, книжного печатного дела мастеровым </a:t>
            </a:r>
            <a:r>
              <a:rPr lang="ru-RU" sz="2000" dirty="0" err="1"/>
              <a:t>людем</a:t>
            </a:r>
            <a:r>
              <a:rPr lang="ru-RU" sz="2000" dirty="0"/>
              <a:t>… теми азбуками напечатать книгу Геометрию на русском языке… и </a:t>
            </a:r>
            <a:r>
              <a:rPr lang="ru-RU" sz="2000" dirty="0" err="1"/>
              <a:t>иныя</a:t>
            </a:r>
            <a:r>
              <a:rPr lang="ru-RU" sz="2000" dirty="0"/>
              <a:t> </a:t>
            </a:r>
            <a:r>
              <a:rPr lang="ru-RU" sz="2000" dirty="0" err="1"/>
              <a:t>гражданския</a:t>
            </a:r>
            <a:r>
              <a:rPr lang="ru-RU" sz="2000" dirty="0"/>
              <a:t> книги печатать </a:t>
            </a:r>
            <a:r>
              <a:rPr lang="ru-RU" sz="2000" dirty="0" err="1"/>
              <a:t>темиж</a:t>
            </a:r>
            <a:r>
              <a:rPr lang="ru-RU" sz="2000" dirty="0"/>
              <a:t> новыми азбуками…». Первая книга, набранная новым шрифтом, «</a:t>
            </a:r>
            <a:r>
              <a:rPr lang="ru-RU" sz="2000" dirty="0" err="1"/>
              <a:t>Геометриа</a:t>
            </a:r>
            <a:r>
              <a:rPr lang="ru-RU" sz="2000" dirty="0"/>
              <a:t> </a:t>
            </a:r>
            <a:r>
              <a:rPr lang="ru-RU" sz="2000" dirty="0" err="1"/>
              <a:t>славенски</a:t>
            </a:r>
            <a:r>
              <a:rPr lang="ru-RU" sz="2000" dirty="0"/>
              <a:t> землемерие» (учебник геометрии), была напечатана в марте 1708 года.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E1B0B4C-8071-47C2-BCE7-AA401FF45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928934"/>
            <a:ext cx="1928826" cy="21892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738B610-F6AF-4C77-BC25-D664E3420F1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071546"/>
            <a:ext cx="2143140" cy="12055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65197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2E3EDFE-BECC-4CC8-86D1-1AAD037C463D}"/>
              </a:ext>
            </a:extLst>
          </p:cNvPr>
          <p:cNvSpPr/>
          <p:nvPr/>
        </p:nvSpPr>
        <p:spPr>
          <a:xfrm>
            <a:off x="2662971" y="413469"/>
            <a:ext cx="4369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Букварь Поликарпова 1701 года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798C7B4-C9A1-4A0B-96A7-27C73BD003A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1643050"/>
            <a:ext cx="1857388" cy="23440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2315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7C523D9-1461-448B-8AF2-C3CAABD94598}"/>
              </a:ext>
            </a:extLst>
          </p:cNvPr>
          <p:cNvSpPr/>
          <p:nvPr/>
        </p:nvSpPr>
        <p:spPr>
          <a:xfrm>
            <a:off x="3275856" y="404664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Азбука 1710 года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B000082-4D80-449D-AC14-4647F0CBDAD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1643050"/>
            <a:ext cx="1857388" cy="22590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836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07E277E-CA1E-404F-8877-1250331D0530}"/>
              </a:ext>
            </a:extLst>
          </p:cNvPr>
          <p:cNvSpPr/>
          <p:nvPr/>
        </p:nvSpPr>
        <p:spPr>
          <a:xfrm>
            <a:off x="5508104" y="612844"/>
            <a:ext cx="32221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Впервые реформу по упрощению и «латинизации» кириллицы произвел еще белорусский и восточнославянский первопечатник Франциск </a:t>
            </a:r>
            <a:r>
              <a:rPr lang="ru-RU" dirty="0" smtClean="0"/>
              <a:t>Скорина.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9D16D2F-D91F-44B8-944C-98AFB0376D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714356"/>
            <a:ext cx="2214578" cy="199498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A643245-074C-4D4F-A48B-87A8AF34F97C}"/>
              </a:ext>
            </a:extLst>
          </p:cNvPr>
          <p:cNvSpPr/>
          <p:nvPr/>
        </p:nvSpPr>
        <p:spPr>
          <a:xfrm>
            <a:off x="2928926" y="3071810"/>
            <a:ext cx="2039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Франциск Скорина</a:t>
            </a:r>
          </a:p>
        </p:txBody>
      </p:sp>
    </p:spTree>
    <p:extLst>
      <p:ext uri="{BB962C8B-B14F-4D97-AF65-F5344CB8AC3E}">
        <p14:creationId xmlns="" xmlns:p14="http://schemas.microsoft.com/office/powerpoint/2010/main" val="9232641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310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Петр первый и русский гражданский алфавит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Значение реформы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РУССКОГО ГРАЖДАНСКОГО АЛФАВИТА</dc:title>
  <dc:creator>Админ</dc:creator>
  <cp:lastModifiedBy>Наталья</cp:lastModifiedBy>
  <cp:revision>21</cp:revision>
  <dcterms:created xsi:type="dcterms:W3CDTF">2022-03-15T08:45:21Z</dcterms:created>
  <dcterms:modified xsi:type="dcterms:W3CDTF">2022-04-18T17:14:40Z</dcterms:modified>
</cp:coreProperties>
</file>