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1" r:id="rId3"/>
    <p:sldId id="258" r:id="rId4"/>
    <p:sldId id="260" r:id="rId5"/>
    <p:sldId id="262" r:id="rId6"/>
    <p:sldId id="270" r:id="rId7"/>
    <p:sldId id="263" r:id="rId8"/>
    <p:sldId id="264" r:id="rId9"/>
    <p:sldId id="266" r:id="rId10"/>
    <p:sldId id="272" r:id="rId11"/>
    <p:sldId id="268" r:id="rId12"/>
    <p:sldId id="271" r:id="rId13"/>
    <p:sldId id="265"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85DFFF"/>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5526" autoAdjust="0"/>
  </p:normalViewPr>
  <p:slideViewPr>
    <p:cSldViewPr>
      <p:cViewPr varScale="1">
        <p:scale>
          <a:sx n="82" d="100"/>
          <a:sy n="82" d="100"/>
        </p:scale>
        <p:origin x="1478"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a:prstGeom prst="rect">
            <a:avLst/>
          </a:prstGeo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B68C4FF4-6EE1-4A76-9B8F-B2F594D6C874}" type="datetimeFigureOut">
              <a:rPr lang="ru-RU">
                <a:solidFill>
                  <a:prstClr val="black"/>
                </a:solidFill>
                <a:latin typeface="Arial" charset="0"/>
                <a:cs typeface="Arial" charset="0"/>
              </a:rPr>
              <a:pPr fontAlgn="base">
                <a:spcBef>
                  <a:spcPct val="0"/>
                </a:spcBef>
                <a:spcAft>
                  <a:spcPct val="0"/>
                </a:spcAft>
                <a:defRPr/>
              </a:pPr>
              <a:t>18.04.2022</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CBF7A747-1B53-4B3F-B8D2-D8AB0E128148}"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24BD201-5F9C-4593-BEFD-74C971F0B552}" type="datetimeFigureOut">
              <a:rPr lang="ru-RU">
                <a:solidFill>
                  <a:prstClr val="black"/>
                </a:solidFill>
                <a:latin typeface="Arial" charset="0"/>
                <a:cs typeface="Arial" charset="0"/>
              </a:rPr>
              <a:pPr fontAlgn="base">
                <a:spcBef>
                  <a:spcPct val="0"/>
                </a:spcBef>
                <a:spcAft>
                  <a:spcPct val="0"/>
                </a:spcAft>
                <a:defRPr/>
              </a:pPr>
              <a:t>18.04.2022</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4B22E6F0-797A-404D-B2F0-96032D2C16E5}"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a:prstGeom prst="rect">
            <a:avLst/>
          </a:prstGeo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637A3035-02C7-4538-A480-C6887B19F5A6}" type="datetimeFigureOut">
              <a:rPr lang="ru-RU">
                <a:solidFill>
                  <a:prstClr val="black"/>
                </a:solidFill>
                <a:latin typeface="Arial" charset="0"/>
                <a:cs typeface="Arial" charset="0"/>
              </a:rPr>
              <a:pPr fontAlgn="base">
                <a:spcBef>
                  <a:spcPct val="0"/>
                </a:spcBef>
                <a:spcAft>
                  <a:spcPct val="0"/>
                </a:spcAft>
                <a:defRPr/>
              </a:pPr>
              <a:t>18.04.2022</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D518664C-3B03-4311-A452-8E87A1DF2E36}"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Содержимое 2"/>
          <p:cNvSpPr>
            <a:spLocks noGrp="1"/>
          </p:cNvSpPr>
          <p:nvPr>
            <p:ph idx="1"/>
          </p:nvPr>
        </p:nvSpPr>
        <p:spPr>
          <a:xfrm>
            <a:off x="457200" y="1600200"/>
            <a:ext cx="8229600" cy="4525963"/>
          </a:xfrm>
          <a:prstGeom prst="rect">
            <a:avLst/>
          </a:prstGeo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3152DDE1-E9F2-4B50-AB95-1A36B28481DE}" type="datetimeFigureOut">
              <a:rPr lang="ru-RU">
                <a:solidFill>
                  <a:prstClr val="black"/>
                </a:solidFill>
                <a:latin typeface="Arial" charset="0"/>
                <a:cs typeface="Arial" charset="0"/>
              </a:rPr>
              <a:pPr fontAlgn="base">
                <a:spcBef>
                  <a:spcPct val="0"/>
                </a:spcBef>
                <a:spcAft>
                  <a:spcPct val="0"/>
                </a:spcAft>
                <a:defRPr/>
              </a:pPr>
              <a:t>18.04.2022</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A087BA6C-DE82-4922-A007-5CB817EE4E20}"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D5011FA9-72D4-4D0D-AA04-5200C8F96D1C}" type="datetimeFigureOut">
              <a:rPr lang="ru-RU">
                <a:solidFill>
                  <a:prstClr val="black"/>
                </a:solidFill>
                <a:latin typeface="Arial" charset="0"/>
                <a:cs typeface="Arial" charset="0"/>
              </a:rPr>
              <a:pPr fontAlgn="base">
                <a:spcBef>
                  <a:spcPct val="0"/>
                </a:spcBef>
                <a:spcAft>
                  <a:spcPct val="0"/>
                </a:spcAft>
                <a:defRPr/>
              </a:pPr>
              <a:t>18.04.2022</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64CBFCBB-F7D8-4AD9-B5F9-93687358CA6B}"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18AA105-3B9A-485F-A7BD-B3B1C1BFF994}" type="datetimeFigureOut">
              <a:rPr lang="ru-RU">
                <a:solidFill>
                  <a:prstClr val="black"/>
                </a:solidFill>
                <a:latin typeface="Arial" charset="0"/>
                <a:cs typeface="Arial" charset="0"/>
              </a:rPr>
              <a:pPr fontAlgn="base">
                <a:spcBef>
                  <a:spcPct val="0"/>
                </a:spcBef>
                <a:spcAft>
                  <a:spcPct val="0"/>
                </a:spcAft>
                <a:defRPr/>
              </a:pPr>
              <a:t>18.04.2022</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9217202-91A5-4841-8837-12B3422A9C13}"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B003E727-7E97-4B76-A273-97C117DFD6DE}" type="datetimeFigureOut">
              <a:rPr lang="ru-RU">
                <a:solidFill>
                  <a:prstClr val="black"/>
                </a:solidFill>
                <a:latin typeface="Arial" charset="0"/>
                <a:cs typeface="Arial" charset="0"/>
              </a:rPr>
              <a:pPr fontAlgn="base">
                <a:spcBef>
                  <a:spcPct val="0"/>
                </a:spcBef>
                <a:spcAft>
                  <a:spcPct val="0"/>
                </a:spcAft>
                <a:defRPr/>
              </a:pPr>
              <a:t>18.04.2022</a:t>
            </a:fld>
            <a:endParaRPr lang="ru-RU">
              <a:solidFill>
                <a:prstClr val="black"/>
              </a:solidFill>
              <a:latin typeface="Arial" charset="0"/>
              <a:cs typeface="Arial" charset="0"/>
            </a:endParaRPr>
          </a:p>
        </p:txBody>
      </p:sp>
      <p:sp>
        <p:nvSpPr>
          <p:cNvPr id="8"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9"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09F140D1-42AB-456C-B3EB-2E58162D29C5}"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C62FDA9A-A9AF-4522-BA4E-959710ABA8F2}" type="datetimeFigureOut">
              <a:rPr lang="ru-RU">
                <a:solidFill>
                  <a:prstClr val="black"/>
                </a:solidFill>
                <a:latin typeface="Arial" charset="0"/>
                <a:cs typeface="Arial" charset="0"/>
              </a:rPr>
              <a:pPr fontAlgn="base">
                <a:spcBef>
                  <a:spcPct val="0"/>
                </a:spcBef>
                <a:spcAft>
                  <a:spcPct val="0"/>
                </a:spcAft>
                <a:defRPr/>
              </a:pPr>
              <a:t>18.04.2022</a:t>
            </a:fld>
            <a:endParaRPr lang="ru-RU">
              <a:solidFill>
                <a:prstClr val="black"/>
              </a:solidFill>
              <a:latin typeface="Arial" charset="0"/>
              <a:cs typeface="Arial" charset="0"/>
            </a:endParaRPr>
          </a:p>
        </p:txBody>
      </p:sp>
      <p:sp>
        <p:nvSpPr>
          <p:cNvPr id="4"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5"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7C4C3DF-49FF-4AA4-A1AB-8615103FAECA}"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981C31E6-6AC6-4E62-806B-D0CB1E8C6262}" type="datetimeFigureOut">
              <a:rPr lang="ru-RU">
                <a:solidFill>
                  <a:prstClr val="black"/>
                </a:solidFill>
                <a:latin typeface="Arial" charset="0"/>
                <a:cs typeface="Arial" charset="0"/>
              </a:rPr>
              <a:pPr fontAlgn="base">
                <a:spcBef>
                  <a:spcPct val="0"/>
                </a:spcBef>
                <a:spcAft>
                  <a:spcPct val="0"/>
                </a:spcAft>
                <a:defRPr/>
              </a:pPr>
              <a:t>18.04.2022</a:t>
            </a:fld>
            <a:endParaRPr lang="ru-RU">
              <a:solidFill>
                <a:prstClr val="black"/>
              </a:solidFill>
              <a:latin typeface="Arial" charset="0"/>
              <a:cs typeface="Arial" charset="0"/>
            </a:endParaRPr>
          </a:p>
        </p:txBody>
      </p:sp>
      <p:sp>
        <p:nvSpPr>
          <p:cNvPr id="3"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4"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B1B0E188-B191-46AC-99B7-5113417AE6AB}"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a:prstGeom prst="rect">
            <a:avLst/>
          </a:prstGeo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9E59BE0-226E-4980-AAF5-F1A9DF7C7AE8}" type="datetimeFigureOut">
              <a:rPr lang="ru-RU">
                <a:solidFill>
                  <a:prstClr val="black"/>
                </a:solidFill>
                <a:latin typeface="Arial" charset="0"/>
                <a:cs typeface="Arial" charset="0"/>
              </a:rPr>
              <a:pPr fontAlgn="base">
                <a:spcBef>
                  <a:spcPct val="0"/>
                </a:spcBef>
                <a:spcAft>
                  <a:spcPct val="0"/>
                </a:spcAft>
                <a:defRPr/>
              </a:pPr>
              <a:t>18.04.2022</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8ED8319C-EFFD-43A6-A723-9E31BBA50F68}"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a:prstGeom prst="rect">
            <a:avLst/>
          </a:prstGeo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8194FB44-2B3A-4EA5-B708-4FEB9F41BBF1}" type="datetimeFigureOut">
              <a:rPr lang="ru-RU">
                <a:solidFill>
                  <a:prstClr val="black"/>
                </a:solidFill>
                <a:latin typeface="Arial" charset="0"/>
                <a:cs typeface="Arial" charset="0"/>
              </a:rPr>
              <a:pPr fontAlgn="base">
                <a:spcBef>
                  <a:spcPct val="0"/>
                </a:spcBef>
                <a:spcAft>
                  <a:spcPct val="0"/>
                </a:spcAft>
                <a:defRPr/>
              </a:pPr>
              <a:t>18.04.2022</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7C51498-F984-481A-8E8C-4DDFA9BC9183}"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userDrawn="1"/>
        </p:nvSpPr>
        <p:spPr>
          <a:xfrm>
            <a:off x="653380" y="262741"/>
            <a:ext cx="8239099" cy="6332519"/>
          </a:xfrm>
          <a:prstGeom prst="rect">
            <a:avLst/>
          </a:prstGeom>
          <a:solidFill>
            <a:schemeClr val="bg1">
              <a:alpha val="7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409" name="Rectangle 1"/>
          <p:cNvSpPr>
            <a:spLocks noChangeArrowheads="1"/>
          </p:cNvSpPr>
          <p:nvPr userDrawn="1"/>
        </p:nvSpPr>
        <p:spPr bwMode="auto">
          <a:xfrm>
            <a:off x="21200" y="6619885"/>
            <a:ext cx="1095172" cy="18466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600" b="0" i="0" u="none" strike="noStrike" cap="none" normalizeH="0" baseline="0" dirty="0">
                <a:ln>
                  <a:noFill/>
                </a:ln>
                <a:solidFill>
                  <a:schemeClr val="accent4"/>
                </a:solidFill>
                <a:effectLst/>
                <a:latin typeface="Times New Roman" pitchFamily="18" charset="0"/>
                <a:ea typeface="Calibri" pitchFamily="34" charset="0"/>
                <a:cs typeface="Times New Roman" pitchFamily="18" charset="0"/>
              </a:rPr>
              <a:t>© Фокина Лидия Петровна </a:t>
            </a:r>
            <a:endParaRPr kumimoji="0" lang="ru-RU" sz="600" b="0" i="0" u="none" strike="noStrike" cap="none" normalizeH="0" baseline="0" dirty="0">
              <a:ln>
                <a:noFill/>
              </a:ln>
              <a:solidFill>
                <a:schemeClr val="accent4"/>
              </a:solidFill>
              <a:effectLst/>
              <a:latin typeface="Arial" pitchFamily="34" charset="0"/>
              <a:cs typeface="Arial" pitchFamily="34" charset="0"/>
            </a:endParaRPr>
          </a:p>
        </p:txBody>
      </p:sp>
      <p:pic>
        <p:nvPicPr>
          <p:cNvPr id="37" name="Picture 2" descr="http://img-fotki.yandex.ru/get/6709/16969765.141/0_74c93_8f7b4ea4_M.png"/>
          <p:cNvPicPr>
            <a:picLocks noChangeAspect="1" noChangeArrowheads="1"/>
          </p:cNvPicPr>
          <p:nvPr userDrawn="1"/>
        </p:nvPicPr>
        <p:blipFill>
          <a:blip r:embed="rId14" cstate="email">
            <a:duotone>
              <a:schemeClr val="accent3">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7308304" y="213247"/>
            <a:ext cx="1656184" cy="157889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s://img-fotki.yandex.ru/get/47776/200418627.15e/0_16ef75_dbc0722b_orig.png"/>
          <p:cNvPicPr>
            <a:picLocks noChangeAspect="1" noChangeArrowheads="1"/>
          </p:cNvPicPr>
          <p:nvPr userDrawn="1"/>
        </p:nvPicPr>
        <p:blipFill rotWithShape="1">
          <a:blip r:embed="rId15" cstate="email">
            <a:extLst>
              <a:ext uri="{28A0092B-C50C-407E-A947-70E740481C1C}">
                <a14:useLocalDpi xmlns:a14="http://schemas.microsoft.com/office/drawing/2010/main"/>
              </a:ext>
            </a:extLst>
          </a:blip>
          <a:srcRect/>
          <a:stretch/>
        </p:blipFill>
        <p:spPr bwMode="auto">
          <a:xfrm>
            <a:off x="0" y="1360620"/>
            <a:ext cx="1116372" cy="4136759"/>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43607" y="1556792"/>
            <a:ext cx="7848872" cy="1815882"/>
          </a:xfrm>
          <a:prstGeom prst="rect">
            <a:avLst/>
          </a:prstGeom>
          <a:noFill/>
        </p:spPr>
        <p:txBody>
          <a:bodyPr wrap="square">
            <a:spAutoFit/>
          </a:bodyPr>
          <a:lstStyle/>
          <a:p>
            <a:pPr algn="ctr"/>
            <a:r>
              <a:rPr lang="ru-RU" sz="2800" b="1" dirty="0">
                <a:ln w="0"/>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Мастер-класс </a:t>
            </a:r>
          </a:p>
          <a:p>
            <a:pPr algn="ctr"/>
            <a:r>
              <a:rPr lang="ru-RU" sz="2800" b="1" dirty="0">
                <a:ln w="0"/>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«Дидактические игры как эффективное средство формирования предпосылок финансовой грамотности»</a:t>
            </a:r>
          </a:p>
        </p:txBody>
      </p:sp>
      <p:sp>
        <p:nvSpPr>
          <p:cNvPr id="5" name="Прямоугольник 3">
            <a:extLst>
              <a:ext uri="{FF2B5EF4-FFF2-40B4-BE49-F238E27FC236}">
                <a16:creationId xmlns:a16="http://schemas.microsoft.com/office/drawing/2014/main" id="{DAEFB780-C91C-4FC8-8C15-CC5A0AD00000}"/>
              </a:ext>
            </a:extLst>
          </p:cNvPr>
          <p:cNvSpPr>
            <a:spLocks noChangeArrowheads="1"/>
          </p:cNvSpPr>
          <p:nvPr/>
        </p:nvSpPr>
        <p:spPr bwMode="auto">
          <a:xfrm>
            <a:off x="468313" y="404813"/>
            <a:ext cx="82804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r>
              <a:rPr lang="ru-RU" altLang="ru-RU" sz="1600" b="1" dirty="0">
                <a:latin typeface="Times New Roman" panose="02020603050405020304" pitchFamily="18" charset="0"/>
                <a:cs typeface="Times New Roman" panose="02020603050405020304" pitchFamily="18" charset="0"/>
              </a:rPr>
              <a:t>Муниципальное бюджетное дошкольное образовательное учреждение </a:t>
            </a:r>
          </a:p>
          <a:p>
            <a:pPr algn="ctr"/>
            <a:r>
              <a:rPr lang="ru-RU" altLang="ru-RU" sz="1600" b="1" dirty="0">
                <a:latin typeface="Times New Roman" panose="02020603050405020304" pitchFamily="18" charset="0"/>
                <a:cs typeface="Times New Roman" panose="02020603050405020304" pitchFamily="18" charset="0"/>
              </a:rPr>
              <a:t>города Нефтеюганска «Детский сад № 1 «Рябинка»</a:t>
            </a:r>
          </a:p>
        </p:txBody>
      </p:sp>
      <p:sp>
        <p:nvSpPr>
          <p:cNvPr id="6" name="Подзаголовок 2">
            <a:extLst>
              <a:ext uri="{FF2B5EF4-FFF2-40B4-BE49-F238E27FC236}">
                <a16:creationId xmlns:a16="http://schemas.microsoft.com/office/drawing/2014/main" id="{1355B1FD-0BC8-4DA0-8BAA-612D7499136A}"/>
              </a:ext>
            </a:extLst>
          </p:cNvPr>
          <p:cNvSpPr txBox="1">
            <a:spLocks/>
          </p:cNvSpPr>
          <p:nvPr/>
        </p:nvSpPr>
        <p:spPr>
          <a:xfrm>
            <a:off x="4184530" y="5868987"/>
            <a:ext cx="4679950" cy="5842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ru-RU" altLang="ru-RU" sz="1800" dirty="0">
                <a:latin typeface="Times New Roman" panose="02020603050405020304" pitchFamily="18" charset="0"/>
                <a:cs typeface="Times New Roman" panose="02020603050405020304" pitchFamily="18" charset="0"/>
              </a:rPr>
              <a:t>Подготовила воспитатель Шайгарданова Р.В.</a:t>
            </a:r>
            <a:endParaRPr lang="ru-RU" altLang="ru-RU" sz="24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E14C6415-627E-4386-A3F4-88DE47AD3C34}"/>
              </a:ext>
            </a:extLst>
          </p:cNvPr>
          <p:cNvSpPr txBox="1"/>
          <p:nvPr/>
        </p:nvSpPr>
        <p:spPr>
          <a:xfrm>
            <a:off x="1223503" y="4011713"/>
            <a:ext cx="7489081" cy="1451679"/>
          </a:xfrm>
          <a:prstGeom prst="rect">
            <a:avLst/>
          </a:prstGeom>
          <a:noFill/>
        </p:spPr>
        <p:txBody>
          <a:bodyPr wrap="square">
            <a:spAutoFit/>
          </a:bodyPr>
          <a:lstStyle/>
          <a:p>
            <a:pPr indent="450215" algn="just">
              <a:spcAft>
                <a:spcPts val="1000"/>
              </a:spcAft>
            </a:pPr>
            <a:r>
              <a:rPr lang="ru-RU" sz="2000" b="1" spc="-20" dirty="0">
                <a:effectLst/>
                <a:latin typeface="Times New Roman" panose="02020603050405020304" pitchFamily="18" charset="0"/>
                <a:ea typeface="Times New Roman" panose="02020603050405020304" pitchFamily="18" charset="0"/>
                <a:cs typeface="Times New Roman" panose="02020603050405020304" pitchFamily="18" charset="0"/>
              </a:rPr>
              <a:t>Цель мастер - класса:</a:t>
            </a:r>
            <a:r>
              <a:rPr lang="ru-RU" sz="2000" spc="-20" dirty="0">
                <a:effectLst/>
                <a:latin typeface="Times New Roman" panose="02020603050405020304" pitchFamily="18" charset="0"/>
                <a:ea typeface="Times New Roman" panose="02020603050405020304" pitchFamily="18" charset="0"/>
                <a:cs typeface="Times New Roman" panose="02020603050405020304" pitchFamily="18" charset="0"/>
              </a:rPr>
              <a:t> трансляция педагогического опыта</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450215" algn="just">
              <a:spcAft>
                <a:spcPts val="1000"/>
              </a:spcAft>
            </a:pPr>
            <a:r>
              <a:rPr lang="ru-RU" sz="2000" b="1" spc="-20" dirty="0">
                <a:effectLst/>
                <a:latin typeface="Times New Roman" panose="02020603050405020304" pitchFamily="18" charset="0"/>
                <a:ea typeface="Times New Roman" panose="02020603050405020304" pitchFamily="18" charset="0"/>
                <a:cs typeface="Times New Roman" panose="02020603050405020304" pitchFamily="18" charset="0"/>
              </a:rPr>
              <a:t>Задачи:</a:t>
            </a:r>
            <a:r>
              <a:rPr lang="ru-RU" sz="2000" spc="-20" dirty="0">
                <a:effectLst/>
                <a:latin typeface="Times New Roman" panose="02020603050405020304" pitchFamily="18" charset="0"/>
                <a:ea typeface="Times New Roman" panose="02020603050405020304" pitchFamily="18" charset="0"/>
                <a:cs typeface="Times New Roman" panose="02020603050405020304" pitchFamily="18" charset="0"/>
              </a:rPr>
              <a:t> Познакомить участников мастер - класса с дидактическими играми, направленными на расширение и закрепление представлений  об экономических понятиях.</a:t>
            </a:r>
            <a:endParaRPr lang="ru-RU" sz="20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454542F7-D48B-4B95-93A2-AE6DA960FDD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7624" y="404664"/>
            <a:ext cx="3611893" cy="270892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5" name="Рисунок 4">
            <a:extLst>
              <a:ext uri="{FF2B5EF4-FFF2-40B4-BE49-F238E27FC236}">
                <a16:creationId xmlns:a16="http://schemas.microsoft.com/office/drawing/2014/main" id="{6C35A9FD-E691-483B-AA6C-FD66C833E27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93096" y="3318454"/>
            <a:ext cx="4151445" cy="311358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6" name="TextBox 5">
            <a:extLst>
              <a:ext uri="{FF2B5EF4-FFF2-40B4-BE49-F238E27FC236}">
                <a16:creationId xmlns:a16="http://schemas.microsoft.com/office/drawing/2014/main" id="{A7113EF1-2E88-4CC1-AD7F-0487BBB5350D}"/>
              </a:ext>
            </a:extLst>
          </p:cNvPr>
          <p:cNvSpPr txBox="1"/>
          <p:nvPr/>
        </p:nvSpPr>
        <p:spPr>
          <a:xfrm>
            <a:off x="5436096" y="764704"/>
            <a:ext cx="2304256" cy="646331"/>
          </a:xfrm>
          <a:prstGeom prst="rect">
            <a:avLst/>
          </a:prstGeom>
          <a:noFill/>
        </p:spPr>
        <p:txBody>
          <a:bodyPr wrap="square" rtlCol="0">
            <a:spAutoFit/>
          </a:bodyPr>
          <a:lstStyle/>
          <a:p>
            <a:r>
              <a:rPr lang="ru-RU" dirty="0"/>
              <a:t>Дидактическая игра «Разложите товар»</a:t>
            </a:r>
          </a:p>
        </p:txBody>
      </p:sp>
    </p:spTree>
    <p:extLst>
      <p:ext uri="{BB962C8B-B14F-4D97-AF65-F5344CB8AC3E}">
        <p14:creationId xmlns:p14="http://schemas.microsoft.com/office/powerpoint/2010/main" val="2215929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2">
            <a:extLst>
              <a:ext uri="{FF2B5EF4-FFF2-40B4-BE49-F238E27FC236}">
                <a16:creationId xmlns:a16="http://schemas.microsoft.com/office/drawing/2014/main" id="{0AC288BB-5273-444D-B59D-37CC9BA3AACB}"/>
              </a:ext>
            </a:extLst>
          </p:cNvPr>
          <p:cNvSpPr txBox="1">
            <a:spLocks/>
          </p:cNvSpPr>
          <p:nvPr/>
        </p:nvSpPr>
        <p:spPr>
          <a:xfrm>
            <a:off x="1153411" y="279671"/>
            <a:ext cx="7488832" cy="5842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ru-RU" altLang="ru-RU" sz="2800" b="1" dirty="0">
                <a:latin typeface="Times New Roman" panose="02020603050405020304" pitchFamily="18" charset="0"/>
                <a:cs typeface="Times New Roman" panose="02020603050405020304" pitchFamily="18" charset="0"/>
              </a:rPr>
              <a:t>Игра «Дорого-дёшево» </a:t>
            </a:r>
          </a:p>
          <a:p>
            <a:pPr marL="0" indent="0" algn="ctr">
              <a:buNone/>
            </a:pPr>
            <a:endParaRPr lang="ru-RU" altLang="ru-RU" sz="2400" b="1"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CF5F52CE-5BDB-4D75-908E-6E763E0F1859}"/>
              </a:ext>
            </a:extLst>
          </p:cNvPr>
          <p:cNvSpPr txBox="1"/>
          <p:nvPr/>
        </p:nvSpPr>
        <p:spPr>
          <a:xfrm>
            <a:off x="1153411" y="869325"/>
            <a:ext cx="7667061" cy="5119350"/>
          </a:xfrm>
          <a:prstGeom prst="rect">
            <a:avLst/>
          </a:prstGeom>
          <a:noFill/>
        </p:spPr>
        <p:txBody>
          <a:bodyPr wrap="square">
            <a:spAutoFit/>
          </a:bodyPr>
          <a:lstStyle/>
          <a:p>
            <a:pPr indent="24765" algn="just">
              <a:spcAft>
                <a:spcPts val="800"/>
              </a:spcAft>
            </a:pPr>
            <a:r>
              <a:rPr lang="ru-RU" sz="2000" b="1" dirty="0">
                <a:effectLst/>
                <a:latin typeface="Times New Roman" panose="02020603050405020304" pitchFamily="18" charset="0"/>
                <a:ea typeface="Calibri" panose="020F0502020204030204" pitchFamily="34" charset="0"/>
                <a:cs typeface="Times New Roman" panose="02020603050405020304" pitchFamily="18" charset="0"/>
              </a:rPr>
              <a:t>Задачи:</a:t>
            </a:r>
            <a:r>
              <a:rPr lang="ru-RU" sz="2000" dirty="0">
                <a:effectLst/>
                <a:latin typeface="Times New Roman" panose="02020603050405020304" pitchFamily="18" charset="0"/>
                <a:ea typeface="Calibri" panose="020F0502020204030204" pitchFamily="34" charset="0"/>
                <a:cs typeface="Times New Roman" panose="02020603050405020304" pitchFamily="18" charset="0"/>
              </a:rPr>
              <a:t> </a:t>
            </a:r>
            <a:r>
              <a:rPr lang="ru-RU" sz="2000" dirty="0">
                <a:latin typeface="Times New Roman" panose="02020603050405020304" pitchFamily="18" charset="0"/>
                <a:ea typeface="Calibri" panose="020F0502020204030204" pitchFamily="34" charset="0"/>
                <a:cs typeface="Times New Roman" panose="02020603050405020304" pitchFamily="18" charset="0"/>
              </a:rPr>
              <a:t>закреплять</a:t>
            </a:r>
            <a:r>
              <a:rPr lang="ru-RU" sz="2000" dirty="0">
                <a:effectLst/>
                <a:latin typeface="Times New Roman" panose="02020603050405020304" pitchFamily="18" charset="0"/>
                <a:ea typeface="Calibri" panose="020F0502020204030204" pitchFamily="34" charset="0"/>
                <a:cs typeface="Times New Roman" panose="02020603050405020304" pitchFamily="18" charset="0"/>
              </a:rPr>
              <a:t> представления о понятиях «дороже», «дешевле», умение сравнивать цену товара, классифицировать предметы по стоимости (самые дешёвые, самые дорогие»), располагать предметы по стоимости от самого дорогого до самого дешёвого, от самого дешёвого до самого дорогого.</a:t>
            </a:r>
          </a:p>
          <a:p>
            <a:pPr indent="24765" algn="just">
              <a:spcAft>
                <a:spcPts val="800"/>
              </a:spcAft>
            </a:pPr>
            <a:r>
              <a:rPr lang="ru-RU" sz="2000" dirty="0">
                <a:latin typeface="Times New Roman" panose="02020603050405020304" pitchFamily="18" charset="0"/>
                <a:ea typeface="Calibri" panose="020F0502020204030204" pitchFamily="34" charset="0"/>
                <a:cs typeface="Times New Roman" panose="02020603050405020304" pitchFamily="18" charset="0"/>
              </a:rPr>
              <a:t>Материал: предметные картинки с указанием цены, математические знаки «больше» «меньше».</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a:p>
            <a:pPr indent="24765" algn="just">
              <a:spcAft>
                <a:spcPts val="800"/>
              </a:spcAft>
            </a:pPr>
            <a:r>
              <a:rPr lang="ru-RU" sz="2000" b="1" dirty="0">
                <a:effectLst/>
                <a:latin typeface="Times New Roman" panose="02020603050405020304" pitchFamily="18" charset="0"/>
                <a:ea typeface="Calibri" panose="020F0502020204030204" pitchFamily="34" charset="0"/>
                <a:cs typeface="Times New Roman" panose="02020603050405020304" pitchFamily="18" charset="0"/>
              </a:rPr>
              <a:t>Вариант 1. </a:t>
            </a:r>
            <a:r>
              <a:rPr lang="ru-RU" sz="2000" dirty="0">
                <a:effectLst/>
                <a:latin typeface="Times New Roman" panose="02020603050405020304" pitchFamily="18" charset="0"/>
                <a:ea typeface="Calibri" panose="020F0502020204030204" pitchFamily="34" charset="0"/>
                <a:cs typeface="Times New Roman" panose="02020603050405020304" pitchFamily="18" charset="0"/>
              </a:rPr>
              <a:t>Игрокам предлагается 2 предмета с указанными ценами. Инструкция: сравни числа, поставь нужный знак, и скажи, какой предмет дороже (дешевле). </a:t>
            </a: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indent="24765" algn="just">
              <a:spcAft>
                <a:spcPts val="800"/>
              </a:spcAft>
            </a:pPr>
            <a:r>
              <a:rPr lang="ru-RU" sz="2000" b="1" dirty="0">
                <a:effectLst/>
                <a:latin typeface="Times New Roman" panose="02020603050405020304" pitchFamily="18" charset="0"/>
                <a:ea typeface="Calibri" panose="020F0502020204030204" pitchFamily="34" charset="0"/>
                <a:cs typeface="Times New Roman" panose="02020603050405020304" pitchFamily="18" charset="0"/>
              </a:rPr>
              <a:t>Вариант 2. </a:t>
            </a:r>
            <a:r>
              <a:rPr lang="ru-RU" sz="2000" dirty="0">
                <a:effectLst/>
                <a:latin typeface="Times New Roman" panose="02020603050405020304" pitchFamily="18" charset="0"/>
                <a:ea typeface="Calibri" panose="020F0502020204030204" pitchFamily="34" charset="0"/>
                <a:cs typeface="Times New Roman" panose="02020603050405020304" pitchFamily="18" charset="0"/>
              </a:rPr>
              <a:t>Предложить игрокам наборы предметов с разными ценами. Предложить разложить товары от самого дешёвого до самого дорогого или наоборот.</a:t>
            </a:r>
          </a:p>
          <a:p>
            <a:pPr indent="24765" algn="just">
              <a:spcAft>
                <a:spcPts val="800"/>
              </a:spcAft>
            </a:pPr>
            <a:r>
              <a:rPr lang="ru-RU" sz="2000" b="1" dirty="0">
                <a:effectLst/>
                <a:latin typeface="Times New Roman" panose="02020603050405020304" pitchFamily="18" charset="0"/>
                <a:ea typeface="Calibri" panose="020F0502020204030204" pitchFamily="34" charset="0"/>
                <a:cs typeface="Times New Roman" panose="02020603050405020304" pitchFamily="18" charset="0"/>
              </a:rPr>
              <a:t>Вариант 3. </a:t>
            </a:r>
            <a:r>
              <a:rPr lang="ru-RU" sz="2000" dirty="0">
                <a:latin typeface="Times New Roman" panose="02020603050405020304" pitchFamily="18" charset="0"/>
                <a:ea typeface="Calibri" panose="020F0502020204030204" pitchFamily="34" charset="0"/>
                <a:cs typeface="Times New Roman" panose="02020603050405020304" pitchFamily="18" charset="0"/>
              </a:rPr>
              <a:t>Показать ребенку товар с ценой и предложить найти товар дешевле (дороже), предложенного.</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72850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71ABE7FD-2C97-4C5A-B2F0-73E95A0D8FC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9881"/>
          <a:stretch/>
        </p:blipFill>
        <p:spPr>
          <a:xfrm>
            <a:off x="3347864" y="3573016"/>
            <a:ext cx="5340085" cy="2808312"/>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5" name="Рисунок 4">
            <a:extLst>
              <a:ext uri="{FF2B5EF4-FFF2-40B4-BE49-F238E27FC236}">
                <a16:creationId xmlns:a16="http://schemas.microsoft.com/office/drawing/2014/main" id="{9F417A6E-171C-4166-A2AF-C68089E408A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5616" y="308316"/>
            <a:ext cx="3240360" cy="243027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5624986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2">
            <a:extLst>
              <a:ext uri="{FF2B5EF4-FFF2-40B4-BE49-F238E27FC236}">
                <a16:creationId xmlns:a16="http://schemas.microsoft.com/office/drawing/2014/main" id="{AE245A60-9285-413C-8D20-4363AA94B40F}"/>
              </a:ext>
            </a:extLst>
          </p:cNvPr>
          <p:cNvSpPr txBox="1">
            <a:spLocks/>
          </p:cNvSpPr>
          <p:nvPr/>
        </p:nvSpPr>
        <p:spPr>
          <a:xfrm>
            <a:off x="1187624" y="2492896"/>
            <a:ext cx="7488832" cy="5842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ru-RU" altLang="ru-RU" sz="48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Times New Roman" panose="02020603050405020304" pitchFamily="18" charset="0"/>
                <a:cs typeface="Times New Roman" panose="02020603050405020304" pitchFamily="18" charset="0"/>
              </a:rPr>
              <a:t>Благодарю за внимание!</a:t>
            </a:r>
            <a:endParaRPr lang="ru-RU" altLang="ru-RU" sz="60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5773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2">
            <a:extLst>
              <a:ext uri="{FF2B5EF4-FFF2-40B4-BE49-F238E27FC236}">
                <a16:creationId xmlns:a16="http://schemas.microsoft.com/office/drawing/2014/main" id="{BCAB2320-4FDD-44E7-B960-0680751D5F39}"/>
              </a:ext>
            </a:extLst>
          </p:cNvPr>
          <p:cNvGraphicFramePr>
            <a:graphicFrameLocks noGrp="1"/>
          </p:cNvGraphicFramePr>
          <p:nvPr>
            <p:extLst>
              <p:ext uri="{D42A27DB-BD31-4B8C-83A1-F6EECF244321}">
                <p14:modId xmlns:p14="http://schemas.microsoft.com/office/powerpoint/2010/main" val="337456742"/>
              </p:ext>
            </p:extLst>
          </p:nvPr>
        </p:nvGraphicFramePr>
        <p:xfrm>
          <a:off x="1043608" y="908720"/>
          <a:ext cx="7776864" cy="2788920"/>
        </p:xfrm>
        <a:graphic>
          <a:graphicData uri="http://schemas.openxmlformats.org/drawingml/2006/table">
            <a:tbl>
              <a:tblPr firstRow="1" bandRow="1">
                <a:tableStyleId>{BC89EF96-8CEA-46FF-86C4-4CE0E7609802}</a:tableStyleId>
              </a:tblPr>
              <a:tblGrid>
                <a:gridCol w="3888432">
                  <a:extLst>
                    <a:ext uri="{9D8B030D-6E8A-4147-A177-3AD203B41FA5}">
                      <a16:colId xmlns:a16="http://schemas.microsoft.com/office/drawing/2014/main" val="3494180909"/>
                    </a:ext>
                  </a:extLst>
                </a:gridCol>
                <a:gridCol w="3888432">
                  <a:extLst>
                    <a:ext uri="{9D8B030D-6E8A-4147-A177-3AD203B41FA5}">
                      <a16:colId xmlns:a16="http://schemas.microsoft.com/office/drawing/2014/main" val="3834957094"/>
                    </a:ext>
                  </a:extLst>
                </a:gridCol>
              </a:tblGrid>
              <a:tr h="370840">
                <a:tc>
                  <a:txBody>
                    <a:bodyPr/>
                    <a:lstStyle/>
                    <a:p>
                      <a:r>
                        <a:rPr lang="ru-RU" dirty="0">
                          <a:solidFill>
                            <a:schemeClr val="tx1"/>
                          </a:solidFill>
                        </a:rPr>
                        <a:t>Тема </a:t>
                      </a:r>
                    </a:p>
                  </a:txBody>
                  <a:tcPr/>
                </a:tc>
                <a:tc>
                  <a:txBody>
                    <a:bodyPr/>
                    <a:lstStyle/>
                    <a:p>
                      <a:r>
                        <a:rPr lang="ru-RU" dirty="0">
                          <a:solidFill>
                            <a:schemeClr val="tx1"/>
                          </a:solidFill>
                        </a:rPr>
                        <a:t>Наименования дидактических игр</a:t>
                      </a:r>
                    </a:p>
                  </a:txBody>
                  <a:tcPr/>
                </a:tc>
                <a:extLst>
                  <a:ext uri="{0D108BD9-81ED-4DB2-BD59-A6C34878D82A}">
                    <a16:rowId xmlns:a16="http://schemas.microsoft.com/office/drawing/2014/main" val="650795689"/>
                  </a:ext>
                </a:extLst>
              </a:tr>
              <a:tr h="370840">
                <a:tc>
                  <a:txBody>
                    <a:bodyPr/>
                    <a:lstStyle/>
                    <a:p>
                      <a:pPr>
                        <a:lnSpc>
                          <a:spcPct val="100000"/>
                        </a:lnSpc>
                        <a:spcAft>
                          <a:spcPts val="800"/>
                        </a:spcAft>
                      </a:pPr>
                      <a:r>
                        <a:rPr lang="ru-RU" sz="1800" b="1" dirty="0">
                          <a:solidFill>
                            <a:schemeClr val="tx1"/>
                          </a:solidFill>
                          <a:effectLst/>
                        </a:rPr>
                        <a:t>Труд</a:t>
                      </a:r>
                    </a:p>
                    <a:p>
                      <a:pPr>
                        <a:lnSpc>
                          <a:spcPct val="100000"/>
                        </a:lnSpc>
                        <a:spcAft>
                          <a:spcPts val="800"/>
                        </a:spcAft>
                      </a:pPr>
                      <a:r>
                        <a:rPr lang="ru-RU" sz="1800" dirty="0">
                          <a:solidFill>
                            <a:schemeClr val="tx1"/>
                          </a:solidFill>
                          <a:effectLst/>
                        </a:rPr>
                        <a:t>Расширять у детей представления о труде и лени, о результатах труда (товар и услуга), продолжать знакомить с профессиями взрослых, воспитывать  уважение к  людям, умеющим трудиться и честно зарабатывать деньги. </a:t>
                      </a:r>
                      <a:endParaRPr lang="ru-RU" sz="1800" dirty="0">
                        <a:solidFill>
                          <a:schemeClr val="tx1"/>
                        </a:solidFill>
                        <a:effectLst/>
                        <a:latin typeface="Times New Roman" panose="02020603050405020304" pitchFamily="18" charset="0"/>
                        <a:cs typeface="Times New Roman" panose="02020603050405020304" pitchFamily="18" charset="0"/>
                      </a:endParaRPr>
                    </a:p>
                  </a:txBody>
                  <a:tcPr/>
                </a:tc>
                <a:tc>
                  <a:txBody>
                    <a:bodyPr/>
                    <a:lstStyle/>
                    <a:p>
                      <a:pPr>
                        <a:lnSpc>
                          <a:spcPct val="100000"/>
                        </a:lnSpc>
                        <a:spcAft>
                          <a:spcPts val="800"/>
                        </a:spcAft>
                      </a:pPr>
                      <a:r>
                        <a:rPr lang="ru-RU" sz="1800" dirty="0">
                          <a:solidFill>
                            <a:schemeClr val="tx1"/>
                          </a:solidFill>
                          <a:effectLst/>
                        </a:rPr>
                        <a:t>Дидактические игры:</a:t>
                      </a:r>
                    </a:p>
                    <a:p>
                      <a:pPr>
                        <a:lnSpc>
                          <a:spcPct val="100000"/>
                        </a:lnSpc>
                        <a:spcAft>
                          <a:spcPts val="800"/>
                        </a:spcAft>
                      </a:pPr>
                      <a:r>
                        <a:rPr lang="ru-RU" sz="1800" dirty="0">
                          <a:solidFill>
                            <a:schemeClr val="tx1"/>
                          </a:solidFill>
                          <a:effectLst/>
                        </a:rPr>
                        <a:t>-  «Выбор профессии». </a:t>
                      </a:r>
                    </a:p>
                    <a:p>
                      <a:pPr>
                        <a:lnSpc>
                          <a:spcPct val="100000"/>
                        </a:lnSpc>
                        <a:spcAft>
                          <a:spcPts val="800"/>
                        </a:spcAft>
                      </a:pPr>
                      <a:r>
                        <a:rPr lang="ru-RU" sz="1800" dirty="0">
                          <a:solidFill>
                            <a:schemeClr val="tx1"/>
                          </a:solidFill>
                          <a:effectLst/>
                        </a:rPr>
                        <a:t>- «Найди ошибки»-закреплять представления об орудиях труда.</a:t>
                      </a:r>
                    </a:p>
                    <a:p>
                      <a:pPr>
                        <a:lnSpc>
                          <a:spcPct val="100000"/>
                        </a:lnSpc>
                        <a:spcAft>
                          <a:spcPts val="800"/>
                        </a:spcAft>
                      </a:pPr>
                      <a:r>
                        <a:rPr lang="ru-RU" sz="1800" dirty="0">
                          <a:solidFill>
                            <a:schemeClr val="tx1"/>
                          </a:solidFill>
                          <a:effectLst/>
                        </a:rPr>
                        <a:t>- «Кому нужны эти предметы» компьютерная)</a:t>
                      </a:r>
                    </a:p>
                    <a:p>
                      <a:pPr>
                        <a:lnSpc>
                          <a:spcPct val="100000"/>
                        </a:lnSpc>
                        <a:spcAft>
                          <a:spcPts val="800"/>
                        </a:spcAft>
                      </a:pPr>
                      <a:r>
                        <a:rPr lang="ru-RU" sz="1800" dirty="0">
                          <a:solidFill>
                            <a:schemeClr val="tx1"/>
                          </a:solidFill>
                          <a:effectLst/>
                        </a:rPr>
                        <a:t>- «Товар или услуга»</a:t>
                      </a:r>
                      <a:endParaRPr lang="ru-RU" sz="1800" dirty="0">
                        <a:solidFill>
                          <a:schemeClr val="tx1"/>
                        </a:solidFill>
                        <a:effectLst/>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455735432"/>
                  </a:ext>
                </a:extLst>
              </a:tr>
            </a:tbl>
          </a:graphicData>
        </a:graphic>
      </p:graphicFrame>
      <p:pic>
        <p:nvPicPr>
          <p:cNvPr id="4" name="Рисунок 3">
            <a:extLst>
              <a:ext uri="{FF2B5EF4-FFF2-40B4-BE49-F238E27FC236}">
                <a16:creationId xmlns:a16="http://schemas.microsoft.com/office/drawing/2014/main" id="{968344C9-29FF-4708-BE49-0E97A653801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0563" b="13086"/>
          <a:stretch/>
        </p:blipFill>
        <p:spPr>
          <a:xfrm>
            <a:off x="1545535" y="3957563"/>
            <a:ext cx="3059832" cy="251089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6" name="Рисунок 5">
            <a:extLst>
              <a:ext uri="{FF2B5EF4-FFF2-40B4-BE49-F238E27FC236}">
                <a16:creationId xmlns:a16="http://schemas.microsoft.com/office/drawing/2014/main" id="{1D49AEF0-04CA-439B-985C-9196F9AE91E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192" r="13909" b="13439"/>
          <a:stretch/>
        </p:blipFill>
        <p:spPr>
          <a:xfrm>
            <a:off x="5580112" y="3957563"/>
            <a:ext cx="2736304" cy="250557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017786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a:extLst>
              <a:ext uri="{FF2B5EF4-FFF2-40B4-BE49-F238E27FC236}">
                <a16:creationId xmlns:a16="http://schemas.microsoft.com/office/drawing/2014/main" id="{D1A1277D-53F0-4C88-B624-C92DC140E59C}"/>
              </a:ext>
            </a:extLst>
          </p:cNvPr>
          <p:cNvGraphicFramePr>
            <a:graphicFrameLocks noGrp="1"/>
          </p:cNvGraphicFramePr>
          <p:nvPr>
            <p:extLst>
              <p:ext uri="{D42A27DB-BD31-4B8C-83A1-F6EECF244321}">
                <p14:modId xmlns:p14="http://schemas.microsoft.com/office/powerpoint/2010/main" val="2202608622"/>
              </p:ext>
            </p:extLst>
          </p:nvPr>
        </p:nvGraphicFramePr>
        <p:xfrm>
          <a:off x="1259632" y="692696"/>
          <a:ext cx="7416824" cy="5264912"/>
        </p:xfrm>
        <a:graphic>
          <a:graphicData uri="http://schemas.openxmlformats.org/drawingml/2006/table">
            <a:tbl>
              <a:tblPr firstRow="1" bandRow="1">
                <a:tableStyleId>{BC89EF96-8CEA-46FF-86C4-4CE0E7609802}</a:tableStyleId>
              </a:tblPr>
              <a:tblGrid>
                <a:gridCol w="3708412">
                  <a:extLst>
                    <a:ext uri="{9D8B030D-6E8A-4147-A177-3AD203B41FA5}">
                      <a16:colId xmlns:a16="http://schemas.microsoft.com/office/drawing/2014/main" val="3403608429"/>
                    </a:ext>
                  </a:extLst>
                </a:gridCol>
                <a:gridCol w="3708412">
                  <a:extLst>
                    <a:ext uri="{9D8B030D-6E8A-4147-A177-3AD203B41FA5}">
                      <a16:colId xmlns:a16="http://schemas.microsoft.com/office/drawing/2014/main" val="2219674300"/>
                    </a:ext>
                  </a:extLst>
                </a:gridCol>
              </a:tblGrid>
              <a:tr h="5243870">
                <a:tc>
                  <a:txBody>
                    <a:bodyPr/>
                    <a:lstStyle/>
                    <a:p>
                      <a:pPr>
                        <a:lnSpc>
                          <a:spcPct val="107000"/>
                        </a:lnSpc>
                        <a:spcAft>
                          <a:spcPts val="800"/>
                        </a:spcAft>
                      </a:pPr>
                      <a:r>
                        <a:rPr lang="ru-RU" sz="1800" b="1" dirty="0">
                          <a:solidFill>
                            <a:schemeClr val="tx1"/>
                          </a:solidFill>
                          <a:effectLst/>
                        </a:rPr>
                        <a:t>Товар</a:t>
                      </a:r>
                    </a:p>
                    <a:p>
                      <a:pPr algn="just">
                        <a:lnSpc>
                          <a:spcPct val="107000"/>
                        </a:lnSpc>
                        <a:spcAft>
                          <a:spcPts val="800"/>
                        </a:spcAft>
                      </a:pPr>
                      <a:r>
                        <a:rPr lang="ru-RU" sz="1800" dirty="0">
                          <a:solidFill>
                            <a:schemeClr val="tx1"/>
                          </a:solidFill>
                          <a:effectLst/>
                        </a:rPr>
                        <a:t>Познакомить детей с понятиями «товар», «полезность товара», «стоимость», «цена», «покупка», «распродажа»; научить определять разницу между обменом и покупкой-продажей товара; объяснить роль торговли в удовлетворении потребностей людей; объяснить, от чего зависит цена товара; научить детей сравнивать и анализировать цены на товар; воспитывать понимание того, что в любой товар вложен труд человека, и к нему надо относиться бережно.</a:t>
                      </a:r>
                    </a:p>
                    <a:p>
                      <a:endParaRPr lang="ru-RU" dirty="0">
                        <a:solidFill>
                          <a:schemeClr val="tx1"/>
                        </a:solidFill>
                      </a:endParaRPr>
                    </a:p>
                  </a:txBody>
                  <a:tcPr/>
                </a:tc>
                <a:tc>
                  <a:txBody>
                    <a:bodyPr/>
                    <a:lstStyle/>
                    <a:p>
                      <a:pPr indent="24765">
                        <a:lnSpc>
                          <a:spcPct val="107000"/>
                        </a:lnSpc>
                        <a:spcAft>
                          <a:spcPts val="800"/>
                        </a:spcAft>
                      </a:pPr>
                      <a:r>
                        <a:rPr lang="ru-RU" sz="1800" dirty="0">
                          <a:solidFill>
                            <a:schemeClr val="tx1"/>
                          </a:solidFill>
                          <a:effectLst/>
                        </a:rPr>
                        <a:t>Дидактические игры:</a:t>
                      </a:r>
                    </a:p>
                    <a:p>
                      <a:pPr indent="24765">
                        <a:lnSpc>
                          <a:spcPct val="107000"/>
                        </a:lnSpc>
                        <a:spcAft>
                          <a:spcPts val="800"/>
                        </a:spcAft>
                      </a:pPr>
                      <a:r>
                        <a:rPr lang="ru-RU" sz="1800" dirty="0">
                          <a:solidFill>
                            <a:schemeClr val="tx1"/>
                          </a:solidFill>
                          <a:effectLst/>
                        </a:rPr>
                        <a:t>-лото «Бартер»</a:t>
                      </a:r>
                    </a:p>
                    <a:p>
                      <a:r>
                        <a:rPr lang="ru-RU" sz="1800" dirty="0">
                          <a:solidFill>
                            <a:schemeClr val="tx1"/>
                          </a:solidFill>
                          <a:effectLst/>
                        </a:rPr>
                        <a:t>- «Товар или услуга»</a:t>
                      </a:r>
                    </a:p>
                    <a:p>
                      <a:r>
                        <a:rPr lang="ru-RU" sz="1800" dirty="0">
                          <a:solidFill>
                            <a:schemeClr val="tx1"/>
                          </a:solidFill>
                          <a:effectLst/>
                        </a:rPr>
                        <a:t>- </a:t>
                      </a:r>
                      <a:r>
                        <a:rPr lang="ru-RU" sz="1800" b="1" kern="1200" dirty="0">
                          <a:solidFill>
                            <a:schemeClr val="tx1"/>
                          </a:solidFill>
                          <a:effectLst/>
                        </a:rPr>
                        <a:t>«Откуда хлеб пришел?», «Как появляется книга», «Как строят дом» </a:t>
                      </a:r>
                    </a:p>
                    <a:p>
                      <a:pPr marL="285750" indent="-285750">
                        <a:buFontTx/>
                        <a:buChar char="-"/>
                      </a:pPr>
                      <a:r>
                        <a:rPr lang="ru-RU" sz="1800" dirty="0">
                          <a:solidFill>
                            <a:schemeClr val="tx1"/>
                          </a:solidFill>
                          <a:effectLst/>
                        </a:rPr>
                        <a:t>«Как продукт труда становится товаром?»</a:t>
                      </a:r>
                    </a:p>
                    <a:p>
                      <a:pPr marL="0" indent="0">
                        <a:buFontTx/>
                        <a:buNone/>
                      </a:pPr>
                      <a:r>
                        <a:rPr lang="ru-RU" sz="1800" dirty="0">
                          <a:solidFill>
                            <a:schemeClr val="tx1"/>
                          </a:solidFill>
                          <a:effectLst/>
                        </a:rPr>
                        <a:t>- «Дороже-дешевле»</a:t>
                      </a:r>
                    </a:p>
                    <a:p>
                      <a:endParaRPr lang="ru-RU" dirty="0">
                        <a:solidFill>
                          <a:schemeClr val="tx1"/>
                        </a:solidFill>
                      </a:endParaRPr>
                    </a:p>
                  </a:txBody>
                  <a:tcPr/>
                </a:tc>
                <a:extLst>
                  <a:ext uri="{0D108BD9-81ED-4DB2-BD59-A6C34878D82A}">
                    <a16:rowId xmlns:a16="http://schemas.microsoft.com/office/drawing/2014/main" val="398897628"/>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a:extLst>
              <a:ext uri="{FF2B5EF4-FFF2-40B4-BE49-F238E27FC236}">
                <a16:creationId xmlns:a16="http://schemas.microsoft.com/office/drawing/2014/main" id="{B8D63BBC-33A0-4490-8359-89384DC78FAA}"/>
              </a:ext>
            </a:extLst>
          </p:cNvPr>
          <p:cNvGraphicFramePr>
            <a:graphicFrameLocks noGrp="1"/>
          </p:cNvGraphicFramePr>
          <p:nvPr>
            <p:extLst>
              <p:ext uri="{D42A27DB-BD31-4B8C-83A1-F6EECF244321}">
                <p14:modId xmlns:p14="http://schemas.microsoft.com/office/powerpoint/2010/main" val="1291129892"/>
              </p:ext>
            </p:extLst>
          </p:nvPr>
        </p:nvGraphicFramePr>
        <p:xfrm>
          <a:off x="628650" y="1052736"/>
          <a:ext cx="7886700" cy="4086827"/>
        </p:xfrm>
        <a:graphic>
          <a:graphicData uri="http://schemas.openxmlformats.org/drawingml/2006/table">
            <a:tbl>
              <a:tblPr firstRow="1" firstCol="1" bandRow="1">
                <a:tableStyleId>{BC89EF96-8CEA-46FF-86C4-4CE0E7609802}</a:tableStyleId>
              </a:tblPr>
              <a:tblGrid>
                <a:gridCol w="3497899">
                  <a:extLst>
                    <a:ext uri="{9D8B030D-6E8A-4147-A177-3AD203B41FA5}">
                      <a16:colId xmlns:a16="http://schemas.microsoft.com/office/drawing/2014/main" val="1522317973"/>
                    </a:ext>
                  </a:extLst>
                </a:gridCol>
                <a:gridCol w="4388801">
                  <a:extLst>
                    <a:ext uri="{9D8B030D-6E8A-4147-A177-3AD203B41FA5}">
                      <a16:colId xmlns:a16="http://schemas.microsoft.com/office/drawing/2014/main" val="3202376062"/>
                    </a:ext>
                  </a:extLst>
                </a:gridCol>
              </a:tblGrid>
              <a:tr h="4086827">
                <a:tc>
                  <a:txBody>
                    <a:bodyPr/>
                    <a:lstStyle/>
                    <a:p>
                      <a:pPr>
                        <a:lnSpc>
                          <a:spcPct val="107000"/>
                        </a:lnSpc>
                        <a:spcAft>
                          <a:spcPts val="0"/>
                        </a:spcAft>
                      </a:pPr>
                      <a:r>
                        <a:rPr lang="ru-RU" sz="1800">
                          <a:solidFill>
                            <a:schemeClr val="tx1"/>
                          </a:solidFill>
                          <a:effectLst/>
                        </a:rPr>
                        <a:t>Деньги</a:t>
                      </a:r>
                    </a:p>
                    <a:p>
                      <a:pPr>
                        <a:lnSpc>
                          <a:spcPct val="107000"/>
                        </a:lnSpc>
                        <a:spcAft>
                          <a:spcPts val="0"/>
                        </a:spcAft>
                      </a:pPr>
                      <a:r>
                        <a:rPr lang="ru-RU" sz="1800">
                          <a:solidFill>
                            <a:schemeClr val="tx1"/>
                          </a:solidFill>
                          <a:effectLst/>
                        </a:rPr>
                        <a:t>Познакомить детей с видами денежных знаков, формировать представления о понятиях: деньги, купюры, монеты, обмен, обучать детей пользоваться деньгами, разумно относиться  к расходованию денег. </a:t>
                      </a:r>
                    </a:p>
                    <a:p>
                      <a:pPr>
                        <a:lnSpc>
                          <a:spcPct val="107000"/>
                        </a:lnSpc>
                        <a:spcAft>
                          <a:spcPts val="0"/>
                        </a:spcAft>
                      </a:pPr>
                      <a:r>
                        <a:rPr lang="ru-RU" sz="1800">
                          <a:solidFill>
                            <a:schemeClr val="tx1"/>
                          </a:solidFill>
                          <a:effectLst/>
                        </a:rPr>
                        <a:t> </a:t>
                      </a:r>
                    </a:p>
                    <a:p>
                      <a:pPr>
                        <a:lnSpc>
                          <a:spcPct val="107000"/>
                        </a:lnSpc>
                        <a:spcAft>
                          <a:spcPts val="0"/>
                        </a:spcAft>
                      </a:pPr>
                      <a:r>
                        <a:rPr lang="ru-RU" sz="1800">
                          <a:solidFill>
                            <a:schemeClr val="tx1"/>
                          </a:solidFill>
                          <a:effectLst/>
                        </a:rPr>
                        <a:t> </a:t>
                      </a:r>
                    </a:p>
                    <a:p>
                      <a:pPr>
                        <a:lnSpc>
                          <a:spcPct val="107000"/>
                        </a:lnSpc>
                        <a:spcAft>
                          <a:spcPts val="0"/>
                        </a:spcAft>
                      </a:pPr>
                      <a:r>
                        <a:rPr lang="ru-RU" sz="1800">
                          <a:solidFill>
                            <a:schemeClr val="tx1"/>
                          </a:solidFill>
                          <a:effectLst/>
                        </a:rPr>
                        <a:t> </a:t>
                      </a:r>
                      <a:endParaRPr lang="ru-RU"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524" marR="56524" marT="0" marB="0"/>
                </a:tc>
                <a:tc>
                  <a:txBody>
                    <a:bodyPr/>
                    <a:lstStyle/>
                    <a:p>
                      <a:pPr indent="24765">
                        <a:lnSpc>
                          <a:spcPct val="107000"/>
                        </a:lnSpc>
                        <a:spcAft>
                          <a:spcPts val="0"/>
                        </a:spcAft>
                      </a:pPr>
                      <a:r>
                        <a:rPr lang="ru-RU" sz="1800" dirty="0">
                          <a:solidFill>
                            <a:schemeClr val="tx1"/>
                          </a:solidFill>
                          <a:effectLst/>
                        </a:rPr>
                        <a:t>Дидактические игры</a:t>
                      </a:r>
                    </a:p>
                    <a:p>
                      <a:pPr marL="285750" indent="-285750">
                        <a:lnSpc>
                          <a:spcPct val="107000"/>
                        </a:lnSpc>
                        <a:spcAft>
                          <a:spcPts val="0"/>
                        </a:spcAft>
                        <a:buFontTx/>
                        <a:buChar char="-"/>
                      </a:pPr>
                      <a:r>
                        <a:rPr lang="ru-RU" sz="1800" dirty="0">
                          <a:solidFill>
                            <a:schemeClr val="tx1"/>
                          </a:solidFill>
                          <a:effectLst/>
                        </a:rPr>
                        <a:t>«Сложи монетки», </a:t>
                      </a:r>
                    </a:p>
                    <a:p>
                      <a:pPr marL="285750" indent="-285750">
                        <a:lnSpc>
                          <a:spcPct val="107000"/>
                        </a:lnSpc>
                        <a:spcAft>
                          <a:spcPts val="0"/>
                        </a:spcAft>
                        <a:buFontTx/>
                        <a:buChar char="-"/>
                      </a:pPr>
                      <a:r>
                        <a:rPr lang="ru-RU" sz="1800" dirty="0">
                          <a:solidFill>
                            <a:schemeClr val="tx1"/>
                          </a:solidFill>
                          <a:effectLst/>
                        </a:rPr>
                        <a:t>«Замени купюру монетами» </a:t>
                      </a:r>
                    </a:p>
                    <a:p>
                      <a:pPr indent="24765">
                        <a:lnSpc>
                          <a:spcPct val="107000"/>
                        </a:lnSpc>
                        <a:spcAft>
                          <a:spcPts val="0"/>
                        </a:spcAft>
                      </a:pPr>
                      <a:r>
                        <a:rPr lang="ru-RU" sz="1800" dirty="0">
                          <a:solidFill>
                            <a:schemeClr val="tx1"/>
                          </a:solidFill>
                          <a:effectLst/>
                        </a:rPr>
                        <a:t>- «Покупки» («На какой товар хватит денег») -компьютерная</a:t>
                      </a:r>
                    </a:p>
                  </a:txBody>
                  <a:tcPr marL="56524" marR="56524" marT="0" marB="0"/>
                </a:tc>
                <a:extLst>
                  <a:ext uri="{0D108BD9-81ED-4DB2-BD59-A6C34878D82A}">
                    <a16:rowId xmlns:a16="http://schemas.microsoft.com/office/drawing/2014/main" val="500499372"/>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a:extLst>
              <a:ext uri="{FF2B5EF4-FFF2-40B4-BE49-F238E27FC236}">
                <a16:creationId xmlns:a16="http://schemas.microsoft.com/office/drawing/2014/main" id="{9B83AA51-ACD9-44CE-BCFF-D6F283B769F4}"/>
              </a:ext>
            </a:extLst>
          </p:cNvPr>
          <p:cNvGraphicFramePr>
            <a:graphicFrameLocks noGrp="1"/>
          </p:cNvGraphicFramePr>
          <p:nvPr>
            <p:extLst>
              <p:ext uri="{D42A27DB-BD31-4B8C-83A1-F6EECF244321}">
                <p14:modId xmlns:p14="http://schemas.microsoft.com/office/powerpoint/2010/main" val="2631151708"/>
              </p:ext>
            </p:extLst>
          </p:nvPr>
        </p:nvGraphicFramePr>
        <p:xfrm>
          <a:off x="971600" y="507047"/>
          <a:ext cx="7886700" cy="5843906"/>
        </p:xfrm>
        <a:graphic>
          <a:graphicData uri="http://schemas.openxmlformats.org/drawingml/2006/table">
            <a:tbl>
              <a:tblPr firstRow="1" firstCol="1" bandRow="1">
                <a:tableStyleId>{BC89EF96-8CEA-46FF-86C4-4CE0E7609802}</a:tableStyleId>
              </a:tblPr>
              <a:tblGrid>
                <a:gridCol w="4392488">
                  <a:extLst>
                    <a:ext uri="{9D8B030D-6E8A-4147-A177-3AD203B41FA5}">
                      <a16:colId xmlns:a16="http://schemas.microsoft.com/office/drawing/2014/main" val="1426054862"/>
                    </a:ext>
                  </a:extLst>
                </a:gridCol>
                <a:gridCol w="3494212">
                  <a:extLst>
                    <a:ext uri="{9D8B030D-6E8A-4147-A177-3AD203B41FA5}">
                      <a16:colId xmlns:a16="http://schemas.microsoft.com/office/drawing/2014/main" val="3602625697"/>
                    </a:ext>
                  </a:extLst>
                </a:gridCol>
              </a:tblGrid>
              <a:tr h="2239773">
                <a:tc>
                  <a:txBody>
                    <a:bodyPr/>
                    <a:lstStyle/>
                    <a:p>
                      <a:pPr>
                        <a:lnSpc>
                          <a:spcPct val="107000"/>
                        </a:lnSpc>
                        <a:spcAft>
                          <a:spcPts val="0"/>
                        </a:spcAft>
                      </a:pPr>
                      <a:r>
                        <a:rPr lang="ru-RU" sz="1800" dirty="0">
                          <a:solidFill>
                            <a:schemeClr val="tx1"/>
                          </a:solidFill>
                          <a:effectLst/>
                        </a:rPr>
                        <a:t>Семейный бюджет</a:t>
                      </a:r>
                    </a:p>
                    <a:p>
                      <a:pPr>
                        <a:lnSpc>
                          <a:spcPct val="107000"/>
                        </a:lnSpc>
                        <a:spcAft>
                          <a:spcPts val="0"/>
                        </a:spcAft>
                      </a:pPr>
                      <a:r>
                        <a:rPr lang="ru-RU" sz="1800" dirty="0">
                          <a:solidFill>
                            <a:schemeClr val="tx1"/>
                          </a:solidFill>
                          <a:effectLst/>
                        </a:rPr>
                        <a:t>Формировать первоначальные представления о семейном бюджете, о его составляющих,</a:t>
                      </a:r>
                      <a:br>
                        <a:rPr lang="ru-RU" sz="1800" dirty="0">
                          <a:solidFill>
                            <a:schemeClr val="tx1"/>
                          </a:solidFill>
                          <a:effectLst/>
                        </a:rPr>
                      </a:br>
                      <a:r>
                        <a:rPr lang="ru-RU" sz="1800" dirty="0">
                          <a:solidFill>
                            <a:schemeClr val="tx1"/>
                          </a:solidFill>
                          <a:effectLst/>
                        </a:rPr>
                        <a:t>о  понятиях «доходы», «расходы», «зарплата», «пенсия», «стипендия», «потребности».  </a:t>
                      </a:r>
                    </a:p>
                    <a:p>
                      <a:pPr>
                        <a:lnSpc>
                          <a:spcPct val="107000"/>
                        </a:lnSpc>
                        <a:spcAft>
                          <a:spcPts val="0"/>
                        </a:spcAft>
                      </a:pPr>
                      <a:r>
                        <a:rPr lang="ru-RU" sz="1800" dirty="0">
                          <a:solidFill>
                            <a:schemeClr val="tx1"/>
                          </a:solidFill>
                          <a:effectLst/>
                        </a:rPr>
                        <a:t>Воспитывать навыки разумного поведения в ситуациях, связанных с деньгами.</a:t>
                      </a:r>
                    </a:p>
                    <a:p>
                      <a:pPr algn="just">
                        <a:lnSpc>
                          <a:spcPct val="107000"/>
                        </a:lnSpc>
                        <a:spcAft>
                          <a:spcPts val="0"/>
                        </a:spcAft>
                      </a:pPr>
                      <a:r>
                        <a:rPr lang="ru-RU" sz="1800" dirty="0">
                          <a:solidFill>
                            <a:schemeClr val="tx1"/>
                          </a:solidFill>
                          <a:effectLst/>
                        </a:rPr>
                        <a:t> </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524" marR="56524" marT="0" marB="0"/>
                </a:tc>
                <a:tc>
                  <a:txBody>
                    <a:bodyPr/>
                    <a:lstStyle/>
                    <a:p>
                      <a:pPr>
                        <a:lnSpc>
                          <a:spcPct val="107000"/>
                        </a:lnSpc>
                        <a:spcAft>
                          <a:spcPts val="0"/>
                        </a:spcAft>
                      </a:pPr>
                      <a:r>
                        <a:rPr lang="ru-RU" sz="1800" dirty="0">
                          <a:solidFill>
                            <a:schemeClr val="tx1"/>
                          </a:solidFill>
                          <a:effectLst/>
                        </a:rPr>
                        <a:t>Игра с мячом «Доход или расход?» </a:t>
                      </a:r>
                    </a:p>
                    <a:p>
                      <a:pPr>
                        <a:lnSpc>
                          <a:spcPct val="107000"/>
                        </a:lnSpc>
                        <a:spcAft>
                          <a:spcPts val="0"/>
                        </a:spcAft>
                      </a:pPr>
                      <a:r>
                        <a:rPr lang="ru-RU" sz="1800" dirty="0">
                          <a:solidFill>
                            <a:schemeClr val="tx1"/>
                          </a:solidFill>
                          <a:effectLst/>
                        </a:rPr>
                        <a:t>Игра-ситуация «Папа и мама получили зарплату. Распределение дохода»</a:t>
                      </a:r>
                    </a:p>
                    <a:p>
                      <a:pPr marL="285750" indent="-285750">
                        <a:lnSpc>
                          <a:spcPct val="107000"/>
                        </a:lnSpc>
                        <a:spcAft>
                          <a:spcPts val="0"/>
                        </a:spcAft>
                        <a:buFontTx/>
                        <a:buChar char="-"/>
                      </a:pPr>
                      <a:r>
                        <a:rPr lang="ru-RU" sz="1800" dirty="0">
                          <a:solidFill>
                            <a:schemeClr val="tx1"/>
                          </a:solidFill>
                          <a:effectLst/>
                        </a:rPr>
                        <a:t>«Выбор подарка» </a:t>
                      </a:r>
                    </a:p>
                    <a:p>
                      <a:pPr marL="285750" indent="-285750">
                        <a:lnSpc>
                          <a:spcPct val="107000"/>
                        </a:lnSpc>
                        <a:spcAft>
                          <a:spcPts val="0"/>
                        </a:spcAft>
                        <a:buFontTx/>
                        <a:buChar char="-"/>
                      </a:pPr>
                      <a:r>
                        <a:rPr lang="ru-RU" sz="1800" dirty="0">
                          <a:solidFill>
                            <a:schemeClr val="tx1"/>
                          </a:solidFill>
                          <a:effectLst/>
                        </a:rPr>
                        <a:t>«Мяч»</a:t>
                      </a:r>
                    </a:p>
                    <a:p>
                      <a:pPr marL="285750" indent="-285750">
                        <a:lnSpc>
                          <a:spcPct val="107000"/>
                        </a:lnSpc>
                        <a:spcAft>
                          <a:spcPts val="0"/>
                        </a:spcAft>
                        <a:buFontTx/>
                        <a:buChar char="-"/>
                      </a:pPr>
                      <a:r>
                        <a:rPr lang="ru-RU" sz="1800" dirty="0">
                          <a:solidFill>
                            <a:schemeClr val="tx1"/>
                          </a:solidFill>
                          <a:effectLst/>
                        </a:rPr>
                        <a:t>«В магазин за продуктами» </a:t>
                      </a:r>
                    </a:p>
                    <a:p>
                      <a:pPr>
                        <a:lnSpc>
                          <a:spcPct val="107000"/>
                        </a:lnSpc>
                        <a:spcAft>
                          <a:spcPts val="0"/>
                        </a:spcAft>
                      </a:pPr>
                      <a:endParaRPr lang="ru-RU" sz="1800" dirty="0">
                        <a:solidFill>
                          <a:schemeClr val="tx1"/>
                        </a:solidFill>
                        <a:effectLst/>
                      </a:endParaRPr>
                    </a:p>
                  </a:txBody>
                  <a:tcPr marL="56524" marR="56524" marT="0" marB="0"/>
                </a:tc>
                <a:extLst>
                  <a:ext uri="{0D108BD9-81ED-4DB2-BD59-A6C34878D82A}">
                    <a16:rowId xmlns:a16="http://schemas.microsoft.com/office/drawing/2014/main" val="3941133253"/>
                  </a:ext>
                </a:extLst>
              </a:tr>
              <a:tr h="1689760">
                <a:tc>
                  <a:txBody>
                    <a:bodyPr/>
                    <a:lstStyle/>
                    <a:p>
                      <a:pPr>
                        <a:lnSpc>
                          <a:spcPct val="107000"/>
                        </a:lnSpc>
                        <a:spcAft>
                          <a:spcPts val="0"/>
                        </a:spcAft>
                      </a:pPr>
                      <a:r>
                        <a:rPr lang="ru-RU" sz="1800">
                          <a:solidFill>
                            <a:schemeClr val="tx1"/>
                          </a:solidFill>
                          <a:effectLst/>
                        </a:rPr>
                        <a:t>Потребности</a:t>
                      </a:r>
                    </a:p>
                    <a:p>
                      <a:pPr>
                        <a:lnSpc>
                          <a:spcPct val="107000"/>
                        </a:lnSpc>
                        <a:spcAft>
                          <a:spcPts val="0"/>
                        </a:spcAft>
                      </a:pPr>
                      <a:r>
                        <a:rPr lang="ru-RU" sz="1800">
                          <a:solidFill>
                            <a:schemeClr val="tx1"/>
                          </a:solidFill>
                          <a:effectLst/>
                        </a:rPr>
                        <a:t>Формировать у детей общее представление о потребностях и возможностях их удовлетворения, о понятиях  «потребности», «жизненно важные потребности», желания, «возможности», формировать умение группировать потребности на желания и жизненно важные потребности</a:t>
                      </a:r>
                      <a:endParaRPr lang="ru-RU"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524" marR="56524" marT="0" marB="0"/>
                </a:tc>
                <a:tc>
                  <a:txBody>
                    <a:bodyPr/>
                    <a:lstStyle/>
                    <a:p>
                      <a:pPr>
                        <a:lnSpc>
                          <a:spcPct val="107000"/>
                        </a:lnSpc>
                        <a:spcAft>
                          <a:spcPts val="0"/>
                        </a:spcAft>
                      </a:pPr>
                      <a:r>
                        <a:rPr lang="ru-RU" sz="1800" spc="-20" dirty="0">
                          <a:solidFill>
                            <a:schemeClr val="tx1"/>
                          </a:solidFill>
                          <a:effectLst/>
                        </a:rPr>
                        <a:t>Дидактические игры </a:t>
                      </a:r>
                    </a:p>
                    <a:p>
                      <a:pPr marL="285750" indent="-285750">
                        <a:lnSpc>
                          <a:spcPct val="107000"/>
                        </a:lnSpc>
                        <a:spcAft>
                          <a:spcPts val="0"/>
                        </a:spcAft>
                        <a:buFontTx/>
                        <a:buChar char="-"/>
                      </a:pPr>
                      <a:r>
                        <a:rPr lang="ru-RU" sz="1800" spc="-20" dirty="0">
                          <a:solidFill>
                            <a:schemeClr val="tx1"/>
                          </a:solidFill>
                          <a:effectLst/>
                        </a:rPr>
                        <a:t>«Шкатулка с желаниями»,</a:t>
                      </a:r>
                    </a:p>
                    <a:p>
                      <a:pPr marL="285750" indent="-285750">
                        <a:lnSpc>
                          <a:spcPct val="107000"/>
                        </a:lnSpc>
                        <a:spcAft>
                          <a:spcPts val="0"/>
                        </a:spcAft>
                        <a:buFontTx/>
                        <a:buChar char="-"/>
                      </a:pPr>
                      <a:r>
                        <a:rPr lang="ru-RU" sz="1800" spc="-20" dirty="0">
                          <a:solidFill>
                            <a:schemeClr val="tx1"/>
                          </a:solidFill>
                          <a:effectLst/>
                        </a:rPr>
                        <a:t>«Что нужно доктору?»,</a:t>
                      </a:r>
                    </a:p>
                    <a:p>
                      <a:pPr>
                        <a:lnSpc>
                          <a:spcPct val="107000"/>
                        </a:lnSpc>
                        <a:spcAft>
                          <a:spcPts val="0"/>
                        </a:spcAft>
                      </a:pPr>
                      <a:r>
                        <a:rPr lang="ru-RU" sz="1800" spc="-20" dirty="0">
                          <a:solidFill>
                            <a:schemeClr val="tx1"/>
                          </a:solidFill>
                          <a:effectLst/>
                        </a:rPr>
                        <a:t> - «Что важнее?»</a:t>
                      </a:r>
                      <a:r>
                        <a:rPr lang="ru-RU" sz="1800" dirty="0">
                          <a:solidFill>
                            <a:schemeClr val="tx1"/>
                          </a:solidFill>
                          <a:effectLst/>
                        </a:rPr>
                        <a:t> ,</a:t>
                      </a:r>
                    </a:p>
                    <a:p>
                      <a:pPr>
                        <a:lnSpc>
                          <a:spcPct val="107000"/>
                        </a:lnSpc>
                        <a:spcAft>
                          <a:spcPts val="0"/>
                        </a:spcAft>
                      </a:pPr>
                      <a:r>
                        <a:rPr lang="ru-RU" sz="1800" dirty="0">
                          <a:solidFill>
                            <a:schemeClr val="tx1"/>
                          </a:solidFill>
                          <a:effectLst/>
                        </a:rPr>
                        <a:t> - «Кому что подарим»</a:t>
                      </a:r>
                    </a:p>
                    <a:p>
                      <a:pPr>
                        <a:lnSpc>
                          <a:spcPct val="107000"/>
                        </a:lnSpc>
                        <a:spcAft>
                          <a:spcPts val="0"/>
                        </a:spcAft>
                      </a:pPr>
                      <a:r>
                        <a:rPr lang="ru-RU" sz="1800" dirty="0">
                          <a:solidFill>
                            <a:schemeClr val="tx1"/>
                          </a:solidFill>
                          <a:effectLst/>
                        </a:rPr>
                        <a:t>- «Потребности и желания»</a:t>
                      </a:r>
                    </a:p>
                  </a:txBody>
                  <a:tcPr marL="56524" marR="56524" marT="0" marB="0"/>
                </a:tc>
                <a:extLst>
                  <a:ext uri="{0D108BD9-81ED-4DB2-BD59-A6C34878D82A}">
                    <a16:rowId xmlns:a16="http://schemas.microsoft.com/office/drawing/2014/main" val="782214191"/>
                  </a:ext>
                </a:extLst>
              </a:tr>
            </a:tbl>
          </a:graphicData>
        </a:graphic>
      </p:graphicFrame>
    </p:spTree>
    <p:extLst>
      <p:ext uri="{BB962C8B-B14F-4D97-AF65-F5344CB8AC3E}">
        <p14:creationId xmlns:p14="http://schemas.microsoft.com/office/powerpoint/2010/main" val="975379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535ACCF6-0D51-46C4-8F48-4CDDE62726C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8900" t="2100" r="13376" b="18101"/>
          <a:stretch/>
        </p:blipFill>
        <p:spPr>
          <a:xfrm>
            <a:off x="5220072" y="2996952"/>
            <a:ext cx="3422275" cy="302433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5" name="Рисунок 4">
            <a:extLst>
              <a:ext uri="{FF2B5EF4-FFF2-40B4-BE49-F238E27FC236}">
                <a16:creationId xmlns:a16="http://schemas.microsoft.com/office/drawing/2014/main" id="{C493D7BA-6D36-40F7-ABFC-564DE272BC1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981" t="13340" r="32111" b="21664"/>
          <a:stretch/>
        </p:blipFill>
        <p:spPr>
          <a:xfrm>
            <a:off x="1452531" y="2996952"/>
            <a:ext cx="3096345" cy="302433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6" name="TextBox 5">
            <a:extLst>
              <a:ext uri="{FF2B5EF4-FFF2-40B4-BE49-F238E27FC236}">
                <a16:creationId xmlns:a16="http://schemas.microsoft.com/office/drawing/2014/main" id="{98924FFB-B592-4211-9D3C-6C80041B4399}"/>
              </a:ext>
            </a:extLst>
          </p:cNvPr>
          <p:cNvSpPr txBox="1"/>
          <p:nvPr/>
        </p:nvSpPr>
        <p:spPr>
          <a:xfrm>
            <a:off x="1691680" y="2348880"/>
            <a:ext cx="1800200" cy="646331"/>
          </a:xfrm>
          <a:prstGeom prst="rect">
            <a:avLst/>
          </a:prstGeom>
          <a:noFill/>
        </p:spPr>
        <p:txBody>
          <a:bodyPr wrap="square" rtlCol="0">
            <a:spAutoFit/>
          </a:bodyPr>
          <a:lstStyle/>
          <a:p>
            <a:pPr algn="ctr"/>
            <a:r>
              <a:rPr lang="ru-RU" sz="3600" dirty="0">
                <a:solidFill>
                  <a:schemeClr val="bg1"/>
                </a:solidFill>
                <a:latin typeface="Times New Roman" panose="02020603050405020304" pitchFamily="18" charset="0"/>
                <a:cs typeface="Times New Roman" panose="02020603050405020304" pitchFamily="18" charset="0"/>
              </a:rPr>
              <a:t>Доход</a:t>
            </a:r>
          </a:p>
        </p:txBody>
      </p:sp>
      <p:sp>
        <p:nvSpPr>
          <p:cNvPr id="7" name="TextBox 6">
            <a:extLst>
              <a:ext uri="{FF2B5EF4-FFF2-40B4-BE49-F238E27FC236}">
                <a16:creationId xmlns:a16="http://schemas.microsoft.com/office/drawing/2014/main" id="{5AD82E85-0EFD-49C7-93F2-83C0B8F52954}"/>
              </a:ext>
            </a:extLst>
          </p:cNvPr>
          <p:cNvSpPr txBox="1"/>
          <p:nvPr/>
        </p:nvSpPr>
        <p:spPr>
          <a:xfrm>
            <a:off x="5724128" y="2348880"/>
            <a:ext cx="1728192" cy="584775"/>
          </a:xfrm>
          <a:prstGeom prst="rect">
            <a:avLst/>
          </a:prstGeom>
          <a:noFill/>
        </p:spPr>
        <p:txBody>
          <a:bodyPr wrap="square" rtlCol="0">
            <a:spAutoFit/>
          </a:bodyPr>
          <a:lstStyle/>
          <a:p>
            <a:pPr algn="ctr"/>
            <a:r>
              <a:rPr lang="ru-RU" sz="3200" dirty="0">
                <a:solidFill>
                  <a:schemeClr val="bg1"/>
                </a:solidFill>
                <a:latin typeface="Times New Roman" panose="02020603050405020304" pitchFamily="18" charset="0"/>
                <a:cs typeface="Times New Roman" panose="02020603050405020304" pitchFamily="18" charset="0"/>
              </a:rPr>
              <a:t>Расход</a:t>
            </a:r>
          </a:p>
        </p:txBody>
      </p:sp>
      <p:sp>
        <p:nvSpPr>
          <p:cNvPr id="2" name="TextBox 1">
            <a:extLst>
              <a:ext uri="{FF2B5EF4-FFF2-40B4-BE49-F238E27FC236}">
                <a16:creationId xmlns:a16="http://schemas.microsoft.com/office/drawing/2014/main" id="{BC0F1A45-BE33-47F8-BE10-DB45FE536789}"/>
              </a:ext>
            </a:extLst>
          </p:cNvPr>
          <p:cNvSpPr txBox="1"/>
          <p:nvPr/>
        </p:nvSpPr>
        <p:spPr>
          <a:xfrm>
            <a:off x="1331640" y="892251"/>
            <a:ext cx="6624735" cy="523220"/>
          </a:xfrm>
          <a:prstGeom prst="rect">
            <a:avLst/>
          </a:prstGeom>
          <a:noFill/>
        </p:spPr>
        <p:txBody>
          <a:bodyPr wrap="square" rtlCol="0">
            <a:spAutoFit/>
          </a:bodyPr>
          <a:lstStyle/>
          <a:p>
            <a:r>
              <a:rPr lang="ru-RU" sz="2800" dirty="0">
                <a:solidFill>
                  <a:schemeClr val="bg1"/>
                </a:solidFill>
                <a:latin typeface="Times New Roman" panose="02020603050405020304" pitchFamily="18" charset="0"/>
                <a:cs typeface="Times New Roman" panose="02020603050405020304" pitchFamily="18" charset="0"/>
              </a:rPr>
              <a:t>Дидактическая игра «Доход и расходы»</a:t>
            </a:r>
          </a:p>
        </p:txBody>
      </p:sp>
    </p:spTree>
    <p:extLst>
      <p:ext uri="{BB962C8B-B14F-4D97-AF65-F5344CB8AC3E}">
        <p14:creationId xmlns:p14="http://schemas.microsoft.com/office/powerpoint/2010/main" val="3161676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a:extLst>
              <a:ext uri="{FF2B5EF4-FFF2-40B4-BE49-F238E27FC236}">
                <a16:creationId xmlns:a16="http://schemas.microsoft.com/office/drawing/2014/main" id="{948F6592-C873-4F3E-9E0B-481F6D4F71F7}"/>
              </a:ext>
            </a:extLst>
          </p:cNvPr>
          <p:cNvGraphicFramePr>
            <a:graphicFrameLocks noGrp="1"/>
          </p:cNvGraphicFramePr>
          <p:nvPr>
            <p:extLst>
              <p:ext uri="{D42A27DB-BD31-4B8C-83A1-F6EECF244321}">
                <p14:modId xmlns:p14="http://schemas.microsoft.com/office/powerpoint/2010/main" val="2141926327"/>
              </p:ext>
            </p:extLst>
          </p:nvPr>
        </p:nvGraphicFramePr>
        <p:xfrm>
          <a:off x="1259632" y="1259307"/>
          <a:ext cx="7488832" cy="4339386"/>
        </p:xfrm>
        <a:graphic>
          <a:graphicData uri="http://schemas.openxmlformats.org/drawingml/2006/table">
            <a:tbl>
              <a:tblPr firstRow="1" firstCol="1" bandRow="1">
                <a:tableStyleId>{BC89EF96-8CEA-46FF-86C4-4CE0E7609802}</a:tableStyleId>
              </a:tblPr>
              <a:tblGrid>
                <a:gridCol w="3321436">
                  <a:extLst>
                    <a:ext uri="{9D8B030D-6E8A-4147-A177-3AD203B41FA5}">
                      <a16:colId xmlns:a16="http://schemas.microsoft.com/office/drawing/2014/main" val="3912537342"/>
                    </a:ext>
                  </a:extLst>
                </a:gridCol>
                <a:gridCol w="4167396">
                  <a:extLst>
                    <a:ext uri="{9D8B030D-6E8A-4147-A177-3AD203B41FA5}">
                      <a16:colId xmlns:a16="http://schemas.microsoft.com/office/drawing/2014/main" val="2972489991"/>
                    </a:ext>
                  </a:extLst>
                </a:gridCol>
              </a:tblGrid>
              <a:tr h="2411648">
                <a:tc>
                  <a:txBody>
                    <a:bodyPr/>
                    <a:lstStyle/>
                    <a:p>
                      <a:pPr>
                        <a:lnSpc>
                          <a:spcPct val="107000"/>
                        </a:lnSpc>
                        <a:spcAft>
                          <a:spcPts val="0"/>
                        </a:spcAft>
                      </a:pPr>
                      <a:r>
                        <a:rPr lang="ru-RU" sz="1800">
                          <a:solidFill>
                            <a:schemeClr val="tx1"/>
                          </a:solidFill>
                          <a:effectLst/>
                        </a:rPr>
                        <a:t>Магазины и покупки</a:t>
                      </a:r>
                    </a:p>
                    <a:p>
                      <a:pPr>
                        <a:lnSpc>
                          <a:spcPct val="107000"/>
                        </a:lnSpc>
                        <a:spcAft>
                          <a:spcPts val="0"/>
                        </a:spcAft>
                      </a:pPr>
                      <a:r>
                        <a:rPr lang="ru-RU" sz="1800">
                          <a:solidFill>
                            <a:schemeClr val="tx1"/>
                          </a:solidFill>
                          <a:effectLst/>
                        </a:rPr>
                        <a:t>Расширять и уточнять представления об устройстве и разнообразии магазинов, о профессиях работников магазина,  воспитывать навыки культуры поведения в общественных местах.</a:t>
                      </a:r>
                      <a:endParaRPr lang="ru-RU"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524" marR="56524" marT="0" marB="0"/>
                </a:tc>
                <a:tc>
                  <a:txBody>
                    <a:bodyPr/>
                    <a:lstStyle/>
                    <a:p>
                      <a:pPr>
                        <a:lnSpc>
                          <a:spcPct val="107000"/>
                        </a:lnSpc>
                        <a:spcAft>
                          <a:spcPts val="0"/>
                        </a:spcAft>
                      </a:pPr>
                      <a:r>
                        <a:rPr lang="ru-RU" sz="1800" dirty="0">
                          <a:solidFill>
                            <a:schemeClr val="tx1"/>
                          </a:solidFill>
                          <a:effectLst/>
                        </a:rPr>
                        <a:t>Дидактические игры</a:t>
                      </a:r>
                    </a:p>
                    <a:p>
                      <a:pPr marL="285750" indent="-285750">
                        <a:lnSpc>
                          <a:spcPct val="107000"/>
                        </a:lnSpc>
                        <a:spcAft>
                          <a:spcPts val="0"/>
                        </a:spcAft>
                        <a:buFontTx/>
                        <a:buChar char="-"/>
                      </a:pPr>
                      <a:r>
                        <a:rPr lang="ru-RU" sz="1800" dirty="0">
                          <a:solidFill>
                            <a:schemeClr val="tx1"/>
                          </a:solidFill>
                          <a:effectLst/>
                        </a:rPr>
                        <a:t>«Что где продается?»,</a:t>
                      </a:r>
                    </a:p>
                    <a:p>
                      <a:pPr marL="285750" indent="-285750">
                        <a:lnSpc>
                          <a:spcPct val="107000"/>
                        </a:lnSpc>
                        <a:spcAft>
                          <a:spcPts val="0"/>
                        </a:spcAft>
                        <a:buFontTx/>
                        <a:buChar char="-"/>
                      </a:pPr>
                      <a:r>
                        <a:rPr lang="ru-RU" sz="1800" dirty="0">
                          <a:solidFill>
                            <a:schemeClr val="tx1"/>
                          </a:solidFill>
                          <a:effectLst/>
                        </a:rPr>
                        <a:t> «Лучший товар (Что купят)»,  </a:t>
                      </a:r>
                    </a:p>
                    <a:p>
                      <a:pPr marL="285750" indent="-285750">
                        <a:lnSpc>
                          <a:spcPct val="107000"/>
                        </a:lnSpc>
                        <a:spcAft>
                          <a:spcPts val="0"/>
                        </a:spcAft>
                        <a:buFontTx/>
                        <a:buChar char="-"/>
                      </a:pPr>
                      <a:r>
                        <a:rPr lang="ru-RU" sz="1800" dirty="0">
                          <a:solidFill>
                            <a:schemeClr val="tx1"/>
                          </a:solidFill>
                          <a:effectLst/>
                        </a:rPr>
                        <a:t>«Что и когда лучше продать?» </a:t>
                      </a:r>
                    </a:p>
                    <a:p>
                      <a:pPr marL="285750" indent="-285750">
                        <a:lnSpc>
                          <a:spcPct val="107000"/>
                        </a:lnSpc>
                        <a:spcAft>
                          <a:spcPts val="0"/>
                        </a:spcAft>
                        <a:buFontTx/>
                        <a:buChar char="-"/>
                      </a:pPr>
                      <a:r>
                        <a:rPr lang="ru-RU" sz="1800" dirty="0">
                          <a:solidFill>
                            <a:schemeClr val="tx1"/>
                          </a:solidFill>
                          <a:effectLst/>
                        </a:rPr>
                        <a:t>«Разложите товар» - учить детей</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524" marR="56524" marT="0" marB="0"/>
                </a:tc>
                <a:extLst>
                  <a:ext uri="{0D108BD9-81ED-4DB2-BD59-A6C34878D82A}">
                    <a16:rowId xmlns:a16="http://schemas.microsoft.com/office/drawing/2014/main" val="3006946914"/>
                  </a:ext>
                </a:extLst>
              </a:tr>
              <a:tr h="1927738">
                <a:tc>
                  <a:txBody>
                    <a:bodyPr/>
                    <a:lstStyle/>
                    <a:p>
                      <a:pPr>
                        <a:lnSpc>
                          <a:spcPct val="107000"/>
                        </a:lnSpc>
                        <a:spcAft>
                          <a:spcPts val="0"/>
                        </a:spcAft>
                      </a:pPr>
                      <a:r>
                        <a:rPr lang="ru-RU" sz="1800">
                          <a:solidFill>
                            <a:schemeClr val="tx1"/>
                          </a:solidFill>
                          <a:effectLst/>
                        </a:rPr>
                        <a:t>Бережливость</a:t>
                      </a:r>
                    </a:p>
                    <a:p>
                      <a:pPr>
                        <a:lnSpc>
                          <a:spcPct val="107000"/>
                        </a:lnSpc>
                        <a:spcAft>
                          <a:spcPts val="0"/>
                        </a:spcAft>
                      </a:pPr>
                      <a:r>
                        <a:rPr lang="ru-RU" sz="1800">
                          <a:solidFill>
                            <a:schemeClr val="tx1"/>
                          </a:solidFill>
                          <a:effectLst/>
                        </a:rPr>
                        <a:t>Заложить основы полезных экономических навыков и привычек в быту у детей, </a:t>
                      </a:r>
                      <a:endParaRPr lang="ru-RU" sz="18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524" marR="56524" marT="0" marB="0"/>
                </a:tc>
                <a:tc>
                  <a:txBody>
                    <a:bodyPr/>
                    <a:lstStyle/>
                    <a:p>
                      <a:pPr>
                        <a:lnSpc>
                          <a:spcPct val="107000"/>
                        </a:lnSpc>
                        <a:spcAft>
                          <a:spcPts val="0"/>
                        </a:spcAft>
                      </a:pPr>
                      <a:r>
                        <a:rPr lang="ru-RU" sz="1800" dirty="0">
                          <a:solidFill>
                            <a:schemeClr val="tx1"/>
                          </a:solidFill>
                          <a:effectLst/>
                        </a:rPr>
                        <a:t>Дидактическая игра «Хорошо — плохо»</a:t>
                      </a:r>
                    </a:p>
                  </a:txBody>
                  <a:tcPr marL="56524" marR="56524" marT="0" marB="0"/>
                </a:tc>
                <a:extLst>
                  <a:ext uri="{0D108BD9-81ED-4DB2-BD59-A6C34878D82A}">
                    <a16:rowId xmlns:a16="http://schemas.microsoft.com/office/drawing/2014/main" val="4293263272"/>
                  </a:ext>
                </a:extLst>
              </a:tr>
            </a:tbl>
          </a:graphicData>
        </a:graphic>
      </p:graphicFrame>
    </p:spTree>
    <p:extLst>
      <p:ext uri="{BB962C8B-B14F-4D97-AF65-F5344CB8AC3E}">
        <p14:creationId xmlns:p14="http://schemas.microsoft.com/office/powerpoint/2010/main" val="194553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2">
            <a:extLst>
              <a:ext uri="{FF2B5EF4-FFF2-40B4-BE49-F238E27FC236}">
                <a16:creationId xmlns:a16="http://schemas.microsoft.com/office/drawing/2014/main" id="{772445A4-FBFA-4E59-8467-DE2AD8AC007A}"/>
              </a:ext>
            </a:extLst>
          </p:cNvPr>
          <p:cNvSpPr txBox="1">
            <a:spLocks/>
          </p:cNvSpPr>
          <p:nvPr/>
        </p:nvSpPr>
        <p:spPr>
          <a:xfrm>
            <a:off x="1153411" y="279671"/>
            <a:ext cx="7488832" cy="5842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ru-RU" altLang="ru-RU" b="1" dirty="0">
                <a:latin typeface="Times New Roman" panose="02020603050405020304" pitchFamily="18" charset="0"/>
                <a:cs typeface="Times New Roman" panose="02020603050405020304" pitchFamily="18" charset="0"/>
              </a:rPr>
              <a:t>Игра «Размен»</a:t>
            </a:r>
          </a:p>
        </p:txBody>
      </p:sp>
      <p:pic>
        <p:nvPicPr>
          <p:cNvPr id="6" name="image3.jpeg">
            <a:extLst>
              <a:ext uri="{FF2B5EF4-FFF2-40B4-BE49-F238E27FC236}">
                <a16:creationId xmlns:a16="http://schemas.microsoft.com/office/drawing/2014/main" id="{76DDBE8E-8993-433D-A1A6-5BC32E81BD76}"/>
              </a:ext>
            </a:extLst>
          </p:cNvPr>
          <p:cNvPicPr/>
          <p:nvPr/>
        </p:nvPicPr>
        <p:blipFill>
          <a:blip r:embed="rId2" cstate="print"/>
          <a:stretch>
            <a:fillRect/>
          </a:stretch>
        </p:blipFill>
        <p:spPr>
          <a:xfrm>
            <a:off x="6778851" y="4773519"/>
            <a:ext cx="2010640" cy="1775079"/>
          </a:xfrm>
          <a:prstGeom prst="rect">
            <a:avLst/>
          </a:prstGeom>
        </p:spPr>
      </p:pic>
      <p:sp>
        <p:nvSpPr>
          <p:cNvPr id="18" name="TextBox 17">
            <a:extLst>
              <a:ext uri="{FF2B5EF4-FFF2-40B4-BE49-F238E27FC236}">
                <a16:creationId xmlns:a16="http://schemas.microsoft.com/office/drawing/2014/main" id="{E9E9DEB9-20D6-41D9-B5BA-96B3973A81E2}"/>
              </a:ext>
            </a:extLst>
          </p:cNvPr>
          <p:cNvSpPr txBox="1"/>
          <p:nvPr/>
        </p:nvSpPr>
        <p:spPr>
          <a:xfrm>
            <a:off x="1153411" y="861833"/>
            <a:ext cx="7667061" cy="4503797"/>
          </a:xfrm>
          <a:prstGeom prst="rect">
            <a:avLst/>
          </a:prstGeom>
          <a:noFill/>
        </p:spPr>
        <p:txBody>
          <a:bodyPr wrap="square">
            <a:spAutoFit/>
          </a:bodyPr>
          <a:lstStyle/>
          <a:p>
            <a:pPr indent="24765" algn="just">
              <a:spcAft>
                <a:spcPts val="800"/>
              </a:spcAft>
            </a:pPr>
            <a:r>
              <a:rPr lang="ru-RU" sz="2000" b="1" dirty="0">
                <a:effectLst/>
                <a:latin typeface="Times New Roman" panose="02020603050405020304" pitchFamily="18" charset="0"/>
                <a:ea typeface="Calibri" panose="020F0502020204030204" pitchFamily="34" charset="0"/>
                <a:cs typeface="Times New Roman" panose="02020603050405020304" pitchFamily="18" charset="0"/>
              </a:rPr>
              <a:t>Задачи:</a:t>
            </a:r>
            <a:r>
              <a:rPr lang="ru-RU" sz="2000" dirty="0">
                <a:effectLst/>
                <a:latin typeface="Times New Roman" panose="02020603050405020304" pitchFamily="18" charset="0"/>
                <a:ea typeface="Calibri" panose="020F0502020204030204" pitchFamily="34" charset="0"/>
                <a:cs typeface="Times New Roman" panose="02020603050405020304" pitchFamily="18" charset="0"/>
              </a:rPr>
              <a:t> развивать навыки счета, составления чисел в пределах 10 из нескольких меньших, умение считать деньги, разменивать купюры монетами меньшего номинала, закреплять представления о понятиях: деньги, купюры, размен</a:t>
            </a:r>
          </a:p>
          <a:p>
            <a:pPr indent="24765" algn="just">
              <a:spcAft>
                <a:spcPts val="800"/>
              </a:spcAft>
            </a:pPr>
            <a:r>
              <a:rPr lang="ru-RU" sz="2000" b="1" dirty="0">
                <a:effectLst/>
                <a:latin typeface="Times New Roman" panose="02020603050405020304" pitchFamily="18" charset="0"/>
                <a:ea typeface="Calibri" panose="020F0502020204030204" pitchFamily="34" charset="0"/>
                <a:cs typeface="Times New Roman" panose="02020603050405020304" pitchFamily="18" charset="0"/>
              </a:rPr>
              <a:t>Вариант 1. </a:t>
            </a:r>
            <a:r>
              <a:rPr lang="ru-RU" sz="2000" dirty="0">
                <a:effectLst/>
                <a:latin typeface="Times New Roman" panose="02020603050405020304" pitchFamily="18" charset="0"/>
                <a:ea typeface="Calibri" panose="020F0502020204030204" pitchFamily="34" charset="0"/>
                <a:cs typeface="Times New Roman" panose="02020603050405020304" pitchFamily="18" charset="0"/>
              </a:rPr>
              <a:t>Игрокам предлагается разменять купюру в 10 рублей монетами по 5, по 2, по 1 рублю. </a:t>
            </a:r>
          </a:p>
          <a:p>
            <a:pPr indent="24765" algn="just">
              <a:spcAft>
                <a:spcPts val="800"/>
              </a:spcAft>
            </a:pPr>
            <a:r>
              <a:rPr lang="ru-RU" sz="2000" dirty="0">
                <a:effectLst/>
                <a:latin typeface="Times New Roman" panose="02020603050405020304" pitchFamily="18" charset="0"/>
                <a:ea typeface="Calibri" panose="020F0502020204030204" pitchFamily="34" charset="0"/>
                <a:cs typeface="Times New Roman" panose="02020603050405020304" pitchFamily="18" charset="0"/>
              </a:rPr>
              <a:t>Высокий уровень: предложить монеты всех трех номиналов для составления разных комбинаций.</a:t>
            </a:r>
          </a:p>
          <a:p>
            <a:pPr indent="24765" algn="just">
              <a:spcAft>
                <a:spcPts val="800"/>
              </a:spcAft>
            </a:pPr>
            <a:r>
              <a:rPr lang="ru-RU" sz="2000" dirty="0">
                <a:effectLst/>
                <a:latin typeface="Times New Roman" panose="02020603050405020304" pitchFamily="18" charset="0"/>
                <a:ea typeface="Calibri" panose="020F0502020204030204" pitchFamily="34" charset="0"/>
                <a:cs typeface="Times New Roman" panose="02020603050405020304" pitchFamily="18" charset="0"/>
              </a:rPr>
              <a:t>Средний и низкий уровень: предложить разменять купюру в 10 рублей монетами только одного номинала. </a:t>
            </a:r>
          </a:p>
          <a:p>
            <a:pPr indent="24765" algn="just">
              <a:spcAft>
                <a:spcPts val="800"/>
              </a:spcAft>
            </a:pPr>
            <a:r>
              <a:rPr lang="ru-RU" sz="2000" b="1" dirty="0">
                <a:latin typeface="Times New Roman" panose="02020603050405020304" pitchFamily="18" charset="0"/>
                <a:ea typeface="Calibri" panose="020F0502020204030204" pitchFamily="34" charset="0"/>
                <a:cs typeface="Times New Roman" panose="02020603050405020304" pitchFamily="18" charset="0"/>
              </a:rPr>
              <a:t>Вариант 2. </a:t>
            </a:r>
            <a:r>
              <a:rPr lang="ru-RU" sz="2000" dirty="0">
                <a:latin typeface="Times New Roman" panose="02020603050405020304" pitchFamily="18" charset="0"/>
                <a:ea typeface="Calibri" panose="020F0502020204030204" pitchFamily="34" charset="0"/>
                <a:cs typeface="Times New Roman" panose="02020603050405020304" pitchFamily="18" charset="0"/>
              </a:rPr>
              <a:t>Игра-соревнование</a:t>
            </a:r>
            <a:r>
              <a:rPr lang="ru-RU" sz="2000" b="1" dirty="0">
                <a:latin typeface="Times New Roman" panose="02020603050405020304" pitchFamily="18" charset="0"/>
                <a:ea typeface="Calibri" panose="020F0502020204030204" pitchFamily="34" charset="0"/>
                <a:cs typeface="Times New Roman" panose="02020603050405020304" pitchFamily="18" charset="0"/>
              </a:rPr>
              <a:t> </a:t>
            </a:r>
            <a:r>
              <a:rPr lang="ru-RU" sz="2000" dirty="0">
                <a:latin typeface="Times New Roman" panose="02020603050405020304" pitchFamily="18" charset="0"/>
                <a:ea typeface="Calibri" panose="020F0502020204030204" pitchFamily="34" charset="0"/>
                <a:cs typeface="Times New Roman" panose="02020603050405020304" pitchFamily="18" charset="0"/>
              </a:rPr>
              <a:t>Кто из игроков выложит монетами предложенную купюру, то забирает ее себе. В конце игры подсчитывается суммы выигрышей.</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79713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одзаголовок 2">
            <a:extLst>
              <a:ext uri="{FF2B5EF4-FFF2-40B4-BE49-F238E27FC236}">
                <a16:creationId xmlns:a16="http://schemas.microsoft.com/office/drawing/2014/main" id="{3A9ECE8C-DA26-4B4F-BAB2-30B9DEF766B9}"/>
              </a:ext>
            </a:extLst>
          </p:cNvPr>
          <p:cNvSpPr txBox="1">
            <a:spLocks/>
          </p:cNvSpPr>
          <p:nvPr/>
        </p:nvSpPr>
        <p:spPr>
          <a:xfrm>
            <a:off x="1153411" y="279671"/>
            <a:ext cx="7488832" cy="5842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ru-RU" altLang="ru-RU" sz="2800" b="1" dirty="0">
                <a:latin typeface="Times New Roman" panose="02020603050405020304" pitchFamily="18" charset="0"/>
                <a:cs typeface="Times New Roman" panose="02020603050405020304" pitchFamily="18" charset="0"/>
              </a:rPr>
              <a:t>Игра «Разложи товар» </a:t>
            </a:r>
          </a:p>
          <a:p>
            <a:pPr marL="0" indent="0" algn="ctr">
              <a:buNone/>
            </a:pPr>
            <a:r>
              <a:rPr lang="ru-RU" altLang="ru-RU" sz="2400" b="1" dirty="0">
                <a:latin typeface="Times New Roman" panose="02020603050405020304" pitchFamily="18" charset="0"/>
                <a:cs typeface="Times New Roman" panose="02020603050405020304" pitchFamily="18" charset="0"/>
              </a:rPr>
              <a:t>(«Торговый центр», «Супермаркет»)</a:t>
            </a:r>
          </a:p>
        </p:txBody>
      </p:sp>
      <p:sp>
        <p:nvSpPr>
          <p:cNvPr id="9" name="TextBox 8">
            <a:extLst>
              <a:ext uri="{FF2B5EF4-FFF2-40B4-BE49-F238E27FC236}">
                <a16:creationId xmlns:a16="http://schemas.microsoft.com/office/drawing/2014/main" id="{5A88A7B1-D0C8-4230-A77B-2A8AFB1CA4E2}"/>
              </a:ext>
            </a:extLst>
          </p:cNvPr>
          <p:cNvSpPr txBox="1"/>
          <p:nvPr/>
        </p:nvSpPr>
        <p:spPr>
          <a:xfrm>
            <a:off x="1153411" y="1189571"/>
            <a:ext cx="7811077" cy="5670783"/>
          </a:xfrm>
          <a:prstGeom prst="rect">
            <a:avLst/>
          </a:prstGeom>
          <a:noFill/>
        </p:spPr>
        <p:txBody>
          <a:bodyPr wrap="square">
            <a:spAutoFit/>
          </a:bodyPr>
          <a:lstStyle/>
          <a:p>
            <a:pPr marR="154305" algn="just">
              <a:spcAft>
                <a:spcPts val="0"/>
              </a:spcAft>
              <a:tabLst>
                <a:tab pos="0" algn="l"/>
              </a:tabLst>
            </a:pPr>
            <a:r>
              <a:rPr lang="ru-RU" sz="2000" b="1" dirty="0">
                <a:effectLst/>
                <a:latin typeface="Times New Roman" panose="02020603050405020304" pitchFamily="18" charset="0"/>
                <a:ea typeface="Times New Roman" panose="02020603050405020304" pitchFamily="18" charset="0"/>
              </a:rPr>
              <a:t>Задачи: </a:t>
            </a:r>
            <a:r>
              <a:rPr lang="ru-RU" sz="2000" dirty="0">
                <a:effectLst/>
                <a:latin typeface="Times New Roman" panose="02020603050405020304" pitchFamily="18" charset="0"/>
                <a:ea typeface="Times New Roman" panose="02020603050405020304" pitchFamily="18" charset="0"/>
              </a:rPr>
              <a:t>закреплять умение учить детей классифицировать предметы</a:t>
            </a:r>
            <a:r>
              <a:rPr lang="ru-RU" sz="2000" spc="5" dirty="0">
                <a:effectLst/>
                <a:latin typeface="Times New Roman" panose="02020603050405020304" pitchFamily="18" charset="0"/>
                <a:ea typeface="Times New Roman" panose="02020603050405020304" pitchFamily="18" charset="0"/>
              </a:rPr>
              <a:t> </a:t>
            </a:r>
            <a:r>
              <a:rPr lang="ru-RU" sz="2000" dirty="0">
                <a:effectLst/>
                <a:latin typeface="Times New Roman" panose="02020603050405020304" pitchFamily="18" charset="0"/>
                <a:ea typeface="Times New Roman" panose="02020603050405020304" pitchFamily="18" charset="0"/>
              </a:rPr>
              <a:t>по</a:t>
            </a:r>
            <a:r>
              <a:rPr lang="ru-RU" sz="2000" spc="5" dirty="0">
                <a:effectLst/>
                <a:latin typeface="Times New Roman" panose="02020603050405020304" pitchFamily="18" charset="0"/>
                <a:ea typeface="Times New Roman" panose="02020603050405020304" pitchFamily="18" charset="0"/>
              </a:rPr>
              <a:t> </a:t>
            </a:r>
            <a:r>
              <a:rPr lang="ru-RU" sz="2000" dirty="0">
                <a:effectLst/>
                <a:latin typeface="Times New Roman" panose="02020603050405020304" pitchFamily="18" charset="0"/>
                <a:ea typeface="Times New Roman" panose="02020603050405020304" pitchFamily="18" charset="0"/>
              </a:rPr>
              <a:t>общим</a:t>
            </a:r>
            <a:r>
              <a:rPr lang="ru-RU" sz="2000" spc="5" dirty="0">
                <a:effectLst/>
                <a:latin typeface="Times New Roman" panose="02020603050405020304" pitchFamily="18" charset="0"/>
                <a:ea typeface="Times New Roman" panose="02020603050405020304" pitchFamily="18" charset="0"/>
              </a:rPr>
              <a:t> </a:t>
            </a:r>
            <a:r>
              <a:rPr lang="ru-RU" sz="2000" dirty="0">
                <a:effectLst/>
                <a:latin typeface="Times New Roman" panose="02020603050405020304" pitchFamily="18" charset="0"/>
                <a:ea typeface="Times New Roman" panose="02020603050405020304" pitchFamily="18" charset="0"/>
              </a:rPr>
              <a:t>признакам;</a:t>
            </a:r>
            <a:r>
              <a:rPr lang="ru-RU" sz="2000" spc="5" dirty="0">
                <a:effectLst/>
                <a:latin typeface="Times New Roman" panose="02020603050405020304" pitchFamily="18" charset="0"/>
                <a:ea typeface="Times New Roman" panose="02020603050405020304" pitchFamily="18" charset="0"/>
              </a:rPr>
              <a:t> </a:t>
            </a:r>
            <a:r>
              <a:rPr lang="ru-RU" sz="2000" dirty="0">
                <a:effectLst/>
                <a:latin typeface="Times New Roman" panose="02020603050405020304" pitchFamily="18" charset="0"/>
                <a:ea typeface="Times New Roman" panose="02020603050405020304" pitchFamily="18" charset="0"/>
              </a:rPr>
              <a:t>закреплять</a:t>
            </a:r>
            <a:r>
              <a:rPr lang="ru-RU" sz="2000" spc="5" dirty="0">
                <a:effectLst/>
                <a:latin typeface="Times New Roman" panose="02020603050405020304" pitchFamily="18" charset="0"/>
                <a:ea typeface="Times New Roman" panose="02020603050405020304" pitchFamily="18" charset="0"/>
              </a:rPr>
              <a:t> </a:t>
            </a:r>
            <a:r>
              <a:rPr lang="ru-RU" sz="2000" dirty="0">
                <a:effectLst/>
                <a:latin typeface="Times New Roman" panose="02020603050405020304" pitchFamily="18" charset="0"/>
                <a:ea typeface="Times New Roman" panose="02020603050405020304" pitchFamily="18" charset="0"/>
              </a:rPr>
              <a:t>знания</a:t>
            </a:r>
            <a:r>
              <a:rPr lang="ru-RU" sz="2000" spc="5" dirty="0">
                <a:effectLst/>
                <a:latin typeface="Times New Roman" panose="02020603050405020304" pitchFamily="18" charset="0"/>
                <a:ea typeface="Times New Roman" panose="02020603050405020304" pitchFamily="18" charset="0"/>
              </a:rPr>
              <a:t> </a:t>
            </a:r>
            <a:r>
              <a:rPr lang="ru-RU" sz="2000" dirty="0">
                <a:effectLst/>
                <a:latin typeface="Times New Roman" panose="02020603050405020304" pitchFamily="18" charset="0"/>
                <a:ea typeface="Times New Roman" panose="02020603050405020304" pitchFamily="18" charset="0"/>
              </a:rPr>
              <a:t>детей</a:t>
            </a:r>
            <a:r>
              <a:rPr lang="ru-RU" sz="2000" spc="5" dirty="0">
                <a:effectLst/>
                <a:latin typeface="Times New Roman" panose="02020603050405020304" pitchFamily="18" charset="0"/>
                <a:ea typeface="Times New Roman" panose="02020603050405020304" pitchFamily="18" charset="0"/>
              </a:rPr>
              <a:t> </a:t>
            </a:r>
            <a:r>
              <a:rPr lang="ru-RU" sz="2000" dirty="0">
                <a:effectLst/>
                <a:latin typeface="Times New Roman" panose="02020603050405020304" pitchFamily="18" charset="0"/>
                <a:ea typeface="Times New Roman" panose="02020603050405020304" pitchFamily="18" charset="0"/>
              </a:rPr>
              <a:t>о</a:t>
            </a:r>
            <a:r>
              <a:rPr lang="ru-RU" sz="2000" spc="-335" dirty="0">
                <a:effectLst/>
                <a:latin typeface="Times New Roman" panose="02020603050405020304" pitchFamily="18" charset="0"/>
                <a:ea typeface="Times New Roman" panose="02020603050405020304" pitchFamily="18" charset="0"/>
              </a:rPr>
              <a:t> </a:t>
            </a:r>
            <a:r>
              <a:rPr lang="ru-RU" sz="2000" dirty="0">
                <a:effectLst/>
                <a:latin typeface="Times New Roman" panose="02020603050405020304" pitchFamily="18" charset="0"/>
                <a:ea typeface="Times New Roman" panose="02020603050405020304" pitchFamily="18" charset="0"/>
              </a:rPr>
              <a:t>разновидности торговых</a:t>
            </a:r>
            <a:r>
              <a:rPr lang="ru-RU" sz="2000" spc="-20" dirty="0">
                <a:effectLst/>
                <a:latin typeface="Times New Roman" panose="02020603050405020304" pitchFamily="18" charset="0"/>
                <a:ea typeface="Times New Roman" panose="02020603050405020304" pitchFamily="18" charset="0"/>
              </a:rPr>
              <a:t> </a:t>
            </a:r>
            <a:r>
              <a:rPr lang="ru-RU" sz="2000" dirty="0">
                <a:effectLst/>
                <a:latin typeface="Times New Roman" panose="02020603050405020304" pitchFamily="18" charset="0"/>
                <a:ea typeface="Times New Roman" panose="02020603050405020304" pitchFamily="18" charset="0"/>
              </a:rPr>
              <a:t>объектов.</a:t>
            </a:r>
          </a:p>
          <a:p>
            <a:pPr marR="154305" algn="just">
              <a:spcAft>
                <a:spcPts val="0"/>
              </a:spcAft>
              <a:tabLst>
                <a:tab pos="0" algn="l"/>
              </a:tabLst>
            </a:pPr>
            <a:r>
              <a:rPr lang="ru-RU" sz="2000" b="1" dirty="0">
                <a:latin typeface="Times New Roman" panose="02020603050405020304" pitchFamily="18" charset="0"/>
                <a:ea typeface="Times New Roman" panose="02020603050405020304" pitchFamily="18" charset="0"/>
              </a:rPr>
              <a:t>Материал: </a:t>
            </a:r>
            <a:r>
              <a:rPr lang="ru-RU" sz="2000" dirty="0">
                <a:latin typeface="Times New Roman" panose="02020603050405020304" pitchFamily="18" charset="0"/>
                <a:ea typeface="Times New Roman" panose="02020603050405020304" pitchFamily="18" charset="0"/>
              </a:rPr>
              <a:t>предметные картинки с изображением разных предметов, которые могут быть товаром в разных магазинах: спортивные товары, продукты музыкальные инструменты, канцелярские товары, книги и т.д., большие карточки с обозначением магазинов</a:t>
            </a:r>
          </a:p>
          <a:p>
            <a:pPr marL="107950" marR="153035" indent="-19050" algn="just">
              <a:spcAft>
                <a:spcPts val="0"/>
              </a:spcAft>
            </a:pPr>
            <a:r>
              <a:rPr lang="ru-RU" sz="2000" b="1" dirty="0">
                <a:effectLst/>
                <a:latin typeface="Times New Roman" panose="02020603050405020304" pitchFamily="18" charset="0"/>
                <a:ea typeface="Times New Roman" panose="02020603050405020304" pitchFamily="18" charset="0"/>
              </a:rPr>
              <a:t>Вариант </a:t>
            </a:r>
            <a:r>
              <a:rPr lang="ru-RU" sz="2000" b="1" dirty="0">
                <a:latin typeface="Times New Roman" panose="02020603050405020304" pitchFamily="18" charset="0"/>
                <a:ea typeface="Times New Roman" panose="02020603050405020304" pitchFamily="18" charset="0"/>
              </a:rPr>
              <a:t>1</a:t>
            </a:r>
            <a:r>
              <a:rPr lang="ru-RU" sz="2000" dirty="0">
                <a:latin typeface="Times New Roman" panose="02020603050405020304" pitchFamily="18" charset="0"/>
                <a:ea typeface="Times New Roman" panose="02020603050405020304" pitchFamily="18" charset="0"/>
              </a:rPr>
              <a:t>.Разложить картинки на группы, в которых</a:t>
            </a:r>
            <a:r>
              <a:rPr lang="ru-RU" sz="2000" spc="-335" dirty="0">
                <a:latin typeface="Times New Roman" panose="02020603050405020304" pitchFamily="18" charset="0"/>
                <a:ea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rPr>
              <a:t>предметы объединены по общему назначению. Дать названия магазинам, которые</a:t>
            </a:r>
            <a:r>
              <a:rPr lang="ru-RU" sz="2000" spc="5" dirty="0">
                <a:latin typeface="Times New Roman" panose="02020603050405020304" pitchFamily="18" charset="0"/>
                <a:ea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rPr>
              <a:t>могут</a:t>
            </a:r>
            <a:r>
              <a:rPr lang="ru-RU" sz="2000" spc="90" dirty="0">
                <a:latin typeface="Times New Roman" panose="02020603050405020304" pitchFamily="18" charset="0"/>
                <a:ea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rPr>
              <a:t>взять</a:t>
            </a:r>
            <a:r>
              <a:rPr lang="ru-RU" sz="2000" spc="90" dirty="0">
                <a:latin typeface="Times New Roman" panose="02020603050405020304" pitchFamily="18" charset="0"/>
                <a:ea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rPr>
              <a:t>для</a:t>
            </a:r>
            <a:r>
              <a:rPr lang="ru-RU" sz="2000" spc="105" dirty="0">
                <a:latin typeface="Times New Roman" panose="02020603050405020304" pitchFamily="18" charset="0"/>
                <a:ea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rPr>
              <a:t>продажи</a:t>
            </a:r>
            <a:r>
              <a:rPr lang="ru-RU" sz="2000" spc="100" dirty="0">
                <a:latin typeface="Times New Roman" panose="02020603050405020304" pitchFamily="18" charset="0"/>
                <a:ea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rPr>
              <a:t>данный</a:t>
            </a:r>
            <a:r>
              <a:rPr lang="ru-RU" sz="2000" spc="145" dirty="0">
                <a:latin typeface="Times New Roman" panose="02020603050405020304" pitchFamily="18" charset="0"/>
                <a:ea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rPr>
              <a:t>товар,</a:t>
            </a:r>
            <a:r>
              <a:rPr lang="ru-RU" sz="2000" spc="110" dirty="0">
                <a:latin typeface="Times New Roman" panose="02020603050405020304" pitchFamily="18" charset="0"/>
                <a:ea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rPr>
              <a:t>например:</a:t>
            </a:r>
            <a:r>
              <a:rPr lang="ru-RU" sz="2000" spc="100" dirty="0">
                <a:latin typeface="Times New Roman" panose="02020603050405020304" pitchFamily="18" charset="0"/>
                <a:ea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rPr>
              <a:t>«Молоко»,</a:t>
            </a:r>
            <a:r>
              <a:rPr lang="ru-RU" sz="2000" spc="130" dirty="0">
                <a:latin typeface="Times New Roman" panose="02020603050405020304" pitchFamily="18" charset="0"/>
                <a:ea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rPr>
              <a:t>«Хлеб»,</a:t>
            </a:r>
            <a:r>
              <a:rPr lang="ru-RU" sz="2000" spc="165" dirty="0">
                <a:latin typeface="Times New Roman" panose="02020603050405020304" pitchFamily="18" charset="0"/>
                <a:ea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rPr>
              <a:t>«Игрушки</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 «Одежда»</a:t>
            </a:r>
            <a:r>
              <a:rPr lang="ru-RU" sz="2000" spc="-3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и</a:t>
            </a:r>
            <a:r>
              <a:rPr lang="ru-RU" sz="2000" spc="-1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тому</a:t>
            </a:r>
            <a:r>
              <a:rPr lang="ru-RU" sz="2000" spc="-3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подобное.</a:t>
            </a:r>
          </a:p>
          <a:p>
            <a:pPr marL="107950">
              <a:spcBef>
                <a:spcPts val="305"/>
              </a:spcBef>
              <a:spcAft>
                <a:spcPts val="0"/>
              </a:spcAft>
            </a:pP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Вариант 2.</a:t>
            </a:r>
            <a:r>
              <a:rPr lang="ru-RU"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Сгруппировать</a:t>
            </a:r>
            <a:r>
              <a:rPr lang="ru-RU" sz="2000"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картинки,</a:t>
            </a:r>
            <a:r>
              <a:rPr lang="ru-RU" sz="2000"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не</a:t>
            </a:r>
            <a:r>
              <a:rPr lang="ru-RU" sz="2000"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нужно</a:t>
            </a:r>
            <a:r>
              <a:rPr lang="ru-RU" sz="2000"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дифференцировать</a:t>
            </a:r>
            <a:r>
              <a:rPr lang="ru-RU" sz="2000"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предметы</a:t>
            </a:r>
            <a:r>
              <a:rPr lang="ru-RU" sz="2000"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по</a:t>
            </a:r>
            <a:r>
              <a:rPr lang="ru-RU" sz="2000"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общим</a:t>
            </a:r>
            <a:r>
              <a:rPr lang="ru-RU" sz="2000" spc="15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признакам,</a:t>
            </a:r>
            <a:r>
              <a:rPr lang="ru-RU" sz="2000" spc="14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а</a:t>
            </a:r>
            <a:r>
              <a:rPr lang="ru-RU" sz="2000" spc="14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предложить</a:t>
            </a:r>
            <a:r>
              <a:rPr lang="ru-RU" sz="2000" spc="12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свои</a:t>
            </a:r>
            <a:r>
              <a:rPr lang="ru-RU" sz="2000" spc="13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варианты</a:t>
            </a:r>
            <a:r>
              <a:rPr lang="ru-RU" sz="2000" spc="13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их</a:t>
            </a:r>
            <a:r>
              <a:rPr lang="ru-RU" sz="2000" spc="15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сочетания,</a:t>
            </a:r>
            <a:r>
              <a:rPr lang="ru-RU" sz="2000" spc="14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руководствуясь собственным</a:t>
            </a:r>
            <a:r>
              <a:rPr lang="ru-RU" sz="2000" spc="22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опытом.</a:t>
            </a:r>
            <a:r>
              <a:rPr lang="ru-RU" sz="2000" spc="24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Например,</a:t>
            </a:r>
            <a:r>
              <a:rPr lang="ru-RU" sz="2000" spc="21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«Гастроном»,</a:t>
            </a:r>
            <a:r>
              <a:rPr lang="ru-RU" sz="2000" spc="24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«Детский</a:t>
            </a:r>
            <a:r>
              <a:rPr lang="ru-RU" sz="2000" spc="25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мир»,</a:t>
            </a:r>
            <a:r>
              <a:rPr lang="ru-RU" sz="2000" spc="24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«Мясо</a:t>
            </a:r>
            <a:r>
              <a:rPr lang="ru-RU" sz="2000" spc="22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a:t>
            </a:r>
            <a:r>
              <a:rPr lang="ru-RU" sz="2000" spc="21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молоко», «Фрукты</a:t>
            </a:r>
            <a:r>
              <a:rPr lang="ru-RU" sz="2000" spc="-1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и</a:t>
            </a:r>
            <a:r>
              <a:rPr lang="ru-RU" sz="2000" spc="-1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овощи»</a:t>
            </a:r>
            <a:r>
              <a:rPr lang="ru-RU" sz="2000" spc="-3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и</a:t>
            </a:r>
            <a:r>
              <a:rPr lang="ru-RU" sz="2000"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тому</a:t>
            </a:r>
            <a:r>
              <a:rPr lang="ru-RU" sz="2000" spc="-3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подобное</a:t>
            </a:r>
            <a:endParaRPr lang="ru-RU" sz="2000" dirty="0">
              <a:latin typeface="Times New Roman" panose="02020603050405020304" pitchFamily="18" charset="0"/>
              <a:cs typeface="Times New Roman" panose="02020603050405020304" pitchFamily="18" charset="0"/>
            </a:endParaRPr>
          </a:p>
          <a:p>
            <a:pPr marR="154305" algn="just">
              <a:spcAft>
                <a:spcPts val="0"/>
              </a:spcAft>
              <a:tabLst>
                <a:tab pos="0" algn="l"/>
              </a:tabLst>
            </a:pPr>
            <a:endParaRPr lang="ru-RU"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3524582"/>
      </p:ext>
    </p:extLst>
  </p:cSld>
  <p:clrMapOvr>
    <a:masterClrMapping/>
  </p:clrMapOvr>
</p:sld>
</file>

<file path=ppt/theme/theme1.xml><?xml version="1.0" encoding="utf-8"?>
<a:theme xmlns:a="http://schemas.openxmlformats.org/drawingml/2006/main" name="1_Тема Office">
  <a:themeElements>
    <a:clrScheme name="Другая 3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030A0"/>
      </a:hlink>
      <a:folHlink>
        <a:srgbClr val="7030A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413</TotalTime>
  <Words>968</Words>
  <Application>Microsoft Office PowerPoint</Application>
  <PresentationFormat>Экран (4:3)</PresentationFormat>
  <Paragraphs>83</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13</vt:i4>
      </vt:variant>
    </vt:vector>
  </HeadingPairs>
  <TitlesOfParts>
    <vt:vector size="17" baseType="lpstr">
      <vt:lpstr>Arial</vt:lpstr>
      <vt:lpstr>Calibri</vt:lpstr>
      <vt:lpstr>Times New Roman</vt:lpstr>
      <vt:lpstr>1_Тема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Шаблон презентации</dc:title>
  <dc:creator>Шаблон Фокиной Л. П.</dc:creator>
  <cp:lastModifiedBy>Регина</cp:lastModifiedBy>
  <cp:revision>35</cp:revision>
  <dcterms:created xsi:type="dcterms:W3CDTF">2014-07-06T18:18:01Z</dcterms:created>
  <dcterms:modified xsi:type="dcterms:W3CDTF">2022-04-18T16:01:42Z</dcterms:modified>
</cp:coreProperties>
</file>