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76" r:id="rId3"/>
    <p:sldId id="258" r:id="rId4"/>
    <p:sldId id="262" r:id="rId5"/>
    <p:sldId id="279" r:id="rId6"/>
    <p:sldId id="269" r:id="rId7"/>
    <p:sldId id="268" r:id="rId8"/>
    <p:sldId id="273" r:id="rId9"/>
    <p:sldId id="274" r:id="rId10"/>
    <p:sldId id="275" r:id="rId11"/>
    <p:sldId id="277" r:id="rId12"/>
    <p:sldId id="270" r:id="rId13"/>
    <p:sldId id="271" r:id="rId14"/>
    <p:sldId id="280" r:id="rId15"/>
  </p:sldIdLst>
  <p:sldSz cx="9144000" cy="6858000" type="screen4x3"/>
  <p:notesSz cx="6858000" cy="91440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784" autoAdjust="0"/>
    <p:restoredTop sz="85847" autoAdjust="0"/>
  </p:normalViewPr>
  <p:slideViewPr>
    <p:cSldViewPr>
      <p:cViewPr varScale="1">
        <p:scale>
          <a:sx n="50" d="100"/>
          <a:sy n="50" d="100"/>
        </p:scale>
        <p:origin x="420" y="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57D162-CC9E-406F-A975-63A9F02F78AD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2CDA07-71F3-42BA-8745-CDBBA75F05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20268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2CDA07-71F3-42BA-8745-CDBBA75F05F3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87366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fr-CA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B1F4E1-1999-41CC-AD65-080800DD667B}" type="datetimeFigureOut">
              <a:rPr lang="fr-FR"/>
              <a:pPr>
                <a:defRPr/>
              </a:pPr>
              <a:t>18/04/2022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94C708-8CD4-4DDD-B8CA-40C29A6A56EB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2636978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fr-CA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B13685-C9B8-4BC6-83A5-4D05E2DCA798}" type="datetimeFigureOut">
              <a:rPr lang="fr-FR"/>
              <a:pPr>
                <a:defRPr/>
              </a:pPr>
              <a:t>18/04/2022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136F64-51A0-4766-AC2E-6905700A0842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3080950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fr-CA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5ACF92-4110-46B4-8FD3-E5821486BF3E}" type="datetimeFigureOut">
              <a:rPr lang="fr-FR"/>
              <a:pPr>
                <a:defRPr/>
              </a:pPr>
              <a:t>18/04/2022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56C0AC-2619-4B00-A5B2-D9707BE309D3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9150649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A9097A-B29F-4069-8C10-326677911CA7}" type="datetimeFigureOut">
              <a:rPr lang="fr-FR"/>
              <a:pPr>
                <a:defRPr/>
              </a:pPr>
              <a:t>18/04/2022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3E42CF-8240-4867-B940-16787E57716D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1082073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8158E7-2226-4623-AB29-EF3E382678B4}" type="datetimeFigureOut">
              <a:rPr lang="fr-FR"/>
              <a:pPr>
                <a:defRPr/>
              </a:pPr>
              <a:t>18/04/2022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F35F9A-03CE-42F8-9674-C9A5EAB704C8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7876880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fr-CA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fr-CA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2215ED-77A3-4FCD-94E4-6453ACC0A022}" type="datetimeFigureOut">
              <a:rPr lang="fr-FR"/>
              <a:pPr>
                <a:defRPr/>
              </a:pPr>
              <a:t>18/04/2022</a:t>
            </a:fld>
            <a:endParaRPr lang="fr-CA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77509F-816E-4CFB-8991-5EDC45539972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9277074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fr-CA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fr-CA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8B9729-EC1B-4557-A396-3D2E748B1C62}" type="datetimeFigureOut">
              <a:rPr lang="fr-FR"/>
              <a:pPr>
                <a:defRPr/>
              </a:pPr>
              <a:t>18/04/2022</a:t>
            </a:fld>
            <a:endParaRPr lang="fr-CA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FCA272-9FC4-4D45-9D3F-D9A82D41CDBD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6073880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fr-CA"/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1C9658-B81C-4DBC-AE71-AD1E73724272}" type="datetimeFigureOut">
              <a:rPr lang="fr-FR"/>
              <a:pPr>
                <a:defRPr/>
              </a:pPr>
              <a:t>18/04/2022</a:t>
            </a:fld>
            <a:endParaRPr lang="fr-CA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C3176B-B1D8-497F-99AE-F2D684E34269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3042785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46C20A-723F-4F08-BEBE-DA47B17073F8}" type="datetimeFigureOut">
              <a:rPr lang="fr-FR"/>
              <a:pPr>
                <a:defRPr/>
              </a:pPr>
              <a:t>18/04/2022</a:t>
            </a:fld>
            <a:endParaRPr lang="fr-CA"/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4641FC-D9F9-4439-8926-7C2A9659A811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2161886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fr-CA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D2D762-3EA4-4D04-99E0-EF4BB9AAD635}" type="datetimeFigureOut">
              <a:rPr lang="fr-FR"/>
              <a:pPr>
                <a:defRPr/>
              </a:pPr>
              <a:t>18/04/2022</a:t>
            </a:fld>
            <a:endParaRPr lang="fr-CA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F80622-0DE9-44B6-8889-0E50878BFC96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9213101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  <a:endParaRPr lang="fr-CA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/>
              <a:t>Вставка рисунка</a:t>
            </a:r>
            <a:endParaRPr lang="fr-CA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CBBA45-3728-488E-9F6F-7BCFBD1ADACD}" type="datetimeFigureOut">
              <a:rPr lang="fr-FR"/>
              <a:pPr>
                <a:defRPr/>
              </a:pPr>
              <a:t>18/04/2022</a:t>
            </a:fld>
            <a:endParaRPr lang="fr-CA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7636D2-A2CC-41ED-B4CB-4CE68C0EB86A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7684031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Cliquez pour modifier le style du titre</a:t>
            </a:r>
            <a:endParaRPr lang="fr-CA"/>
          </a:p>
        </p:txBody>
      </p:sp>
      <p:sp>
        <p:nvSpPr>
          <p:cNvPr id="1027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B8EE14C-8E72-42FD-A227-3245E3E2F76D}" type="datetimeFigureOut">
              <a:rPr lang="fr-FR"/>
              <a:pPr>
                <a:defRPr/>
              </a:pPr>
              <a:t>18/04/2022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40382E1-1404-4FFE-99BD-62FD873B1FF4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hyperlink" Target="https://raduga-ds.86.i-schools.ru/pedagogika-marii-montessori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raduga-ds.86.i-schools.ru/pedagogika-marii-montessori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4.png"/><Relationship Id="rId7" Type="http://schemas.openxmlformats.org/officeDocument/2006/relationships/image" Target="../media/image1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aduga-ds.86.i-schools.ru/pedagogika-marii-montessori" TargetMode="Externa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re 1"/>
          <p:cNvSpPr>
            <a:spLocks noGrp="1"/>
          </p:cNvSpPr>
          <p:nvPr>
            <p:ph type="ctrTitle"/>
          </p:nvPr>
        </p:nvSpPr>
        <p:spPr>
          <a:xfrm>
            <a:off x="-75922" y="764704"/>
            <a:ext cx="8712968" cy="2808312"/>
          </a:xfrm>
        </p:spPr>
        <p:txBody>
          <a:bodyPr/>
          <a:lstStyle/>
          <a:p>
            <a:pPr algn="r"/>
            <a:r>
              <a:rPr lang="ru-RU" sz="32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</a:rPr>
              <a:t>Организация работы  клуба </a:t>
            </a:r>
            <a:br>
              <a:rPr lang="ru-RU" sz="32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</a:rPr>
            </a:br>
            <a:r>
              <a:rPr lang="ru-RU" sz="32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</a:rPr>
              <a:t>«ПЕДАГОГИКА</a:t>
            </a:r>
            <a:br>
              <a:rPr lang="ru-RU" sz="32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</a:rPr>
            </a:br>
            <a:r>
              <a:rPr lang="ru-RU" sz="32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</a:rPr>
              <a:t>МАРИИ МОНТЕССОРИ»</a:t>
            </a:r>
            <a:endParaRPr lang="fr-CA" sz="2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051" name="Sous-titre 2"/>
          <p:cNvSpPr>
            <a:spLocks noGrp="1"/>
          </p:cNvSpPr>
          <p:nvPr>
            <p:ph type="subTitle" idx="1"/>
          </p:nvPr>
        </p:nvSpPr>
        <p:spPr>
          <a:xfrm>
            <a:off x="3203848" y="5651637"/>
            <a:ext cx="5688632" cy="949244"/>
          </a:xfrm>
        </p:spPr>
        <p:txBody>
          <a:bodyPr/>
          <a:lstStyle/>
          <a:p>
            <a:pPr algn="r"/>
            <a:r>
              <a:rPr lang="ru-RU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Руководитель клуба  </a:t>
            </a:r>
          </a:p>
          <a:p>
            <a:pPr algn="r"/>
            <a:r>
              <a:rPr lang="ru-RU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Татьяна Николаевна </a:t>
            </a:r>
            <a:r>
              <a:rPr lang="ru-RU" sz="2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Карачкова</a:t>
            </a:r>
            <a:endParaRPr lang="ru-RU" sz="2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" name="Titre 1">
            <a:extLst>
              <a:ext uri="{FF2B5EF4-FFF2-40B4-BE49-F238E27FC236}">
                <a16:creationId xmlns:a16="http://schemas.microsoft.com/office/drawing/2014/main" id="{0AADF64C-B0E1-4349-A205-3B644D9CB531}"/>
              </a:ext>
            </a:extLst>
          </p:cNvPr>
          <p:cNvSpPr txBox="1">
            <a:spLocks/>
          </p:cNvSpPr>
          <p:nvPr/>
        </p:nvSpPr>
        <p:spPr bwMode="auto">
          <a:xfrm>
            <a:off x="467544" y="256869"/>
            <a:ext cx="8568952" cy="6480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1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</a:rPr>
              <a:t>Муниципальное автономное дошкольное образовательное учреждение «Радуга»</a:t>
            </a:r>
            <a:endParaRPr lang="fr-CA" sz="18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re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txBody>
          <a:bodyPr/>
          <a:lstStyle/>
          <a:p>
            <a:r>
              <a:rPr lang="ru-RU" sz="32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Диссеминация педагогического опыта</a:t>
            </a:r>
            <a:endParaRPr lang="fr-CA" sz="32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7719" y="1149003"/>
            <a:ext cx="4104456" cy="27363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4283968" y="594928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ru-RU" dirty="0">
                <a:hlinkClick r:id="rId4"/>
              </a:rPr>
              <a:t>https://</a:t>
            </a:r>
            <a:r>
              <a:rPr lang="ru-RU" dirty="0" smtClean="0">
                <a:hlinkClick r:id="rId4"/>
              </a:rPr>
              <a:t>raduga-ds.86.i-schools.ru/pedagogika-marii-montessori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96442" y="1761511"/>
            <a:ext cx="3790358" cy="36787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6239" y="3908480"/>
            <a:ext cx="3995936" cy="26639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1916386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re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txBody>
          <a:bodyPr/>
          <a:lstStyle/>
          <a:p>
            <a:r>
              <a:rPr lang="ru-RU" sz="32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Результативность</a:t>
            </a:r>
            <a:endParaRPr lang="fr-CA" sz="32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187624" y="5517232"/>
            <a:ext cx="77403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dirty="0" smtClean="0"/>
              <a:t>raduga-ds.86.i-schools.ru/</a:t>
            </a:r>
            <a:r>
              <a:rPr lang="ru-RU" dirty="0" err="1" smtClean="0"/>
              <a:t>dostigheniya-vospitannikov-kluba-pedagogika-marii-montessori</a:t>
            </a:r>
            <a:r>
              <a:rPr lang="ru-RU" dirty="0" smtClean="0"/>
              <a:t>  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908720"/>
            <a:ext cx="2497136" cy="353081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72919" y="1844824"/>
            <a:ext cx="2476055" cy="350100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82687" y="908720"/>
            <a:ext cx="3140190" cy="4439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03808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re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txBody>
          <a:bodyPr/>
          <a:lstStyle/>
          <a:p>
            <a:r>
              <a:rPr lang="ru-RU" sz="32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Молодые педагоги в работе!</a:t>
            </a:r>
            <a:endParaRPr lang="fr-CA" sz="32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pic>
        <p:nvPicPr>
          <p:cNvPr id="2050" name="Picture 2" descr="http://raduga-ds.86.i-schools.ru/files/IMG_6426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9926" y="1094695"/>
            <a:ext cx="3794113" cy="252940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625599" y="1205317"/>
            <a:ext cx="2527143" cy="51005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31486" y="3624103"/>
            <a:ext cx="2736304" cy="31375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80918098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re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txBody>
          <a:bodyPr/>
          <a:lstStyle/>
          <a:p>
            <a:r>
              <a:rPr lang="ru-RU" sz="32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Монтессори-лучший старт в жизни!</a:t>
            </a:r>
            <a:endParaRPr lang="fr-CA" sz="32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88040" y="904710"/>
            <a:ext cx="3073824" cy="23053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1696" y="3177828"/>
            <a:ext cx="2760129" cy="36801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63278" y="3231079"/>
            <a:ext cx="2778621" cy="37048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9553" y="893135"/>
            <a:ext cx="3744416" cy="23379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36048026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re 1"/>
          <p:cNvSpPr>
            <a:spLocks noGrp="1"/>
          </p:cNvSpPr>
          <p:nvPr>
            <p:ph type="ctrTitle"/>
          </p:nvPr>
        </p:nvSpPr>
        <p:spPr>
          <a:xfrm>
            <a:off x="-75922" y="764704"/>
            <a:ext cx="8712968" cy="2808312"/>
          </a:xfrm>
        </p:spPr>
        <p:txBody>
          <a:bodyPr/>
          <a:lstStyle/>
          <a:p>
            <a:pPr algn="r"/>
            <a:r>
              <a:rPr lang="ru-RU" sz="32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</a:rPr>
              <a:t>Организация работы клуба </a:t>
            </a:r>
            <a:br>
              <a:rPr lang="ru-RU" sz="32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</a:rPr>
            </a:br>
            <a:r>
              <a:rPr lang="ru-RU" sz="32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</a:rPr>
              <a:t>«ПЕДАГОГИКА</a:t>
            </a:r>
            <a:br>
              <a:rPr lang="ru-RU" sz="32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</a:rPr>
            </a:br>
            <a:r>
              <a:rPr lang="ru-RU" sz="32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</a:rPr>
              <a:t>МАРИИ МОНТЕССОРИ»</a:t>
            </a:r>
            <a:endParaRPr lang="fr-CA" sz="2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051" name="Sous-titre 2"/>
          <p:cNvSpPr>
            <a:spLocks noGrp="1"/>
          </p:cNvSpPr>
          <p:nvPr>
            <p:ph type="subTitle" idx="1"/>
          </p:nvPr>
        </p:nvSpPr>
        <p:spPr>
          <a:xfrm>
            <a:off x="3275856" y="4653136"/>
            <a:ext cx="5688632" cy="949244"/>
          </a:xfrm>
        </p:spPr>
        <p:txBody>
          <a:bodyPr/>
          <a:lstStyle/>
          <a:p>
            <a:pPr algn="r"/>
            <a:r>
              <a:rPr lang="ru-RU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Руководитель клуба  </a:t>
            </a:r>
          </a:p>
          <a:p>
            <a:pPr algn="r"/>
            <a:r>
              <a:rPr lang="ru-RU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Татьяна Николаевна </a:t>
            </a:r>
            <a:r>
              <a:rPr lang="ru-RU" sz="2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Карачкова</a:t>
            </a:r>
            <a:r>
              <a:rPr lang="ru-RU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</a:p>
          <a:p>
            <a:pPr algn="r"/>
            <a:r>
              <a:rPr lang="ru-RU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Контакты (34678)33503 </a:t>
            </a:r>
          </a:p>
          <a:p>
            <a:pPr algn="r"/>
            <a:r>
              <a:rPr lang="ru-RU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Сайт </a:t>
            </a:r>
            <a:r>
              <a:rPr lang="en-US" sz="2400" dirty="0">
                <a:solidFill>
                  <a:schemeClr val="tx1">
                    <a:lumMod val="85000"/>
                    <a:lumOff val="15000"/>
                  </a:schemeClr>
                </a:solidFill>
                <a:hlinkClick r:id="rId3"/>
              </a:rPr>
              <a:t>https://raduga-ds.86.i-schools.ru/pedagogika-marii-montessori</a:t>
            </a:r>
            <a:r>
              <a:rPr lang="ru-RU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</a:p>
          <a:p>
            <a:pPr algn="r"/>
            <a:endParaRPr lang="ru-RU" sz="2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" name="Titre 1">
            <a:extLst>
              <a:ext uri="{FF2B5EF4-FFF2-40B4-BE49-F238E27FC236}">
                <a16:creationId xmlns:a16="http://schemas.microsoft.com/office/drawing/2014/main" id="{0AADF64C-B0E1-4349-A205-3B644D9CB531}"/>
              </a:ext>
            </a:extLst>
          </p:cNvPr>
          <p:cNvSpPr txBox="1">
            <a:spLocks/>
          </p:cNvSpPr>
          <p:nvPr/>
        </p:nvSpPr>
        <p:spPr bwMode="auto">
          <a:xfrm>
            <a:off x="467544" y="256869"/>
            <a:ext cx="8568952" cy="6480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1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</a:rPr>
              <a:t>Муниципальное автономное дошкольное образовательное учреждение «Радуга»</a:t>
            </a:r>
            <a:endParaRPr lang="fr-CA" sz="18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252967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1"/>
          <p:cNvSpPr txBox="1">
            <a:spLocks/>
          </p:cNvSpPr>
          <p:nvPr/>
        </p:nvSpPr>
        <p:spPr bwMode="auto">
          <a:xfrm>
            <a:off x="755576" y="26064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r>
              <a:rPr lang="ru-RU" sz="32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Педагогический состав клуба </a:t>
            </a:r>
            <a:br>
              <a:rPr lang="ru-RU" sz="32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</a:br>
            <a:r>
              <a:rPr lang="ru-RU" sz="48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 </a:t>
            </a:r>
            <a:r>
              <a:rPr lang="ru-RU" sz="32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М. Монтессори</a:t>
            </a:r>
            <a:endParaRPr lang="fr-CA" sz="48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92080" y="2276871"/>
            <a:ext cx="3312368" cy="32205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95536" y="980728"/>
            <a:ext cx="4392488" cy="53942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6176606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re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152128"/>
          </a:xfrm>
        </p:spPr>
        <p:txBody>
          <a:bodyPr/>
          <a:lstStyle/>
          <a:p>
            <a:r>
              <a:rPr lang="ru-RU" sz="32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chemeClr val="tx2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Девиз педагогики Монтессори</a:t>
            </a:r>
            <a:br>
              <a:rPr lang="ru-RU" sz="32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chemeClr val="tx2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</a:br>
            <a:r>
              <a:rPr lang="ru-RU" sz="32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chemeClr val="tx2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«Помоги мне сделать это самому»</a:t>
            </a:r>
            <a:endParaRPr lang="fr-CA" sz="32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chemeClr val="tx2"/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827584" y="2060848"/>
            <a:ext cx="7704856" cy="4032448"/>
          </a:xfrm>
          <a:prstGeom prst="roundRect">
            <a:avLst>
              <a:gd name="adj" fmla="val 6677"/>
            </a:avLst>
          </a:prstGeom>
          <a:ln w="57150">
            <a:solidFill>
              <a:srgbClr val="FFC000"/>
            </a:solidFill>
            <a:prstDash val="lg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ru-RU" sz="2400" dirty="0"/>
              <a:t>«В жизни есть только один период, предназначенный для развития разума: возраст от 0 до 6 лет. Это творческий период, когда закладываются такие стороны характера, как сосредоточенность, самодисциплина, творческие интересы. И если игнорировать эти возможности или создать неблагоприятные условия, то развитие их не произойдет…»</a:t>
            </a:r>
          </a:p>
          <a:p>
            <a:pPr algn="r"/>
            <a:r>
              <a:rPr lang="ru-RU" sz="2400" dirty="0"/>
              <a:t> </a:t>
            </a:r>
          </a:p>
          <a:p>
            <a:pPr algn="r"/>
            <a:r>
              <a:rPr lang="ru-RU" sz="2400" dirty="0"/>
              <a:t>Мария </a:t>
            </a:r>
            <a:r>
              <a:rPr lang="ru-RU" sz="2400" dirty="0" err="1"/>
              <a:t>Монтессори</a:t>
            </a:r>
            <a:endParaRPr lang="ru-RU" sz="2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11960" y="1217653"/>
            <a:ext cx="2806283" cy="36750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95054" y="2904186"/>
            <a:ext cx="3055593" cy="39538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6" y="3728795"/>
            <a:ext cx="3906368" cy="29297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7776" y="1217653"/>
            <a:ext cx="3906368" cy="23489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TextBox 8"/>
          <p:cNvSpPr txBox="1"/>
          <p:nvPr/>
        </p:nvSpPr>
        <p:spPr>
          <a:xfrm>
            <a:off x="1175489" y="3463051"/>
            <a:ext cx="16081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2010-2011год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216329" y="2207480"/>
            <a:ext cx="16252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2017-2018год</a:t>
            </a:r>
          </a:p>
        </p:txBody>
      </p:sp>
      <p:sp>
        <p:nvSpPr>
          <p:cNvPr id="11" name="Заголовок 10"/>
          <p:cNvSpPr>
            <a:spLocks noGrp="1"/>
          </p:cNvSpPr>
          <p:nvPr>
            <p:ph type="title"/>
          </p:nvPr>
        </p:nvSpPr>
        <p:spPr>
          <a:xfrm>
            <a:off x="0" y="77998"/>
            <a:ext cx="8964488" cy="1143000"/>
          </a:xfrm>
        </p:spPr>
        <p:txBody>
          <a:bodyPr/>
          <a:lstStyle/>
          <a:p>
            <a:r>
              <a:rPr lang="ru-RU" sz="32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chemeClr val="tx2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Педагоги, прошедшие курсовую переподготовку «Педагогика Марии </a:t>
            </a:r>
            <a:r>
              <a:rPr lang="ru-RU" sz="3200" b="1" dirty="0" err="1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chemeClr val="tx2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Монтессори</a:t>
            </a:r>
            <a:r>
              <a:rPr lang="ru-RU" sz="32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chemeClr val="tx2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в ДОУ»</a:t>
            </a:r>
            <a:endParaRPr lang="ru-RU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4211960" y="5085184"/>
            <a:ext cx="187220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err="1" smtClean="0"/>
              <a:t>Сумнительная</a:t>
            </a:r>
            <a:r>
              <a:rPr lang="ru-RU" sz="1600" dirty="0" smtClean="0"/>
              <a:t> София Ивановна</a:t>
            </a:r>
          </a:p>
          <a:p>
            <a:r>
              <a:rPr lang="ru-RU" sz="1200" dirty="0" smtClean="0"/>
              <a:t>Член правления Фонда </a:t>
            </a:r>
            <a:r>
              <a:rPr lang="ru-RU" sz="1200" dirty="0" err="1" smtClean="0"/>
              <a:t>Монтессори</a:t>
            </a:r>
            <a:r>
              <a:rPr lang="ru-RU" sz="1200" dirty="0" smtClean="0"/>
              <a:t>, </a:t>
            </a:r>
          </a:p>
          <a:p>
            <a:r>
              <a:rPr lang="ru-RU" sz="1200" dirty="0" err="1" smtClean="0"/>
              <a:t>Монтессори</a:t>
            </a:r>
            <a:r>
              <a:rPr lang="ru-RU" sz="1200" dirty="0" smtClean="0"/>
              <a:t>-педагог 3-6</a:t>
            </a:r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val="25383243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3491880" y="5868054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2021-2022 год</a:t>
            </a:r>
          </a:p>
        </p:txBody>
      </p:sp>
      <p:sp>
        <p:nvSpPr>
          <p:cNvPr id="11" name="Заголовок 10"/>
          <p:cNvSpPr>
            <a:spLocks noGrp="1"/>
          </p:cNvSpPr>
          <p:nvPr>
            <p:ph type="title"/>
          </p:nvPr>
        </p:nvSpPr>
        <p:spPr>
          <a:xfrm>
            <a:off x="0" y="77998"/>
            <a:ext cx="8964488" cy="1143000"/>
          </a:xfrm>
        </p:spPr>
        <p:txBody>
          <a:bodyPr/>
          <a:lstStyle/>
          <a:p>
            <a:r>
              <a:rPr lang="ru-RU" sz="32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chemeClr val="tx2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Педагоги, проходящие курсовую переподготовку «Педагогика Марии Монтессори в ДОУ»</a:t>
            </a:r>
            <a:endParaRPr lang="ru-RU" sz="3200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60803182-ADE9-48D1-AA4C-EB53CB031DC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7624" y="1562468"/>
            <a:ext cx="6408712" cy="41487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2806271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re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txBody>
          <a:bodyPr/>
          <a:lstStyle/>
          <a:p>
            <a:r>
              <a:rPr lang="ru-RU" sz="32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Заседания педагогов клуба</a:t>
            </a:r>
            <a:br>
              <a:rPr lang="ru-RU" sz="32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</a:br>
            <a:r>
              <a:rPr lang="ru-RU" sz="32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«Педагогика М. Монтессори»</a:t>
            </a:r>
            <a:endParaRPr lang="fr-CA" sz="32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pic>
        <p:nvPicPr>
          <p:cNvPr id="1028" name="Picture 4" descr="http://raduga-ds.86.i-schools.ru/files/20191219_13585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047" y="909128"/>
            <a:ext cx="3966897" cy="297517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76056" y="1057454"/>
            <a:ext cx="3816424" cy="28623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0" name="Picture 6" descr="http://raduga-ds.86.i-schools.ru/files/IMG-0f2d4efe104c18c347ef45096427042b-V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5575" y="3879871"/>
            <a:ext cx="4030896" cy="302317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AutoShape 8" descr="https://e.mail.ru/api/v1/messages/attaches/view?id=2DRULMFyo9BNGDL825xwti4W:ELGifLGVt9A&amp;type=cloud_stock&amp;x-email=pik_86%40mail.ru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76056" y="4005064"/>
            <a:ext cx="3803914" cy="28529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4291553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re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txBody>
          <a:bodyPr/>
          <a:lstStyle/>
          <a:p>
            <a:r>
              <a:rPr lang="ru-RU" sz="32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Задачи членов клуба:</a:t>
            </a:r>
            <a:endParaRPr lang="fr-CA" sz="32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611560" y="1556792"/>
            <a:ext cx="7812868" cy="4968552"/>
          </a:xfrm>
          <a:prstGeom prst="roundRect">
            <a:avLst>
              <a:gd name="adj" fmla="val 6677"/>
            </a:avLst>
          </a:prstGeom>
          <a:ln w="57150">
            <a:solidFill>
              <a:srgbClr val="FFC000"/>
            </a:solidFill>
            <a:prstDash val="lg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lvl="0"/>
            <a:endParaRPr lang="ru-RU" sz="100" dirty="0">
              <a:solidFill>
                <a:prstClr val="black">
                  <a:lumMod val="85000"/>
                  <a:lumOff val="15000"/>
                </a:prstClr>
              </a:solidFill>
            </a:endParaRPr>
          </a:p>
          <a:p>
            <a:pPr indent="361950" algn="just">
              <a:buFont typeface="Arial" panose="020B0604020202020204" pitchFamily="34" charset="0"/>
              <a:buChar char="•"/>
              <a:tabLst>
                <a:tab pos="0" algn="l"/>
              </a:tabLst>
            </a:pPr>
            <a:r>
              <a:rPr lang="ru-RU" sz="2000" dirty="0">
                <a:solidFill>
                  <a:prstClr val="black">
                    <a:lumMod val="85000"/>
                    <a:lumOff val="15000"/>
                  </a:prstClr>
                </a:solidFill>
              </a:rPr>
              <a:t>Взаимодействие между </a:t>
            </a:r>
            <a:r>
              <a:rPr lang="ru-RU" sz="2000" dirty="0" err="1">
                <a:solidFill>
                  <a:prstClr val="black">
                    <a:lumMod val="85000"/>
                    <a:lumOff val="15000"/>
                  </a:prstClr>
                </a:solidFill>
              </a:rPr>
              <a:t>Монтессори</a:t>
            </a:r>
            <a:r>
              <a:rPr lang="ru-RU" sz="2000" dirty="0">
                <a:solidFill>
                  <a:prstClr val="black">
                    <a:lumMod val="85000"/>
                    <a:lumOff val="15000"/>
                  </a:prstClr>
                </a:solidFill>
              </a:rPr>
              <a:t>-педагогами, обмен новой информацией и опытом, расширяя и пополняя развивающую предметно-пространственную среду для своего класса необходимыми материалами в соответствии с принципами </a:t>
            </a:r>
            <a:r>
              <a:rPr lang="ru-RU" sz="2000" dirty="0" err="1">
                <a:solidFill>
                  <a:prstClr val="black">
                    <a:lumMod val="85000"/>
                    <a:lumOff val="15000"/>
                  </a:prstClr>
                </a:solidFill>
              </a:rPr>
              <a:t>Монтессори</a:t>
            </a:r>
            <a:r>
              <a:rPr lang="ru-RU" sz="2000" dirty="0">
                <a:solidFill>
                  <a:prstClr val="black">
                    <a:lumMod val="85000"/>
                    <a:lumOff val="15000"/>
                  </a:prstClr>
                </a:solidFill>
              </a:rPr>
              <a:t>, культурой и эстетикой, которые отвечают потребностям детей,</a:t>
            </a:r>
          </a:p>
          <a:p>
            <a:pPr indent="361950" algn="just">
              <a:buFont typeface="Arial" panose="020B0604020202020204" pitchFamily="34" charset="0"/>
              <a:buChar char="•"/>
              <a:tabLst>
                <a:tab pos="0" algn="l"/>
              </a:tabLst>
            </a:pPr>
            <a:r>
              <a:rPr lang="ru-RU" sz="2000" dirty="0">
                <a:solidFill>
                  <a:prstClr val="black">
                    <a:lumMod val="85000"/>
                    <a:lumOff val="15000"/>
                  </a:prstClr>
                </a:solidFill>
              </a:rPr>
              <a:t>Содействие преодолению социальных и образовательных проблем, в решении которых положительный эффект может быть достигнут через образование детей,</a:t>
            </a:r>
          </a:p>
          <a:p>
            <a:pPr lvl="0" indent="361950" algn="just">
              <a:buFont typeface="Arial" panose="020B0604020202020204" pitchFamily="34" charset="0"/>
              <a:buChar char="•"/>
              <a:tabLst>
                <a:tab pos="0" algn="l"/>
              </a:tabLst>
            </a:pPr>
            <a:r>
              <a:rPr lang="ru-RU" sz="2000" dirty="0">
                <a:solidFill>
                  <a:prstClr val="black">
                    <a:lumMod val="85000"/>
                    <a:lumOff val="15000"/>
                  </a:prstClr>
                </a:solidFill>
              </a:rPr>
              <a:t>Пропагандировать и развивать в обществе более глубокое понимание идей и знание программ </a:t>
            </a:r>
            <a:r>
              <a:rPr lang="ru-RU" sz="2000" dirty="0" err="1">
                <a:solidFill>
                  <a:prstClr val="black">
                    <a:lumMod val="85000"/>
                    <a:lumOff val="15000"/>
                  </a:prstClr>
                </a:solidFill>
              </a:rPr>
              <a:t>Монтессори</a:t>
            </a:r>
            <a:r>
              <a:rPr lang="ru-RU" sz="2000" dirty="0">
                <a:solidFill>
                  <a:prstClr val="black">
                    <a:lumMod val="85000"/>
                    <a:lumOff val="15000"/>
                  </a:prstClr>
                </a:solidFill>
              </a:rPr>
              <a:t> в области уникальной природы детства, естественного развития человека, потребностей и прав ребёнка.</a:t>
            </a:r>
          </a:p>
          <a:p>
            <a:pPr lvl="0" algn="just">
              <a:tabLst>
                <a:tab pos="0" algn="l"/>
              </a:tabLst>
            </a:pPr>
            <a:r>
              <a:rPr lang="ru-RU" sz="2000" dirty="0">
                <a:solidFill>
                  <a:prstClr val="black">
                    <a:lumMod val="85000"/>
                    <a:lumOff val="15000"/>
                  </a:prstClr>
                </a:solidFill>
              </a:rPr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8344773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re 1"/>
          <p:cNvSpPr>
            <a:spLocks noGrp="1"/>
          </p:cNvSpPr>
          <p:nvPr>
            <p:ph type="title"/>
          </p:nvPr>
        </p:nvSpPr>
        <p:spPr>
          <a:xfrm>
            <a:off x="755576" y="188640"/>
            <a:ext cx="8229600" cy="1143000"/>
          </a:xfrm>
        </p:spPr>
        <p:txBody>
          <a:bodyPr/>
          <a:lstStyle/>
          <a:p>
            <a:pPr algn="r"/>
            <a:r>
              <a:rPr lang="ru-RU" sz="32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Принципы</a:t>
            </a:r>
            <a:br>
              <a:rPr lang="ru-RU" sz="32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</a:br>
            <a:r>
              <a:rPr lang="ru-RU" sz="32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педагогической системы </a:t>
            </a:r>
            <a:r>
              <a:rPr lang="ru-RU" sz="3200" b="1" dirty="0" err="1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М.Монтессори</a:t>
            </a:r>
            <a:endParaRPr lang="fr-CA" sz="32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755576" y="1988840"/>
            <a:ext cx="8136904" cy="4248472"/>
          </a:xfrm>
          <a:prstGeom prst="roundRect">
            <a:avLst>
              <a:gd name="adj" fmla="val 6677"/>
            </a:avLst>
          </a:prstGeom>
          <a:ln w="57150">
            <a:solidFill>
              <a:srgbClr val="FFC000"/>
            </a:solidFill>
            <a:prstDash val="lg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dirty="0"/>
              <a:t>Принцип разновозрастности детской группы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dirty="0"/>
              <a:t>Принцип свободной работы детей в специально-подготовленной среде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dirty="0"/>
              <a:t>Принцип сенситивных периодов от рождения до школы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dirty="0"/>
              <a:t>Принцип возрастной периодизации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dirty="0"/>
              <a:t>Принцип актуального и ближайшего развития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dirty="0"/>
              <a:t>Принцип проявления дисциплины в свободе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dirty="0" err="1"/>
              <a:t>Безоценочность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8285139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re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txBody>
          <a:bodyPr/>
          <a:lstStyle/>
          <a:p>
            <a:r>
              <a:rPr lang="ru-RU" sz="36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Самообразование </a:t>
            </a:r>
            <a:br>
              <a:rPr lang="ru-RU" sz="36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</a:br>
            <a:r>
              <a:rPr lang="ru-RU" sz="3600" b="1" dirty="0" err="1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монтессори</a:t>
            </a:r>
            <a:r>
              <a:rPr lang="ru-RU" sz="36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-педагогов</a:t>
            </a:r>
            <a:endParaRPr lang="fr-CA" sz="36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0324" y="1340769"/>
            <a:ext cx="3433564" cy="235771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53150">
            <a:off x="1102842" y="2420843"/>
            <a:ext cx="3434746" cy="21924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127294" y="3096775"/>
            <a:ext cx="2329461" cy="3325549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475367" y="5945322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ru-RU" dirty="0">
                <a:hlinkClick r:id="rId6"/>
              </a:rPr>
              <a:t>https://</a:t>
            </a:r>
            <a:r>
              <a:rPr lang="ru-RU" dirty="0" smtClean="0">
                <a:hlinkClick r:id="rId6"/>
              </a:rPr>
              <a:t>raduga-ds.86.i-schools.ru/pedagogika-marii-montessori</a:t>
            </a:r>
            <a:r>
              <a:rPr lang="ru-RU" dirty="0" smtClean="0"/>
              <a:t>  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94019" y="1340769"/>
            <a:ext cx="1967348" cy="278092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17569" y="2731233"/>
            <a:ext cx="2069231" cy="2924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6865431"/>
      </p:ext>
    </p:extLst>
  </p:cSld>
  <p:clrMapOvr>
    <a:masterClrMapping/>
  </p:clrMapOvr>
</p:sld>
</file>

<file path=ppt/theme/theme1.xml><?xml version="1.0" encoding="utf-8"?>
<a:theme xmlns:a="http://schemas.openxmlformats.org/drawingml/2006/main" name="135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135</Template>
  <TotalTime>723</TotalTime>
  <Words>286</Words>
  <Application>Microsoft Office PowerPoint</Application>
  <PresentationFormat>Экран (4:3)</PresentationFormat>
  <Paragraphs>47</Paragraphs>
  <Slides>14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7" baseType="lpstr">
      <vt:lpstr>Arial</vt:lpstr>
      <vt:lpstr>Calibri</vt:lpstr>
      <vt:lpstr>135</vt:lpstr>
      <vt:lpstr>Организация работы  клуба  «ПЕДАГОГИКА МАРИИ МОНТЕССОРИ»</vt:lpstr>
      <vt:lpstr>Презентация PowerPoint</vt:lpstr>
      <vt:lpstr>Девиз педагогики Монтессори  «Помоги мне сделать это самому»</vt:lpstr>
      <vt:lpstr>Педагоги, прошедшие курсовую переподготовку «Педагогика Марии Монтессори в ДОУ»</vt:lpstr>
      <vt:lpstr>Педагоги, проходящие курсовую переподготовку «Педагогика Марии Монтессори в ДОУ»</vt:lpstr>
      <vt:lpstr>Заседания педагогов клуба  «Педагогика М. Монтессори»</vt:lpstr>
      <vt:lpstr>Задачи членов клуба:</vt:lpstr>
      <vt:lpstr>Принципы  педагогической системы М.Монтессори</vt:lpstr>
      <vt:lpstr>Самообразование  монтессори-педагогов</vt:lpstr>
      <vt:lpstr>Диссеминация педагогического опыта</vt:lpstr>
      <vt:lpstr>Результативность</vt:lpstr>
      <vt:lpstr>Молодые педагоги в работе!</vt:lpstr>
      <vt:lpstr>Монтессори-лучший старт в жизни!</vt:lpstr>
      <vt:lpstr>Организация работы клуба  «ПЕДАГОГИКА МАРИИ МОНТЕССОРИ»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презентации</dc:title>
  <dc:creator>Олег</dc:creator>
  <cp:lastModifiedBy>XxX</cp:lastModifiedBy>
  <cp:revision>41</cp:revision>
  <dcterms:created xsi:type="dcterms:W3CDTF">2012-07-31T14:11:19Z</dcterms:created>
  <dcterms:modified xsi:type="dcterms:W3CDTF">2022-04-18T14:50:16Z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87885</vt:lpwstr>
  </property>
  <property fmtid="{D5CDD505-2E9C-101B-9397-08002B2CF9AE}" pid="3" name="NXPowerLiteSettings">
    <vt:lpwstr>F7000400038000</vt:lpwstr>
  </property>
  <property fmtid="{D5CDD505-2E9C-101B-9397-08002B2CF9AE}" pid="4" name="NXPowerLiteVersion">
    <vt:lpwstr>D5.0.3</vt:lpwstr>
  </property>
</Properties>
</file>