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1" r:id="rId14"/>
    <p:sldId id="272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37" d="100"/>
          <a:sy n="37" d="100"/>
        </p:scale>
        <p:origin x="29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397DE4-BE58-4EF0-A250-DA39204C88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A9C2006-AC96-48E8-9D85-41D762CCCC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B6941A0-ABBE-4B15-9D12-FE70BFD2B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9B40E-7D77-46CA-9B71-99AB0A2F7427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5E3213D-4EEC-4DA7-BEB7-911095ED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9ED70C-34F1-415F-9CEF-198B50ED7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0627E-0650-4B29-9E0A-97E723C7A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545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C83F75-CEFF-4FCC-A7F2-912DE7C36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EC5104F-5775-4BC4-BD06-B7A0BCD697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78C1B4-59A2-4121-89FF-7B1A99D3E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9B40E-7D77-46CA-9B71-99AB0A2F7427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3108B0-28A4-4B80-8367-1DF2A85D4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587CAA-ED16-410F-B37A-C87BC0D62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0627E-0650-4B29-9E0A-97E723C7A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ECBFAC0-B1BA-4EA5-B407-B4A8A1F8C8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568B0DA-2C2D-42C2-86EF-092A6BDC91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7F35A8-8D38-49A1-8518-C218EEBBF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9B40E-7D77-46CA-9B71-99AB0A2F7427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5AFB09-EC3F-4A43-9D66-59386A746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BF6D0F-E379-43CA-A4B1-C4A42D9AD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0627E-0650-4B29-9E0A-97E723C7A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35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2092DA-F9C7-4C7E-81B9-C7B69F904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55CDA3-02BE-41DF-B0EE-C5FE1A0BC0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CF101C-B292-4D5F-A345-A8C2E2D9F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9B40E-7D77-46CA-9B71-99AB0A2F7427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57F031-3A2B-4B60-8119-DA6CE44DB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AAB4E5-2590-4D5E-B971-C3A57AD0B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0627E-0650-4B29-9E0A-97E723C7A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478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EEB75A-02BF-4430-96BD-8B4396281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7954F5E-5E4F-4934-A079-BCEED4342D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84A68F5-4447-40A8-9046-F0676A743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9B40E-7D77-46CA-9B71-99AB0A2F7427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7BEAE3-A321-433D-89BD-751D31899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95BDFD-0FF6-4209-ADB2-FB4F9C1CE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0627E-0650-4B29-9E0A-97E723C7A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878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697EDE-1C9C-42E7-ABD9-6271BE4D0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B6A96C-E623-4812-BCD7-FA710E7700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CDCAD09-EC4B-4CA7-BD40-14D027F649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3B3603E-9842-48B1-B362-59B288BDA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9B40E-7D77-46CA-9B71-99AB0A2F7427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57C6389-B9BF-45AC-B50F-EB2BB0FD7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479FF50-93F2-49AB-BF8B-A63220F3F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0627E-0650-4B29-9E0A-97E723C7A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827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AEB6B0-38EC-4AF9-9554-9899F6F8C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C5CDE44-C192-4AE2-B6AD-E0A731C493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B0AECB1-9453-44BF-BD17-1F187AEFD0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8EDFD81-FCC9-422F-8987-EBE38648BF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B5C1937-C73C-41BC-B602-61BCD2E450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2654DE6-A86C-4FB2-B7B7-41C512AFB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9B40E-7D77-46CA-9B71-99AB0A2F7427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1A84892-7DFA-4901-87B0-89463A3F2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F7D75CE-F7D8-43C8-B091-0A836B39B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0627E-0650-4B29-9E0A-97E723C7A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586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743D64-A3E5-4EBB-A0C6-91039A90C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DD11FE7-09CE-4123-BF0B-511D58AC3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9B40E-7D77-46CA-9B71-99AB0A2F7427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D2C7214-5395-4001-971C-649DF0E7C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AEC5667-0E89-495D-88B0-B2B9839DC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0627E-0650-4B29-9E0A-97E723C7A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669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E2E85B3-BFCA-4F0A-8DEB-823585422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9B40E-7D77-46CA-9B71-99AB0A2F7427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7F7EE5F-11B0-4C77-98AE-9F0460223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3A9F614-4016-4912-8967-0E064DC22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0627E-0650-4B29-9E0A-97E723C7A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742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9876B6-0BA7-4860-93EC-DF9DBB01E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504F83-D38E-496D-BB67-232F0B3470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46B1CDF-C45C-4488-848B-F4A5CE5B34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3B81171-F711-4C1F-975F-0F8556E23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9B40E-7D77-46CA-9B71-99AB0A2F7427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1E6E0DC-E519-4F92-8939-9BCFDE0BB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7AFDB56-A30B-46EA-A765-BB5E13601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0627E-0650-4B29-9E0A-97E723C7A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404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2FDB93-C27C-443F-90EF-4B5F33F55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30BF111-59FB-4FC9-8D3E-30C7B4325B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2BCDC1B-DFDF-4AD1-BB94-0108F1B017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73E2410-23C7-4E74-8274-04004402D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9B40E-7D77-46CA-9B71-99AB0A2F7427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DF953F0-2BF3-4909-88DF-D54B9363C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25398EE-6BE0-4E91-BD88-83A540E79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0627E-0650-4B29-9E0A-97E723C7A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70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B756D0-06D5-4A68-8963-21661724F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569A8B5-AFCE-4CA3-9348-87750DEBC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3D5E040-26B4-4FBE-923D-84E7389821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9B40E-7D77-46CA-9B71-99AB0A2F7427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D141F2-4B7C-416B-82E6-C1BAA8068A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C23E9C-88DF-49C0-A8A0-7D9FA6F48E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0627E-0650-4B29-9E0A-97E723C7A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59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38388" y="1285861"/>
            <a:ext cx="9129613" cy="258532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«ПОМНИ  ПРАВИЛА  ДВИЖЕНЬЯ КАК  ТАБЛИЦУ  УМНОЖЕНЬЯ»</a:t>
            </a:r>
            <a:endParaRPr lang="ru-RU" sz="5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096000" y="71435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Georgia" pitchFamily="18" charset="0"/>
              </a:rPr>
              <a:t>Транспорт разный на дороге: </a:t>
            </a:r>
            <a:br>
              <a:rPr lang="ru-RU" sz="2400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Georgia" pitchFamily="18" charset="0"/>
              </a:rPr>
              <a:t>Легковой и грузовой, </a:t>
            </a:r>
            <a:br>
              <a:rPr lang="ru-RU" sz="2400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Georgia" pitchFamily="18" charset="0"/>
              </a:rPr>
              <a:t>Государственный и частный, </a:t>
            </a:r>
            <a:br>
              <a:rPr lang="ru-RU" sz="2400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Georgia" pitchFamily="18" charset="0"/>
              </a:rPr>
              <a:t>Пассажирский городской. </a:t>
            </a:r>
          </a:p>
        </p:txBody>
      </p:sp>
      <p:pic>
        <p:nvPicPr>
          <p:cNvPr id="29698" name="Picture 2" descr="Картинки по запросу легковой транспорт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1" y="280370"/>
            <a:ext cx="4344955" cy="3005735"/>
          </a:xfrm>
          <a:prstGeom prst="rect">
            <a:avLst/>
          </a:prstGeom>
          <a:noFill/>
        </p:spPr>
      </p:pic>
      <p:pic>
        <p:nvPicPr>
          <p:cNvPr id="29700" name="Picture 4" descr="Картинки по запросу грузовой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1" y="3357562"/>
            <a:ext cx="4381499" cy="3286124"/>
          </a:xfrm>
          <a:prstGeom prst="rect">
            <a:avLst/>
          </a:prstGeom>
          <a:noFill/>
        </p:spPr>
      </p:pic>
      <p:pic>
        <p:nvPicPr>
          <p:cNvPr id="29702" name="Picture 6" descr="Картинки по запросу троллейбус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0250" y="3009914"/>
            <a:ext cx="4357750" cy="38480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2861" y="428605"/>
            <a:ext cx="420339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  <a:latin typeface="Georgia" pitchFamily="18" charset="0"/>
              </a:rPr>
              <a:t>Спецтранспорт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881686" y="1357299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dirty="0">
                <a:latin typeface="Georgia" pitchFamily="18" charset="0"/>
              </a:rPr>
              <a:t>Посторонитесь! Дорогу! Дорогу!</a:t>
            </a:r>
            <a:br>
              <a:rPr lang="ru-RU" sz="2200" dirty="0">
                <a:latin typeface="Georgia" pitchFamily="18" charset="0"/>
              </a:rPr>
            </a:br>
            <a:r>
              <a:rPr lang="ru-RU" sz="2200" dirty="0">
                <a:latin typeface="Georgia" pitchFamily="18" charset="0"/>
              </a:rPr>
              <a:t>Скорая помощь летит на подмогу.</a:t>
            </a:r>
            <a:br>
              <a:rPr lang="ru-RU" sz="2200" dirty="0">
                <a:latin typeface="Georgia" pitchFamily="18" charset="0"/>
              </a:rPr>
            </a:br>
            <a:r>
              <a:rPr lang="ru-RU" sz="2200" dirty="0">
                <a:latin typeface="Georgia" pitchFamily="18" charset="0"/>
              </a:rPr>
              <a:t>Приказ постового: «Стоять! Хода нет!</a:t>
            </a:r>
            <a:br>
              <a:rPr lang="ru-RU" sz="2200" dirty="0">
                <a:latin typeface="Georgia" pitchFamily="18" charset="0"/>
              </a:rPr>
            </a:br>
            <a:r>
              <a:rPr lang="ru-RU" sz="2200" dirty="0">
                <a:latin typeface="Georgia" pitchFamily="18" charset="0"/>
              </a:rPr>
              <a:t>Только для «Скорой» Зеленый свет!»</a:t>
            </a:r>
            <a:br>
              <a:rPr lang="ru-RU" sz="2200" dirty="0">
                <a:latin typeface="Georgia" pitchFamily="18" charset="0"/>
              </a:rPr>
            </a:br>
            <a:r>
              <a:rPr lang="ru-RU" sz="2200" dirty="0">
                <a:latin typeface="Georgia" pitchFamily="18" charset="0"/>
              </a:rPr>
              <a:t>Где-то случилась большая беда,</a:t>
            </a:r>
            <a:br>
              <a:rPr lang="ru-RU" sz="2200" dirty="0">
                <a:latin typeface="Georgia" pitchFamily="18" charset="0"/>
              </a:rPr>
            </a:br>
            <a:r>
              <a:rPr lang="ru-RU" sz="2200" dirty="0">
                <a:latin typeface="Georgia" pitchFamily="18" charset="0"/>
              </a:rPr>
              <a:t>Скорая помощь мчится туда.</a:t>
            </a:r>
          </a:p>
        </p:txBody>
      </p:sp>
      <p:pic>
        <p:nvPicPr>
          <p:cNvPr id="28674" name="Picture 2" descr="Картинки по запросу скорая помощь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4572008"/>
            <a:ext cx="4953000" cy="2285992"/>
          </a:xfrm>
          <a:prstGeom prst="rect">
            <a:avLst/>
          </a:prstGeom>
          <a:noFill/>
        </p:spPr>
      </p:pic>
      <p:pic>
        <p:nvPicPr>
          <p:cNvPr id="28676" name="Picture 4" descr="Картинки по запросу скорая помощь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1" y="1500174"/>
            <a:ext cx="4273549" cy="36337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0" y="285729"/>
            <a:ext cx="4572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sz="3200" dirty="0">
                <a:latin typeface="Georgia" pitchFamily="18" charset="0"/>
              </a:rPr>
            </a:br>
            <a:r>
              <a:rPr lang="ru-RU" sz="3200" dirty="0">
                <a:solidFill>
                  <a:srgbClr val="FF0000"/>
                </a:solidFill>
                <a:latin typeface="Georgia" pitchFamily="18" charset="0"/>
              </a:rPr>
              <a:t>Полицейская машина</a:t>
            </a:r>
            <a:br>
              <a:rPr lang="ru-RU" sz="3200" dirty="0">
                <a:latin typeface="Georgia" pitchFamily="18" charset="0"/>
              </a:rPr>
            </a:br>
            <a:r>
              <a:rPr lang="ru-RU" sz="3200" dirty="0">
                <a:latin typeface="Georgia" pitchFamily="18" charset="0"/>
              </a:rPr>
              <a:t>Нам мелькает глазом синим,</a:t>
            </a:r>
            <a:br>
              <a:rPr lang="ru-RU" sz="3200" dirty="0">
                <a:latin typeface="Georgia" pitchFamily="18" charset="0"/>
              </a:rPr>
            </a:br>
            <a:r>
              <a:rPr lang="ru-RU" sz="3200" dirty="0">
                <a:latin typeface="Georgia" pitchFamily="18" charset="0"/>
              </a:rPr>
              <a:t>А её сирены звук</a:t>
            </a:r>
            <a:br>
              <a:rPr lang="ru-RU" sz="3200" dirty="0">
                <a:latin typeface="Georgia" pitchFamily="18" charset="0"/>
              </a:rPr>
            </a:br>
            <a:r>
              <a:rPr lang="ru-RU" sz="3200" dirty="0">
                <a:latin typeface="Georgia" pitchFamily="18" charset="0"/>
              </a:rPr>
              <a:t>Слышен далеко вокруг.</a:t>
            </a:r>
            <a:br>
              <a:rPr lang="ru-RU" sz="3200" dirty="0">
                <a:latin typeface="Georgia" pitchFamily="18" charset="0"/>
              </a:rPr>
            </a:br>
            <a:endParaRPr lang="ru-RU" sz="3200" dirty="0">
              <a:latin typeface="Georgia" pitchFamily="18" charset="0"/>
            </a:endParaRPr>
          </a:p>
        </p:txBody>
      </p:sp>
      <p:pic>
        <p:nvPicPr>
          <p:cNvPr id="27650" name="Picture 2" descr="Картинки по запросу полицейская машина росс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8876" y="4000504"/>
            <a:ext cx="4000500" cy="2590800"/>
          </a:xfrm>
          <a:prstGeom prst="rect">
            <a:avLst/>
          </a:prstGeom>
          <a:noFill/>
        </p:spPr>
      </p:pic>
      <p:pic>
        <p:nvPicPr>
          <p:cNvPr id="27652" name="Picture 4" descr="Картинки по запросу полицейская машина росс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24035" y="857233"/>
            <a:ext cx="3429001" cy="2571751"/>
          </a:xfrm>
          <a:prstGeom prst="rect">
            <a:avLst/>
          </a:prstGeom>
          <a:noFill/>
        </p:spPr>
      </p:pic>
      <p:pic>
        <p:nvPicPr>
          <p:cNvPr id="27654" name="Picture 6" descr="Картинки по запросу полицейская машина росси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20" y="3786190"/>
            <a:ext cx="4000528" cy="2786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0" y="857232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latin typeface="Georgia" pitchFamily="18" charset="0"/>
              </a:rPr>
              <a:t>Спешит машина красная,</a:t>
            </a:r>
            <a:br>
              <a:rPr lang="ru-RU" sz="2800" dirty="0">
                <a:latin typeface="Georgia" pitchFamily="18" charset="0"/>
              </a:rPr>
            </a:br>
            <a:r>
              <a:rPr lang="ru-RU" sz="2800" dirty="0">
                <a:latin typeface="Georgia" pitchFamily="18" charset="0"/>
              </a:rPr>
              <a:t>Не выключая фар,</a:t>
            </a:r>
            <a:br>
              <a:rPr lang="ru-RU" sz="2800" dirty="0">
                <a:latin typeface="Georgia" pitchFamily="18" charset="0"/>
              </a:rPr>
            </a:br>
            <a:r>
              <a:rPr lang="ru-RU" sz="2800" dirty="0">
                <a:latin typeface="Georgia" pitchFamily="18" charset="0"/>
              </a:rPr>
              <a:t>На службу на опасную,</a:t>
            </a:r>
            <a:br>
              <a:rPr lang="ru-RU" sz="2800" dirty="0">
                <a:latin typeface="Georgia" pitchFamily="18" charset="0"/>
              </a:rPr>
            </a:br>
            <a:r>
              <a:rPr lang="ru-RU" sz="2800" dirty="0">
                <a:latin typeface="Georgia" pitchFamily="18" charset="0"/>
              </a:rPr>
              <a:t>Спешит тушить пожар!</a:t>
            </a:r>
          </a:p>
        </p:txBody>
      </p:sp>
      <p:pic>
        <p:nvPicPr>
          <p:cNvPr id="54274" name="Picture 2" descr="Картинки по запросу пожарна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2992" y="3143249"/>
            <a:ext cx="5333984" cy="3373745"/>
          </a:xfrm>
          <a:prstGeom prst="rect">
            <a:avLst/>
          </a:prstGeom>
          <a:noFill/>
        </p:spPr>
      </p:pic>
      <p:pic>
        <p:nvPicPr>
          <p:cNvPr id="54276" name="Picture 4" descr="Картинки по запросу пожарна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354299"/>
            <a:ext cx="4500562" cy="27890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0" y="0"/>
            <a:ext cx="4572000" cy="3046988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Georgia" pitchFamily="18" charset="0"/>
              </a:rPr>
              <a:t>Делаем ребятам </a:t>
            </a:r>
            <a:br>
              <a:rPr lang="ru-RU" sz="2400" b="1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Georgia" pitchFamily="18" charset="0"/>
              </a:rPr>
              <a:t>Предостережение: </a:t>
            </a:r>
            <a:br>
              <a:rPr lang="ru-RU" sz="2400" b="1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Georgia" pitchFamily="18" charset="0"/>
              </a:rPr>
              <a:t>Выучите срочно </a:t>
            </a:r>
            <a:br>
              <a:rPr lang="ru-RU" sz="2400" b="1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Georgia" pitchFamily="18" charset="0"/>
              </a:rPr>
              <a:t>ПРАВИЛА ДВИЖЕНИЯ, </a:t>
            </a:r>
            <a:br>
              <a:rPr lang="ru-RU" sz="2400" b="1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Georgia" pitchFamily="18" charset="0"/>
              </a:rPr>
              <a:t>Чтоб не волновались </a:t>
            </a:r>
            <a:br>
              <a:rPr lang="ru-RU" sz="2400" b="1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Georgia" pitchFamily="18" charset="0"/>
              </a:rPr>
              <a:t>Каждый день родители, </a:t>
            </a:r>
            <a:br>
              <a:rPr lang="ru-RU" sz="2400" b="1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Georgia" pitchFamily="18" charset="0"/>
              </a:rPr>
              <a:t>Чтоб спокойно мчались </a:t>
            </a:r>
            <a:br>
              <a:rPr lang="ru-RU" sz="2400" b="1" dirty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Georgia" pitchFamily="18" charset="0"/>
              </a:rPr>
              <a:t>Улицей водители! </a:t>
            </a:r>
          </a:p>
        </p:txBody>
      </p:sp>
      <p:pic>
        <p:nvPicPr>
          <p:cNvPr id="53249" name="Picture 1" descr="D:\работа\картинки\hello_html_m6dcf3bd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513" y="3046989"/>
            <a:ext cx="4669271" cy="38105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0" y="78579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Встали мы на переходе, </a:t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Перед нами светофор. </a:t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И при всем честном народе </a:t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Смотрит он на нас в упор. </a:t>
            </a:r>
          </a:p>
        </p:txBody>
      </p:sp>
      <p:pic>
        <p:nvPicPr>
          <p:cNvPr id="37890" name="Picture 2" descr="Картинки по запросу анимация пдд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8098" y="3214686"/>
            <a:ext cx="4829903" cy="3643314"/>
          </a:xfrm>
          <a:prstGeom prst="rect">
            <a:avLst/>
          </a:prstGeom>
          <a:noFill/>
        </p:spPr>
      </p:pic>
      <p:pic>
        <p:nvPicPr>
          <p:cNvPr id="37892" name="Picture 4" descr="Картинки по запросу анимация пд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8282" y="1928802"/>
            <a:ext cx="4762500" cy="3648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81686" y="78579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Georgia" pitchFamily="18" charset="0"/>
              </a:rPr>
              <a:t>Красный глаз его открылся, </a:t>
            </a:r>
            <a:br>
              <a:rPr lang="ru-RU" sz="2400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400" dirty="0">
                <a:solidFill>
                  <a:srgbClr val="C00000"/>
                </a:solidFill>
                <a:latin typeface="Georgia" pitchFamily="18" charset="0"/>
              </a:rPr>
              <a:t>Значит, хочет он сказать: </a:t>
            </a:r>
            <a:br>
              <a:rPr lang="ru-RU" sz="2400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400" dirty="0">
                <a:solidFill>
                  <a:srgbClr val="C00000"/>
                </a:solidFill>
                <a:latin typeface="Georgia" pitchFamily="18" charset="0"/>
              </a:rPr>
              <a:t>Как бы ты не торопился, </a:t>
            </a:r>
            <a:br>
              <a:rPr lang="ru-RU" sz="2400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400" dirty="0">
                <a:solidFill>
                  <a:srgbClr val="C00000"/>
                </a:solidFill>
                <a:latin typeface="Georgia" pitchFamily="18" charset="0"/>
              </a:rPr>
              <a:t>Должен ты сейчас стоять! </a:t>
            </a:r>
          </a:p>
        </p:txBody>
      </p:sp>
      <p:pic>
        <p:nvPicPr>
          <p:cNvPr id="4" name="Picture 2" descr="Картинки по запросу анимация пдд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8098" y="3214686"/>
            <a:ext cx="4829903" cy="3643314"/>
          </a:xfrm>
          <a:prstGeom prst="rect">
            <a:avLst/>
          </a:prstGeom>
          <a:noFill/>
        </p:spPr>
      </p:pic>
      <p:pic>
        <p:nvPicPr>
          <p:cNvPr id="36868" name="Picture 4" descr="Похожее изображение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1" y="357166"/>
            <a:ext cx="2695575" cy="2695576"/>
          </a:xfrm>
          <a:prstGeom prst="rect">
            <a:avLst/>
          </a:prstGeom>
          <a:noFill/>
        </p:spPr>
      </p:pic>
      <p:sp>
        <p:nvSpPr>
          <p:cNvPr id="36872" name="AutoShape 8" descr="Картинки по запросу анимация красный свет светофора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4" name="AutoShape 10" descr="Картинки по запросу анимация красный свет светофора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6" name="AutoShape 12" descr="Картинки по запросу анимация красный свет светофора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6878" name="Picture 14" descr="Похожее изображени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20" y="3308940"/>
            <a:ext cx="4786346" cy="31918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Картинки по запросу анимация желтый свет светофор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3214662"/>
            <a:ext cx="4500594" cy="364333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096000" y="1000108"/>
            <a:ext cx="4572000" cy="156966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FFFF00"/>
                </a:solidFill>
                <a:latin typeface="Georgia" pitchFamily="18" charset="0"/>
              </a:rPr>
              <a:t>Вот мигает желтым глазом. </a:t>
            </a:r>
            <a:br>
              <a:rPr lang="ru-RU" sz="2400" dirty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sz="2400" dirty="0">
                <a:solidFill>
                  <a:srgbClr val="FFFF00"/>
                </a:solidFill>
                <a:latin typeface="Georgia" pitchFamily="18" charset="0"/>
              </a:rPr>
              <a:t>Приготовься, говорит! </a:t>
            </a:r>
            <a:br>
              <a:rPr lang="ru-RU" sz="2400" dirty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sz="2400" dirty="0">
                <a:solidFill>
                  <a:srgbClr val="FFFF00"/>
                </a:solidFill>
                <a:latin typeface="Georgia" pitchFamily="18" charset="0"/>
              </a:rPr>
              <a:t>Как закрою этот - разом </a:t>
            </a:r>
            <a:br>
              <a:rPr lang="ru-RU" sz="2400" dirty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sz="2400" dirty="0">
                <a:solidFill>
                  <a:srgbClr val="FFFF00"/>
                </a:solidFill>
                <a:latin typeface="Georgia" pitchFamily="18" charset="0"/>
              </a:rPr>
              <a:t>Будет третий глаз открыт. </a:t>
            </a:r>
          </a:p>
        </p:txBody>
      </p:sp>
      <p:pic>
        <p:nvPicPr>
          <p:cNvPr id="4" name="Picture 2" descr="Картинки по запросу анимация пдд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8098" y="3214686"/>
            <a:ext cx="4829903" cy="3643314"/>
          </a:xfrm>
          <a:prstGeom prst="rect">
            <a:avLst/>
          </a:prstGeom>
          <a:noFill/>
        </p:spPr>
      </p:pic>
      <p:pic>
        <p:nvPicPr>
          <p:cNvPr id="5" name="Picture 4" descr="Похожее изображение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1" y="357166"/>
            <a:ext cx="2695575" cy="2695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 descr="Картинки по запросу анимация красный свет светофора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0" name="AutoShape 4" descr="Картинки по запросу анимация красный свет светофора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2" name="AutoShape 6" descr="Картинки по запросу анимация красный свет светофора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24" name="Picture 8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1" y="1142984"/>
            <a:ext cx="4360997" cy="5715016"/>
          </a:xfrm>
          <a:prstGeom prst="rect">
            <a:avLst/>
          </a:prstGeom>
          <a:noFill/>
        </p:spPr>
      </p:pic>
      <p:pic>
        <p:nvPicPr>
          <p:cNvPr id="6" name="Picture 2" descr="Картинки по запросу анимация пдд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8098" y="3214686"/>
            <a:ext cx="4829903" cy="364331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096000" y="128586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00B050"/>
                </a:solidFill>
                <a:latin typeface="Georgia" pitchFamily="18" charset="0"/>
              </a:rPr>
              <a:t>Третий глаз горит зеленым, </a:t>
            </a:r>
            <a:br>
              <a:rPr lang="ru-RU" sz="2400" dirty="0">
                <a:solidFill>
                  <a:srgbClr val="00B050"/>
                </a:solidFill>
                <a:latin typeface="Georgia" pitchFamily="18" charset="0"/>
              </a:rPr>
            </a:br>
            <a:r>
              <a:rPr lang="ru-RU" sz="2400" dirty="0">
                <a:solidFill>
                  <a:srgbClr val="00B050"/>
                </a:solidFill>
                <a:latin typeface="Georgia" pitchFamily="18" charset="0"/>
              </a:rPr>
              <a:t>Все машины встали в ряд. </a:t>
            </a:r>
            <a:br>
              <a:rPr lang="ru-RU" sz="2400" dirty="0">
                <a:solidFill>
                  <a:srgbClr val="00B050"/>
                </a:solidFill>
                <a:latin typeface="Georgia" pitchFamily="18" charset="0"/>
              </a:rPr>
            </a:br>
            <a:r>
              <a:rPr lang="ru-RU" sz="2400" dirty="0">
                <a:solidFill>
                  <a:srgbClr val="00B050"/>
                </a:solidFill>
                <a:latin typeface="Georgia" pitchFamily="18" charset="0"/>
              </a:rPr>
              <a:t>Можем мы идти, Алена, </a:t>
            </a:r>
            <a:br>
              <a:rPr lang="ru-RU" sz="2400" dirty="0">
                <a:solidFill>
                  <a:srgbClr val="00B050"/>
                </a:solidFill>
                <a:latin typeface="Georgia" pitchFamily="18" charset="0"/>
              </a:rPr>
            </a:br>
            <a:r>
              <a:rPr lang="ru-RU" sz="2400" dirty="0">
                <a:solidFill>
                  <a:srgbClr val="00B050"/>
                </a:solidFill>
                <a:latin typeface="Georgia" pitchFamily="18" charset="0"/>
              </a:rPr>
              <a:t>Мама с папой говорят.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81620" y="928670"/>
            <a:ext cx="507206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1"/>
                </a:solidFill>
                <a:latin typeface="Georgia" pitchFamily="18" charset="0"/>
              </a:rPr>
              <a:t>На пути ребят – дорога,</a:t>
            </a:r>
            <a:br>
              <a:rPr lang="ru-RU" sz="2400" b="1" dirty="0">
                <a:solidFill>
                  <a:schemeClr val="accent1"/>
                </a:solidFill>
                <a:latin typeface="Georgia" pitchFamily="18" charset="0"/>
              </a:rPr>
            </a:br>
            <a:r>
              <a:rPr lang="ru-RU" sz="2400" b="1" dirty="0">
                <a:solidFill>
                  <a:schemeClr val="accent1"/>
                </a:solidFill>
                <a:latin typeface="Georgia" pitchFamily="18" charset="0"/>
              </a:rPr>
              <a:t>Транспорт ездит быстро, много.</a:t>
            </a:r>
            <a:br>
              <a:rPr lang="ru-RU" sz="2400" b="1" dirty="0">
                <a:solidFill>
                  <a:schemeClr val="accent1"/>
                </a:solidFill>
                <a:latin typeface="Georgia" pitchFamily="18" charset="0"/>
              </a:rPr>
            </a:br>
            <a:r>
              <a:rPr lang="ru-RU" sz="2400" b="1" dirty="0">
                <a:solidFill>
                  <a:schemeClr val="accent1"/>
                </a:solidFill>
                <a:latin typeface="Georgia" pitchFamily="18" charset="0"/>
              </a:rPr>
              <a:t>Светофора рядом нет,</a:t>
            </a:r>
            <a:br>
              <a:rPr lang="ru-RU" sz="2400" b="1" dirty="0">
                <a:solidFill>
                  <a:schemeClr val="accent1"/>
                </a:solidFill>
                <a:latin typeface="Georgia" pitchFamily="18" charset="0"/>
              </a:rPr>
            </a:br>
            <a:r>
              <a:rPr lang="ru-RU" sz="2400" b="1" dirty="0">
                <a:solidFill>
                  <a:schemeClr val="accent1"/>
                </a:solidFill>
                <a:latin typeface="Georgia" pitchFamily="18" charset="0"/>
              </a:rPr>
              <a:t>Знак дорожный даст совет.</a:t>
            </a:r>
            <a:br>
              <a:rPr lang="ru-RU" sz="2400" b="1" dirty="0">
                <a:solidFill>
                  <a:schemeClr val="accent1"/>
                </a:solidFill>
                <a:latin typeface="Georgia" pitchFamily="18" charset="0"/>
              </a:rPr>
            </a:br>
            <a:r>
              <a:rPr lang="ru-RU" sz="2400" b="1" dirty="0">
                <a:solidFill>
                  <a:schemeClr val="accent1"/>
                </a:solidFill>
                <a:latin typeface="Georgia" pitchFamily="18" charset="0"/>
              </a:rPr>
              <a:t>Надо, чуть вперед пройти,</a:t>
            </a:r>
            <a:br>
              <a:rPr lang="ru-RU" sz="2400" b="1" dirty="0">
                <a:solidFill>
                  <a:schemeClr val="accent1"/>
                </a:solidFill>
                <a:latin typeface="Georgia" pitchFamily="18" charset="0"/>
              </a:rPr>
            </a:br>
            <a:r>
              <a:rPr lang="ru-RU" sz="2400" b="1" dirty="0">
                <a:solidFill>
                  <a:schemeClr val="accent1"/>
                </a:solidFill>
                <a:latin typeface="Georgia" pitchFamily="18" charset="0"/>
              </a:rPr>
              <a:t>Там, где «Зебра» на пути.</a:t>
            </a:r>
            <a:br>
              <a:rPr lang="ru-RU" sz="2400" b="1" dirty="0">
                <a:solidFill>
                  <a:schemeClr val="accent1"/>
                </a:solidFill>
                <a:latin typeface="Georgia" pitchFamily="18" charset="0"/>
              </a:rPr>
            </a:br>
            <a:r>
              <a:rPr lang="ru-RU" sz="2400" b="1" dirty="0">
                <a:solidFill>
                  <a:schemeClr val="accent1"/>
                </a:solidFill>
                <a:latin typeface="Georgia" pitchFamily="18" charset="0"/>
              </a:rPr>
              <a:t>«Пешеходный переход» –</a:t>
            </a:r>
            <a:br>
              <a:rPr lang="ru-RU" sz="2400" b="1" dirty="0">
                <a:solidFill>
                  <a:schemeClr val="accent1"/>
                </a:solidFill>
                <a:latin typeface="Georgia" pitchFamily="18" charset="0"/>
              </a:rPr>
            </a:br>
            <a:r>
              <a:rPr lang="ru-RU" sz="2400" b="1" dirty="0">
                <a:solidFill>
                  <a:schemeClr val="accent1"/>
                </a:solidFill>
                <a:latin typeface="Georgia" pitchFamily="18" charset="0"/>
              </a:rPr>
              <a:t>Можно двигаться вперед.</a:t>
            </a:r>
            <a:endParaRPr lang="ru-RU" sz="2400" dirty="0">
              <a:latin typeface="Georgia" pitchFamily="18" charset="0"/>
            </a:endParaRPr>
          </a:p>
        </p:txBody>
      </p:sp>
      <p:pic>
        <p:nvPicPr>
          <p:cNvPr id="33794" name="Picture 2" descr="Картинки по запросу анимация пешеходный перехо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210852"/>
            <a:ext cx="3571868" cy="5289982"/>
          </a:xfrm>
          <a:prstGeom prst="rect">
            <a:avLst/>
          </a:prstGeom>
          <a:noFill/>
        </p:spPr>
      </p:pic>
      <p:pic>
        <p:nvPicPr>
          <p:cNvPr id="33798" name="Picture 6" descr="Картинки по запросу анимация пешеходный перехо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1950" y="4572008"/>
            <a:ext cx="1866900" cy="1895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Картинки по запросу рядом дети зна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8" y="3416874"/>
            <a:ext cx="3428992" cy="344112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096000" y="107154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Georgia" pitchFamily="18" charset="0"/>
              </a:rPr>
              <a:t>Это очень важный знак,</a:t>
            </a:r>
            <a:br>
              <a:rPr lang="ru-RU" sz="2400" dirty="0">
                <a:latin typeface="Georgia" pitchFamily="18" charset="0"/>
              </a:rPr>
            </a:br>
            <a:r>
              <a:rPr lang="ru-RU" sz="2400" dirty="0">
                <a:latin typeface="Georgia" pitchFamily="18" charset="0"/>
              </a:rPr>
              <a:t>Он висит не просто так.</a:t>
            </a:r>
            <a:br>
              <a:rPr lang="ru-RU" sz="2400" dirty="0">
                <a:latin typeface="Georgia" pitchFamily="18" charset="0"/>
              </a:rPr>
            </a:br>
            <a:r>
              <a:rPr lang="ru-RU" sz="2400" dirty="0">
                <a:latin typeface="Georgia" pitchFamily="18" charset="0"/>
              </a:rPr>
              <a:t>Будь внимательней, шофер!</a:t>
            </a:r>
            <a:br>
              <a:rPr lang="ru-RU" sz="2400" dirty="0">
                <a:latin typeface="Georgia" pitchFamily="18" charset="0"/>
              </a:rPr>
            </a:br>
            <a:r>
              <a:rPr lang="ru-RU" sz="2400" dirty="0">
                <a:latin typeface="Georgia" pitchFamily="18" charset="0"/>
              </a:rPr>
              <a:t>Рядом садик, школьный двор.</a:t>
            </a:r>
          </a:p>
        </p:txBody>
      </p:sp>
      <p:pic>
        <p:nvPicPr>
          <p:cNvPr id="32772" name="Picture 4" descr="Картинки по запросу осторожно дет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20" y="1500174"/>
            <a:ext cx="4286280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0" y="928670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sz="2400" dirty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latin typeface="Georgia" pitchFamily="18" charset="0"/>
              </a:rPr>
              <a:t>Пешеходы должны двигаться по тротуару</a:t>
            </a:r>
          </a:p>
          <a:p>
            <a:pPr algn="ctr">
              <a:buFont typeface="Wingdings" pitchFamily="2" charset="2"/>
              <a:buChar char="v"/>
            </a:pPr>
            <a:r>
              <a:rPr lang="ru-RU" sz="2400" dirty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latin typeface="Georgia" pitchFamily="18" charset="0"/>
              </a:rPr>
              <a:t>При переходе дороги, где есть светофор, нужно следить за сигналами светофора</a:t>
            </a:r>
          </a:p>
          <a:p>
            <a:pPr algn="ctr">
              <a:buFont typeface="Wingdings" pitchFamily="2" charset="2"/>
              <a:buChar char="v"/>
            </a:pPr>
            <a:r>
              <a:rPr lang="ru-RU" sz="2400" dirty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latin typeface="Georgia" pitchFamily="18" charset="0"/>
              </a:rPr>
              <a:t>Пешеходы должны переходить дорогу по пешеходному или подземному переходу</a:t>
            </a:r>
          </a:p>
          <a:p>
            <a:pPr algn="ctr">
              <a:buFont typeface="Wingdings" pitchFamily="2" charset="2"/>
              <a:buChar char="v"/>
            </a:pPr>
            <a:r>
              <a:rPr lang="ru-RU" sz="2400" dirty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2060"/>
                </a:solidFill>
                <a:latin typeface="Georgia" pitchFamily="18" charset="0"/>
              </a:rPr>
              <a:t>Переходить дорогу можно, только после того, как посмотришь в право и влево и убедившись, что все машины остановились, можно переходить дорогу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52794" y="500043"/>
            <a:ext cx="584807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200" b="1" dirty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ОСНОВНЫЕ ПРАВИЛА ПЕШЕХОДА:</a:t>
            </a:r>
          </a:p>
        </p:txBody>
      </p:sp>
      <p:pic>
        <p:nvPicPr>
          <p:cNvPr id="31746" name="Picture 2" descr="Картинки по запросу переход подземный и наземный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1885" y="4071942"/>
            <a:ext cx="2824175" cy="2491924"/>
          </a:xfrm>
          <a:prstGeom prst="rect">
            <a:avLst/>
          </a:prstGeom>
          <a:noFill/>
        </p:spPr>
      </p:pic>
      <p:pic>
        <p:nvPicPr>
          <p:cNvPr id="31748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5538" y="4214819"/>
            <a:ext cx="3333750" cy="2171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95539" y="357166"/>
            <a:ext cx="732444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dirty="0">
                <a:solidFill>
                  <a:srgbClr val="FF0000"/>
                </a:solidFill>
                <a:latin typeface="Georgia" pitchFamily="18" charset="0"/>
              </a:rPr>
              <a:t>Знак Пешеходу проход запрещён.</a:t>
            </a:r>
            <a:r>
              <a:rPr lang="ru-RU" sz="3000" dirty="0">
                <a:solidFill>
                  <a:srgbClr val="FF0000"/>
                </a:solidFill>
                <a:latin typeface="Georgia" pitchFamily="18" charset="0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24000" y="1000109"/>
            <a:ext cx="4572000" cy="25299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b="1" dirty="0"/>
              <a:t> </a:t>
            </a:r>
            <a:r>
              <a:rPr lang="ru-RU" sz="2200" dirty="0">
                <a:solidFill>
                  <a:srgbClr val="006600"/>
                </a:solidFill>
                <a:latin typeface="Georgia" pitchFamily="18" charset="0"/>
              </a:rPr>
              <a:t>Если ты поставил ногу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200" dirty="0">
                <a:solidFill>
                  <a:srgbClr val="006600"/>
                </a:solidFill>
                <a:latin typeface="Georgia" pitchFamily="18" charset="0"/>
              </a:rPr>
              <a:t>    На проезжую дорогу,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200" dirty="0">
                <a:solidFill>
                  <a:srgbClr val="006600"/>
                </a:solidFill>
                <a:latin typeface="Georgia" pitchFamily="18" charset="0"/>
              </a:rPr>
              <a:t>    Обрати вниманье друг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200" dirty="0">
                <a:solidFill>
                  <a:srgbClr val="006600"/>
                </a:solidFill>
                <a:latin typeface="Georgia" pitchFamily="18" charset="0"/>
              </a:rPr>
              <a:t>    Знак дорожный- красный круг,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200" dirty="0">
                <a:solidFill>
                  <a:srgbClr val="006600"/>
                </a:solidFill>
                <a:latin typeface="Georgia" pitchFamily="18" charset="0"/>
              </a:rPr>
              <a:t>    Человек идущий в чёрном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200" dirty="0">
                <a:solidFill>
                  <a:srgbClr val="006600"/>
                </a:solidFill>
                <a:latin typeface="Georgia" pitchFamily="18" charset="0"/>
              </a:rPr>
              <a:t>    Красной чёрточкой зачёркнут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200" dirty="0">
                <a:solidFill>
                  <a:srgbClr val="006600"/>
                </a:solidFill>
                <a:latin typeface="Georgia" pitchFamily="18" charset="0"/>
              </a:rPr>
              <a:t>    И дорога вроде, но..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200" dirty="0">
                <a:solidFill>
                  <a:srgbClr val="006600"/>
                </a:solidFill>
                <a:latin typeface="Georgia" pitchFamily="18" charset="0"/>
              </a:rPr>
              <a:t>    Здесь ходить запрещено!</a:t>
            </a:r>
            <a:endParaRPr lang="ru-RU" sz="2200" dirty="0">
              <a:latin typeface="Georgia" pitchFamily="18" charset="0"/>
            </a:endParaRPr>
          </a:p>
        </p:txBody>
      </p:sp>
      <p:pic>
        <p:nvPicPr>
          <p:cNvPr id="4" name="Picture 12" descr="verbotten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3125" y="857233"/>
            <a:ext cx="4211637" cy="4211637"/>
          </a:xfrm>
          <a:prstGeom prst="rect">
            <a:avLst/>
          </a:prstGeom>
          <a:noFill/>
        </p:spPr>
      </p:pic>
      <p:pic>
        <p:nvPicPr>
          <p:cNvPr id="30722" name="Picture 2" descr="Картинки по запросу не ходить ребенку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8348" y="3500438"/>
            <a:ext cx="3786214" cy="30289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416</Words>
  <Application>Microsoft Office PowerPoint</Application>
  <PresentationFormat>Широкоэкранный</PresentationFormat>
  <Paragraphs>27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Georgia</vt:lpstr>
      <vt:lpstr>Monotype Corsiva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Спатарь Татьяна Андреевна</dc:creator>
  <cp:lastModifiedBy>Спатарь Татьяна Андреевна</cp:lastModifiedBy>
  <cp:revision>1</cp:revision>
  <dcterms:created xsi:type="dcterms:W3CDTF">2022-04-18T16:10:48Z</dcterms:created>
  <dcterms:modified xsi:type="dcterms:W3CDTF">2022-04-18T16:13:39Z</dcterms:modified>
</cp:coreProperties>
</file>