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sldIdLst>
    <p:sldId id="256" r:id="rId2"/>
    <p:sldId id="280" r:id="rId3"/>
    <p:sldId id="257" r:id="rId4"/>
    <p:sldId id="275" r:id="rId5"/>
    <p:sldId id="258" r:id="rId6"/>
    <p:sldId id="260" r:id="rId7"/>
    <p:sldId id="262" r:id="rId8"/>
    <p:sldId id="263" r:id="rId9"/>
    <p:sldId id="265" r:id="rId10"/>
    <p:sldId id="266" r:id="rId11"/>
    <p:sldId id="268" r:id="rId12"/>
    <p:sldId id="269" r:id="rId13"/>
    <p:sldId id="283" r:id="rId14"/>
    <p:sldId id="284" r:id="rId15"/>
    <p:sldId id="285" r:id="rId16"/>
    <p:sldId id="287" r:id="rId17"/>
    <p:sldId id="271" r:id="rId18"/>
    <p:sldId id="276" r:id="rId19"/>
    <p:sldId id="274"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8BF62988-2A28-4506-B42E-80BF69702C8D}">
          <p14:sldIdLst>
            <p14:sldId id="256"/>
            <p14:sldId id="280"/>
            <p14:sldId id="257"/>
            <p14:sldId id="275"/>
            <p14:sldId id="258"/>
            <p14:sldId id="260"/>
            <p14:sldId id="262"/>
          </p14:sldIdLst>
        </p14:section>
        <p14:section name="Раздел без заголовка" id="{0E84DCF4-396E-46EB-AA3B-9CDBAA3C9288}">
          <p14:sldIdLst>
            <p14:sldId id="263"/>
            <p14:sldId id="265"/>
            <p14:sldId id="266"/>
            <p14:sldId id="268"/>
            <p14:sldId id="269"/>
            <p14:sldId id="283"/>
            <p14:sldId id="284"/>
            <p14:sldId id="285"/>
            <p14:sldId id="287"/>
            <p14:sldId id="271"/>
            <p14:sldId id="276"/>
            <p14:sldId id="274"/>
          </p14:sldIdLst>
        </p14:section>
      </p14:sectionLst>
    </p:ex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p:scale>
          <a:sx n="123" d="100"/>
          <a:sy n="123" d="100"/>
        </p:scale>
        <p:origin x="-114" y="12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94075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3/28/2022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63843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3/28/2022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7140973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3/28/2022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597482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3/28/2022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093048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3/28/2022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696109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008377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48158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24042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3/28/2022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188490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3/28/2022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315711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3/28/2022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5686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3/28/2022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652206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3/28/2022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21003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3/28/2022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83271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3/28/2022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65425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3/28/2022</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98548910"/>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068287" y="1055914"/>
            <a:ext cx="9436326" cy="3721467"/>
          </a:xfrm>
        </p:spPr>
        <p:txBody>
          <a:bodyPr>
            <a:normAutofit/>
          </a:bodyPr>
          <a:lstStyle/>
          <a:p>
            <a:r>
              <a:rPr lang="ru-RU" b="1" dirty="0" smtClean="0">
                <a:ln w="12700">
                  <a:solidFill>
                    <a:schemeClr val="tx2">
                      <a:satMod val="155000"/>
                    </a:schemeClr>
                  </a:solidFill>
                  <a:prstDash val="solid"/>
                </a:ln>
                <a:solidFill>
                  <a:schemeClr val="bg2">
                    <a:tint val="85000"/>
                    <a:satMod val="155000"/>
                  </a:schemeClr>
                </a:solidFill>
                <a:latin typeface="Times New Roman" panose="02020603050405020304" pitchFamily="18" charset="0"/>
                <a:cs typeface="Times New Roman" panose="02020603050405020304" pitchFamily="18" charset="0"/>
              </a:rPr>
              <a:t>«</a:t>
            </a:r>
            <a:r>
              <a:rPr lang="ru-RU" b="1" dirty="0" smtClean="0">
                <a:ln w="12700">
                  <a:solidFill>
                    <a:schemeClr val="tx2">
                      <a:satMod val="155000"/>
                    </a:schemeClr>
                  </a:solidFill>
                  <a:prstDash val="solid"/>
                </a:ln>
                <a:solidFill>
                  <a:srgbClr val="C00000"/>
                </a:solidFill>
                <a:latin typeface="Times New Roman" panose="02020603050405020304" pitchFamily="18" charset="0"/>
                <a:cs typeface="Times New Roman" panose="02020603050405020304" pitchFamily="18" charset="0"/>
              </a:rPr>
              <a:t>Современные образовательные технологии в условиях реализации ФГОС ДО</a:t>
            </a:r>
            <a:r>
              <a:rPr lang="ru-RU" b="1" dirty="0" smtClean="0">
                <a:ln w="12700">
                  <a:solidFill>
                    <a:schemeClr val="tx2">
                      <a:satMod val="155000"/>
                    </a:schemeClr>
                  </a:solidFill>
                  <a:prstDash val="solid"/>
                </a:ln>
                <a:solidFill>
                  <a:schemeClr val="bg2">
                    <a:tint val="85000"/>
                    <a:satMod val="155000"/>
                  </a:schemeClr>
                </a:solidFill>
                <a:latin typeface="Times New Roman" panose="02020603050405020304" pitchFamily="18" charset="0"/>
                <a:cs typeface="Times New Roman" panose="02020603050405020304" pitchFamily="18" charset="0"/>
              </a:rPr>
              <a:t>»</a:t>
            </a:r>
            <a:endParaRPr lang="ru-RU" b="1" dirty="0">
              <a:ln w="12700">
                <a:solidFill>
                  <a:schemeClr val="tx2">
                    <a:satMod val="155000"/>
                  </a:schemeClr>
                </a:solidFill>
                <a:prstDash val="solid"/>
              </a:ln>
              <a:solidFill>
                <a:schemeClr val="bg2">
                  <a:tint val="85000"/>
                  <a:satMod val="155000"/>
                </a:schemeClr>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6819254" y="5680128"/>
            <a:ext cx="4595249" cy="643179"/>
          </a:xfrm>
        </p:spPr>
        <p:style>
          <a:lnRef idx="2">
            <a:schemeClr val="accent5"/>
          </a:lnRef>
          <a:fillRef idx="1">
            <a:schemeClr val="lt1"/>
          </a:fillRef>
          <a:effectRef idx="0">
            <a:schemeClr val="accent5"/>
          </a:effectRef>
          <a:fontRef idx="minor">
            <a:schemeClr val="dk1"/>
          </a:fontRef>
        </p:style>
        <p:txBody>
          <a:bodyPr>
            <a:normAutofit/>
          </a:bodyPr>
          <a:lstStyle/>
          <a:p>
            <a:r>
              <a:rPr lang="ru-RU" sz="1200" b="1" dirty="0" smtClean="0">
                <a:ln w="12700">
                  <a:solidFill>
                    <a:schemeClr val="tx2">
                      <a:satMod val="155000"/>
                    </a:schemeClr>
                  </a:solidFill>
                  <a:prstDash val="solid"/>
                </a:ln>
                <a:solidFill>
                  <a:srgbClr val="C00000"/>
                </a:solidFill>
                <a:latin typeface="Times New Roman" panose="02020603050405020304" pitchFamily="18" charset="0"/>
                <a:cs typeface="Times New Roman" panose="02020603050405020304" pitchFamily="18" charset="0"/>
              </a:rPr>
              <a:t> Подготовила : старший воспитатель  Седова </a:t>
            </a:r>
            <a:r>
              <a:rPr lang="ru-RU" sz="1200" b="1" dirty="0">
                <a:ln w="12700">
                  <a:solidFill>
                    <a:schemeClr val="tx2">
                      <a:satMod val="155000"/>
                    </a:schemeClr>
                  </a:solidFill>
                  <a:prstDash val="solid"/>
                </a:ln>
                <a:solidFill>
                  <a:srgbClr val="C00000"/>
                </a:solidFill>
                <a:latin typeface="Times New Roman" panose="02020603050405020304" pitchFamily="18" charset="0"/>
                <a:cs typeface="Times New Roman" panose="02020603050405020304" pitchFamily="18" charset="0"/>
              </a:rPr>
              <a:t>З.А.</a:t>
            </a:r>
          </a:p>
          <a:p>
            <a:r>
              <a:rPr lang="ru-RU" sz="1200" b="1" dirty="0" smtClean="0">
                <a:ln w="12700">
                  <a:solidFill>
                    <a:schemeClr val="tx2">
                      <a:satMod val="155000"/>
                    </a:schemeClr>
                  </a:solidFill>
                  <a:prstDash val="solid"/>
                </a:ln>
                <a:solidFill>
                  <a:srgbClr val="C00000"/>
                </a:solidFill>
                <a:latin typeface="Times New Roman" panose="02020603050405020304" pitchFamily="18" charset="0"/>
                <a:cs typeface="Times New Roman" panose="02020603050405020304" pitchFamily="18" charset="0"/>
              </a:rPr>
              <a:t>ЧДОУ «Детский сад № 198 ОАО «РЖД», Ленинградская, 38</a:t>
            </a:r>
            <a:endParaRPr lang="ru-RU" sz="1200" b="1" dirty="0">
              <a:ln w="12700">
                <a:solidFill>
                  <a:schemeClr val="tx2">
                    <a:satMod val="155000"/>
                  </a:schemeClr>
                </a:solidFill>
                <a:prstDash val="solid"/>
              </a:ln>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01329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1"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down)">
                                      <p:cBhvr>
                                        <p:cTn id="25" dur="580">
                                          <p:stCondLst>
                                            <p:cond delay="0"/>
                                          </p:stCondLst>
                                        </p:cTn>
                                        <p:tgtEl>
                                          <p:spTgt spid="2"/>
                                        </p:tgtEl>
                                      </p:cBhvr>
                                    </p:animEffect>
                                    <p:anim calcmode="lin" valueType="num">
                                      <p:cBhvr>
                                        <p:cTn id="26"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31" dur="26">
                                          <p:stCondLst>
                                            <p:cond delay="650"/>
                                          </p:stCondLst>
                                        </p:cTn>
                                        <p:tgtEl>
                                          <p:spTgt spid="2"/>
                                        </p:tgtEl>
                                      </p:cBhvr>
                                      <p:to x="100000" y="60000"/>
                                    </p:animScale>
                                    <p:animScale>
                                      <p:cBhvr>
                                        <p:cTn id="32" dur="166" decel="50000">
                                          <p:stCondLst>
                                            <p:cond delay="676"/>
                                          </p:stCondLst>
                                        </p:cTn>
                                        <p:tgtEl>
                                          <p:spTgt spid="2"/>
                                        </p:tgtEl>
                                      </p:cBhvr>
                                      <p:to x="100000" y="100000"/>
                                    </p:animScale>
                                    <p:animScale>
                                      <p:cBhvr>
                                        <p:cTn id="33" dur="26">
                                          <p:stCondLst>
                                            <p:cond delay="1312"/>
                                          </p:stCondLst>
                                        </p:cTn>
                                        <p:tgtEl>
                                          <p:spTgt spid="2"/>
                                        </p:tgtEl>
                                      </p:cBhvr>
                                      <p:to x="100000" y="80000"/>
                                    </p:animScale>
                                    <p:animScale>
                                      <p:cBhvr>
                                        <p:cTn id="34" dur="166" decel="50000">
                                          <p:stCondLst>
                                            <p:cond delay="1338"/>
                                          </p:stCondLst>
                                        </p:cTn>
                                        <p:tgtEl>
                                          <p:spTgt spid="2"/>
                                        </p:tgtEl>
                                      </p:cBhvr>
                                      <p:to x="100000" y="100000"/>
                                    </p:animScale>
                                    <p:animScale>
                                      <p:cBhvr>
                                        <p:cTn id="35" dur="26">
                                          <p:stCondLst>
                                            <p:cond delay="1642"/>
                                          </p:stCondLst>
                                        </p:cTn>
                                        <p:tgtEl>
                                          <p:spTgt spid="2"/>
                                        </p:tgtEl>
                                      </p:cBhvr>
                                      <p:to x="100000" y="90000"/>
                                    </p:animScale>
                                    <p:animScale>
                                      <p:cBhvr>
                                        <p:cTn id="36" dur="166" decel="50000">
                                          <p:stCondLst>
                                            <p:cond delay="1668"/>
                                          </p:stCondLst>
                                        </p:cTn>
                                        <p:tgtEl>
                                          <p:spTgt spid="2"/>
                                        </p:tgtEl>
                                      </p:cBhvr>
                                      <p:to x="100000" y="100000"/>
                                    </p:animScale>
                                    <p:animScale>
                                      <p:cBhvr>
                                        <p:cTn id="37" dur="26">
                                          <p:stCondLst>
                                            <p:cond delay="1808"/>
                                          </p:stCondLst>
                                        </p:cTn>
                                        <p:tgtEl>
                                          <p:spTgt spid="2"/>
                                        </p:tgtEl>
                                      </p:cBhvr>
                                      <p:to x="100000" y="95000"/>
                                    </p:animScale>
                                    <p:animScale>
                                      <p:cBhvr>
                                        <p:cTn id="38"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C00000"/>
                </a:solidFill>
                <a:latin typeface="Times New Roman" panose="02020603050405020304" pitchFamily="18" charset="0"/>
                <a:cs typeface="Times New Roman" panose="02020603050405020304" pitchFamily="18" charset="0"/>
              </a:rPr>
              <a:t>         Исследовательские </a:t>
            </a:r>
            <a:r>
              <a:rPr lang="ru-RU" dirty="0">
                <a:solidFill>
                  <a:srgbClr val="C00000"/>
                </a:solidFill>
                <a:latin typeface="Times New Roman" panose="02020603050405020304" pitchFamily="18" charset="0"/>
                <a:cs typeface="Times New Roman" panose="02020603050405020304" pitchFamily="18" charset="0"/>
              </a:rPr>
              <a:t>технологии</a:t>
            </a:r>
          </a:p>
        </p:txBody>
      </p:sp>
      <p:sp>
        <p:nvSpPr>
          <p:cNvPr id="3" name="Объект 2"/>
          <p:cNvSpPr>
            <a:spLocks noGrp="1"/>
          </p:cNvSpPr>
          <p:nvPr>
            <p:ph idx="1"/>
          </p:nvPr>
        </p:nvSpPr>
        <p:spPr/>
        <p:txBody>
          <a:bodyPr/>
          <a:lstStyle/>
          <a:p>
            <a:r>
              <a:rPr lang="ru-RU" b="1" dirty="0" smtClean="0">
                <a:latin typeface="Times New Roman" panose="02020603050405020304" pitchFamily="18" charset="0"/>
                <a:cs typeface="Times New Roman" panose="02020603050405020304" pitchFamily="18" charset="0"/>
              </a:rPr>
              <a:t>Цель исследовательской деятельности в детском саду - сформировать у дошкольников основные ключевые компетенции, способность к исследовательскому типу мышления.</a:t>
            </a:r>
            <a:endParaRPr lang="ru-RU" b="1" dirty="0">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11487" y="3615612"/>
            <a:ext cx="3747406" cy="2944391"/>
          </a:xfrm>
          <a:prstGeom prst="rect">
            <a:avLst/>
          </a:prstGeom>
        </p:spPr>
      </p:pic>
    </p:spTree>
    <p:extLst>
      <p:ext uri="{BB962C8B-B14F-4D97-AF65-F5344CB8AC3E}">
        <p14:creationId xmlns:p14="http://schemas.microsoft.com/office/powerpoint/2010/main" val="26879479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solidFill>
                  <a:srgbClr val="C00000"/>
                </a:solidFill>
                <a:latin typeface="Times New Roman" panose="02020603050405020304" pitchFamily="18" charset="0"/>
                <a:cs typeface="Times New Roman" panose="02020603050405020304" pitchFamily="18" charset="0"/>
              </a:rPr>
              <a:t>Информационно-коммуникационные технологии</a:t>
            </a:r>
          </a:p>
        </p:txBody>
      </p:sp>
      <p:sp>
        <p:nvSpPr>
          <p:cNvPr id="3" name="Объект 2"/>
          <p:cNvSpPr>
            <a:spLocks noGrp="1"/>
          </p:cNvSpPr>
          <p:nvPr>
            <p:ph idx="1"/>
          </p:nvPr>
        </p:nvSpPr>
        <p:spPr/>
        <p:txBody>
          <a:bodyPr>
            <a:normAutofit/>
          </a:bodyPr>
          <a:lstStyle/>
          <a:p>
            <a:pPr marL="0" indent="0">
              <a:buNone/>
            </a:pPr>
            <a:r>
              <a:rPr lang="ru-RU" b="1" dirty="0" smtClean="0">
                <a:latin typeface="Times New Roman" panose="02020603050405020304" pitchFamily="18" charset="0"/>
                <a:cs typeface="Times New Roman" panose="02020603050405020304" pitchFamily="18" charset="0"/>
              </a:rPr>
              <a:t>      Сегодня </a:t>
            </a:r>
            <a:r>
              <a:rPr lang="ru-RU" b="1" dirty="0">
                <a:latin typeface="Times New Roman" panose="02020603050405020304" pitchFamily="18" charset="0"/>
                <a:cs typeface="Times New Roman" panose="02020603050405020304" pitchFamily="18" charset="0"/>
              </a:rPr>
              <a:t>ИКТ позволяет:</a:t>
            </a:r>
          </a:p>
          <a:p>
            <a:r>
              <a:rPr lang="ru-RU" b="1" dirty="0" smtClean="0">
                <a:latin typeface="Times New Roman" panose="02020603050405020304" pitchFamily="18" charset="0"/>
                <a:cs typeface="Times New Roman" panose="02020603050405020304" pitchFamily="18" charset="0"/>
              </a:rPr>
              <a:t>показать </a:t>
            </a:r>
            <a:r>
              <a:rPr lang="ru-RU" b="1" dirty="0">
                <a:latin typeface="Times New Roman" panose="02020603050405020304" pitchFamily="18" charset="0"/>
                <a:cs typeface="Times New Roman" panose="02020603050405020304" pitchFamily="18" charset="0"/>
              </a:rPr>
              <a:t>информацию на экране в игровой форме, что вызывает у детей огромный интерес, так как это отвечает основному виду деятельности дошкольника </a:t>
            </a:r>
            <a:r>
              <a:rPr lang="ru-RU" b="1" dirty="0" smtClean="0">
                <a:latin typeface="Times New Roman" panose="02020603050405020304" pitchFamily="18" charset="0"/>
                <a:cs typeface="Times New Roman" panose="02020603050405020304" pitchFamily="18" charset="0"/>
              </a:rPr>
              <a:t>– игре;</a:t>
            </a:r>
            <a:endParaRPr lang="ru-RU" b="1" dirty="0">
              <a:latin typeface="Times New Roman" panose="02020603050405020304" pitchFamily="18" charset="0"/>
              <a:cs typeface="Times New Roman" panose="02020603050405020304" pitchFamily="18" charset="0"/>
            </a:endParaRPr>
          </a:p>
          <a:p>
            <a:r>
              <a:rPr lang="ru-RU" b="1" dirty="0">
                <a:latin typeface="Times New Roman" panose="02020603050405020304" pitchFamily="18" charset="0"/>
                <a:cs typeface="Times New Roman" panose="02020603050405020304" pitchFamily="18" charset="0"/>
              </a:rPr>
              <a:t>в</a:t>
            </a:r>
            <a:r>
              <a:rPr lang="ru-RU" b="1" dirty="0" smtClean="0">
                <a:latin typeface="Times New Roman" panose="02020603050405020304" pitchFamily="18" charset="0"/>
                <a:cs typeface="Times New Roman" panose="02020603050405020304" pitchFamily="18" charset="0"/>
              </a:rPr>
              <a:t> </a:t>
            </a:r>
            <a:r>
              <a:rPr lang="ru-RU" b="1" dirty="0">
                <a:latin typeface="Times New Roman" panose="02020603050405020304" pitchFamily="18" charset="0"/>
                <a:cs typeface="Times New Roman" panose="02020603050405020304" pitchFamily="18" charset="0"/>
              </a:rPr>
              <a:t>доступной форме, ярко, образно, преподнести дошкольникам материал, что соответствует наглядно-образному мышлению детей дошкольного </a:t>
            </a:r>
            <a:r>
              <a:rPr lang="ru-RU" b="1" dirty="0" smtClean="0">
                <a:latin typeface="Times New Roman" panose="02020603050405020304" pitchFamily="18" charset="0"/>
                <a:cs typeface="Times New Roman" panose="02020603050405020304" pitchFamily="18" charset="0"/>
              </a:rPr>
              <a:t>возраста;</a:t>
            </a:r>
            <a:endParaRPr lang="ru-RU" b="1" dirty="0">
              <a:latin typeface="Times New Roman" panose="02020603050405020304" pitchFamily="18" charset="0"/>
              <a:cs typeface="Times New Roman" panose="02020603050405020304" pitchFamily="18" charset="0"/>
            </a:endParaRPr>
          </a:p>
          <a:p>
            <a:r>
              <a:rPr lang="ru-RU" b="1" dirty="0">
                <a:latin typeface="Times New Roman" panose="02020603050405020304" pitchFamily="18" charset="0"/>
                <a:cs typeface="Times New Roman" panose="02020603050405020304" pitchFamily="18" charset="0"/>
              </a:rPr>
              <a:t>п</a:t>
            </a:r>
            <a:r>
              <a:rPr lang="ru-RU" b="1" dirty="0" smtClean="0">
                <a:latin typeface="Times New Roman" panose="02020603050405020304" pitchFamily="18" charset="0"/>
                <a:cs typeface="Times New Roman" panose="02020603050405020304" pitchFamily="18" charset="0"/>
              </a:rPr>
              <a:t>ривлечь </a:t>
            </a:r>
            <a:r>
              <a:rPr lang="ru-RU" b="1" dirty="0">
                <a:latin typeface="Times New Roman" panose="02020603050405020304" pitchFamily="18" charset="0"/>
                <a:cs typeface="Times New Roman" panose="02020603050405020304" pitchFamily="18" charset="0"/>
              </a:rPr>
              <a:t>внимание детей движением, звуком, мультипликацией, но не перегружать материал </a:t>
            </a:r>
            <a:r>
              <a:rPr lang="ru-RU" b="1" dirty="0" smtClean="0">
                <a:latin typeface="Times New Roman" panose="02020603050405020304" pitchFamily="18" charset="0"/>
                <a:cs typeface="Times New Roman" panose="02020603050405020304" pitchFamily="18" charset="0"/>
              </a:rPr>
              <a:t>ими;</a:t>
            </a:r>
            <a:endParaRPr lang="ru-RU" b="1" dirty="0">
              <a:latin typeface="Times New Roman" panose="02020603050405020304" pitchFamily="18" charset="0"/>
              <a:cs typeface="Times New Roman" panose="02020603050405020304" pitchFamily="18" charset="0"/>
            </a:endParaRPr>
          </a:p>
          <a:p>
            <a:r>
              <a:rPr lang="ru-RU" b="1" dirty="0">
                <a:latin typeface="Times New Roman" panose="02020603050405020304" pitchFamily="18" charset="0"/>
                <a:cs typeface="Times New Roman" panose="02020603050405020304" pitchFamily="18" charset="0"/>
              </a:rPr>
              <a:t>с</a:t>
            </a:r>
            <a:r>
              <a:rPr lang="ru-RU" b="1" dirty="0" smtClean="0">
                <a:latin typeface="Times New Roman" panose="02020603050405020304" pitchFamily="18" charset="0"/>
                <a:cs typeface="Times New Roman" panose="02020603050405020304" pitchFamily="18" charset="0"/>
              </a:rPr>
              <a:t>пособствовать </a:t>
            </a:r>
            <a:r>
              <a:rPr lang="ru-RU" b="1" dirty="0">
                <a:latin typeface="Times New Roman" panose="02020603050405020304" pitchFamily="18" charset="0"/>
                <a:cs typeface="Times New Roman" panose="02020603050405020304" pitchFamily="18" charset="0"/>
              </a:rPr>
              <a:t>развитию у дошкольников исследовательских способностей, познавательной активности, навыков и </a:t>
            </a:r>
            <a:r>
              <a:rPr lang="ru-RU" b="1" dirty="0" smtClean="0">
                <a:latin typeface="Times New Roman" panose="02020603050405020304" pitchFamily="18" charset="0"/>
                <a:cs typeface="Times New Roman" panose="02020603050405020304" pitchFamily="18" charset="0"/>
              </a:rPr>
              <a:t>талантов;</a:t>
            </a:r>
            <a:endParaRPr lang="ru-RU" b="1" dirty="0">
              <a:latin typeface="Times New Roman" panose="02020603050405020304" pitchFamily="18" charset="0"/>
              <a:cs typeface="Times New Roman" panose="02020603050405020304" pitchFamily="18" charset="0"/>
            </a:endParaRPr>
          </a:p>
          <a:p>
            <a:r>
              <a:rPr lang="ru-RU" b="1" dirty="0">
                <a:latin typeface="Times New Roman" panose="02020603050405020304" pitchFamily="18" charset="0"/>
                <a:cs typeface="Times New Roman" panose="02020603050405020304" pitchFamily="18" charset="0"/>
              </a:rPr>
              <a:t>п</a:t>
            </a:r>
            <a:r>
              <a:rPr lang="ru-RU" b="1" dirty="0" smtClean="0">
                <a:latin typeface="Times New Roman" panose="02020603050405020304" pitchFamily="18" charset="0"/>
                <a:cs typeface="Times New Roman" panose="02020603050405020304" pitchFamily="18" charset="0"/>
              </a:rPr>
              <a:t>оощрять </a:t>
            </a:r>
            <a:r>
              <a:rPr lang="ru-RU" b="1" dirty="0">
                <a:latin typeface="Times New Roman" panose="02020603050405020304" pitchFamily="18" charset="0"/>
                <a:cs typeface="Times New Roman" panose="02020603050405020304" pitchFamily="18" charset="0"/>
              </a:rPr>
              <a:t>детей при решении проблемных задач и преодолении трудностей.</a:t>
            </a:r>
          </a:p>
          <a:p>
            <a:endParaRPr lang="ru-RU" dirty="0"/>
          </a:p>
        </p:txBody>
      </p:sp>
    </p:spTree>
    <p:extLst>
      <p:ext uri="{BB962C8B-B14F-4D97-AF65-F5344CB8AC3E}">
        <p14:creationId xmlns:p14="http://schemas.microsoft.com/office/powerpoint/2010/main" val="4267363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solidFill>
                  <a:srgbClr val="C00000"/>
                </a:solidFill>
              </a:rPr>
              <a:t>Технология организации совместной деятельности</a:t>
            </a:r>
          </a:p>
        </p:txBody>
      </p:sp>
      <p:sp>
        <p:nvSpPr>
          <p:cNvPr id="3" name="Объект 2"/>
          <p:cNvSpPr>
            <a:spLocks noGrp="1"/>
          </p:cNvSpPr>
          <p:nvPr>
            <p:ph idx="1"/>
          </p:nvPr>
        </p:nvSpPr>
        <p:spPr>
          <a:xfrm>
            <a:off x="2589212" y="2166257"/>
            <a:ext cx="8915400" cy="3777622"/>
          </a:xfrm>
        </p:spPr>
        <p:txBody>
          <a:bodyPr>
            <a:normAutofit/>
          </a:bodyPr>
          <a:lstStyle/>
          <a:p>
            <a:pPr marL="0" indent="0">
              <a:buNone/>
            </a:pPr>
            <a:r>
              <a:rPr lang="ru-RU" sz="2000" b="1" dirty="0">
                <a:latin typeface="Times New Roman" panose="02020603050405020304" pitchFamily="18" charset="0"/>
                <a:cs typeface="Times New Roman" panose="02020603050405020304" pitchFamily="18" charset="0"/>
              </a:rPr>
              <a:t>Сотрудничество трактуется как идея совместной развивающей деятельности взрослых и детей. Суть индивидуального подхода в том, чтобы идти от желаний и потребностей ребенка к знаниям, идти от тех возможностей, которыми располагает ребенок, опираясь на зоны ближайшего развития ребенка</a:t>
            </a:r>
            <a:endParaRPr lang="ru-RU" sz="20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51537" y="4191000"/>
            <a:ext cx="2190750" cy="2667000"/>
          </a:xfrm>
          <a:prstGeom prst="rect">
            <a:avLst/>
          </a:prstGeom>
        </p:spPr>
      </p:pic>
    </p:spTree>
    <p:extLst>
      <p:ext uri="{BB962C8B-B14F-4D97-AF65-F5344CB8AC3E}">
        <p14:creationId xmlns:p14="http://schemas.microsoft.com/office/powerpoint/2010/main" val="10423303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solidFill>
                  <a:srgbClr val="C00000"/>
                </a:solidFill>
                <a:latin typeface="Times New Roman" panose="02020603050405020304" pitchFamily="18" charset="0"/>
                <a:cs typeface="Times New Roman" panose="02020603050405020304" pitchFamily="18" charset="0"/>
              </a:rPr>
              <a:t>Технология «Выставка»</a:t>
            </a:r>
            <a:endParaRPr lang="ru-RU" dirty="0">
              <a:solidFill>
                <a:srgbClr val="C00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sz="half" idx="1"/>
          </p:nvPr>
        </p:nvSpPr>
        <p:spPr/>
        <p:txBody>
          <a:bodyPr>
            <a:normAutofit/>
          </a:bodyPr>
          <a:lstStyle/>
          <a:p>
            <a:pPr marL="0" lvl="0" indent="0">
              <a:buNone/>
            </a:pPr>
            <a:r>
              <a:rPr lang="ru-RU" sz="2400" dirty="0">
                <a:solidFill>
                  <a:srgbClr val="C00000"/>
                </a:solidFill>
                <a:latin typeface="Times New Roman" panose="02020603050405020304" pitchFamily="18" charset="0"/>
                <a:cs typeface="Times New Roman" panose="02020603050405020304" pitchFamily="18" charset="0"/>
              </a:rPr>
              <a:t>Виды </a:t>
            </a:r>
            <a:r>
              <a:rPr lang="ru-RU" sz="2400" dirty="0" smtClean="0">
                <a:solidFill>
                  <a:srgbClr val="C00000"/>
                </a:solidFill>
                <a:latin typeface="Times New Roman" panose="02020603050405020304" pitchFamily="18" charset="0"/>
                <a:cs typeface="Times New Roman" panose="02020603050405020304" pitchFamily="18" charset="0"/>
              </a:rPr>
              <a:t>выставок:</a:t>
            </a:r>
          </a:p>
          <a:p>
            <a:pPr marL="0" lvl="0" indent="0">
              <a:buNone/>
            </a:pPr>
            <a:endParaRPr lang="ru-RU" sz="2400" dirty="0">
              <a:solidFill>
                <a:srgbClr val="7030A0"/>
              </a:solidFill>
              <a:latin typeface="Times New Roman" panose="02020603050405020304" pitchFamily="18" charset="0"/>
              <a:cs typeface="Times New Roman" panose="02020603050405020304" pitchFamily="18" charset="0"/>
            </a:endParaRPr>
          </a:p>
          <a:p>
            <a:pPr lvl="0"/>
            <a:r>
              <a:rPr lang="en-US" sz="2400" b="1" dirty="0">
                <a:latin typeface="Times New Roman" panose="02020603050405020304" pitchFamily="18" charset="0"/>
                <a:cs typeface="Times New Roman" panose="02020603050405020304" pitchFamily="18" charset="0"/>
              </a:rPr>
              <a:t>тематические</a:t>
            </a:r>
            <a:endParaRPr lang="ru-RU" sz="2400" b="1" dirty="0">
              <a:latin typeface="Times New Roman" panose="02020603050405020304" pitchFamily="18" charset="0"/>
              <a:cs typeface="Times New Roman" panose="02020603050405020304" pitchFamily="18" charset="0"/>
            </a:endParaRPr>
          </a:p>
          <a:p>
            <a:pPr lvl="0"/>
            <a:r>
              <a:rPr lang="en-US" sz="2400" b="1" dirty="0">
                <a:latin typeface="Times New Roman" panose="02020603050405020304" pitchFamily="18" charset="0"/>
                <a:cs typeface="Times New Roman" panose="02020603050405020304" pitchFamily="18" charset="0"/>
              </a:rPr>
              <a:t>авторские</a:t>
            </a:r>
            <a:endParaRPr lang="ru-RU" sz="2400" b="1" dirty="0">
              <a:latin typeface="Times New Roman" panose="02020603050405020304" pitchFamily="18" charset="0"/>
              <a:cs typeface="Times New Roman" panose="02020603050405020304" pitchFamily="18" charset="0"/>
            </a:endParaRPr>
          </a:p>
          <a:p>
            <a:endParaRPr lang="ru-RU" sz="2400" dirty="0">
              <a:latin typeface="Times New Roman" panose="02020603050405020304" pitchFamily="18" charset="0"/>
              <a:cs typeface="Times New Roman" panose="02020603050405020304" pitchFamily="18" charset="0"/>
            </a:endParaRPr>
          </a:p>
        </p:txBody>
      </p:sp>
      <p:sp>
        <p:nvSpPr>
          <p:cNvPr id="4" name="Объект 3"/>
          <p:cNvSpPr>
            <a:spLocks noGrp="1"/>
          </p:cNvSpPr>
          <p:nvPr>
            <p:ph sz="half" idx="2"/>
          </p:nvPr>
        </p:nvSpPr>
        <p:spPr>
          <a:xfrm>
            <a:off x="6013343" y="2836189"/>
            <a:ext cx="5052448" cy="2841145"/>
          </a:xfrm>
        </p:spPr>
        <p:txBody>
          <a:bodyPr>
            <a:normAutofit/>
          </a:bodyPr>
          <a:lstStyle/>
          <a:p>
            <a:pPr lvl="0"/>
            <a:r>
              <a:rPr lang="ru-RU" sz="2000" b="1" dirty="0" smtClean="0">
                <a:latin typeface="Times New Roman" panose="02020603050405020304" pitchFamily="18" charset="0"/>
                <a:cs typeface="Times New Roman" panose="02020603050405020304" pitchFamily="18" charset="0"/>
              </a:rPr>
              <a:t>В </a:t>
            </a:r>
            <a:r>
              <a:rPr lang="ru-RU" sz="2000" b="1" dirty="0">
                <a:latin typeface="Times New Roman" panose="02020603050405020304" pitchFamily="18" charset="0"/>
                <a:cs typeface="Times New Roman" panose="02020603050405020304" pitchFamily="18" charset="0"/>
              </a:rPr>
              <a:t>младшем возрасте </a:t>
            </a:r>
            <a:r>
              <a:rPr lang="ru-RU" sz="2000" dirty="0">
                <a:latin typeface="Times New Roman" panose="02020603050405020304" pitchFamily="18" charset="0"/>
                <a:cs typeface="Times New Roman" panose="02020603050405020304" pitchFamily="18" charset="0"/>
              </a:rPr>
              <a:t>выставки посвящаются  самым  близким и  значимым предметам.</a:t>
            </a:r>
          </a:p>
          <a:p>
            <a:pPr lvl="0"/>
            <a:r>
              <a:rPr lang="ru-RU" sz="2000" b="1" dirty="0">
                <a:latin typeface="Times New Roman" panose="02020603050405020304" pitchFamily="18" charset="0"/>
                <a:cs typeface="Times New Roman" panose="02020603050405020304" pitchFamily="18" charset="0"/>
              </a:rPr>
              <a:t>В  старшем дошкольном  </a:t>
            </a:r>
            <a:r>
              <a:rPr lang="ru-RU" sz="2000" dirty="0">
                <a:latin typeface="Times New Roman" panose="02020603050405020304" pitchFamily="18" charset="0"/>
                <a:cs typeface="Times New Roman" panose="02020603050405020304" pitchFamily="18" charset="0"/>
              </a:rPr>
              <a:t>возрасте добавляются  выставки по  результатам  совместной  деятельности. </a:t>
            </a:r>
            <a:r>
              <a:rPr lang="en-US" sz="2000" dirty="0" smtClean="0">
                <a:latin typeface="Times New Roman" panose="02020603050405020304" pitchFamily="18" charset="0"/>
                <a:cs typeface="Times New Roman" panose="02020603050405020304" pitchFamily="18" charset="0"/>
              </a:rPr>
              <a:t>Дети</a:t>
            </a:r>
            <a:r>
              <a:rPr lang="ru-RU" sz="2000" dirty="0" smtClean="0">
                <a:latin typeface="Times New Roman" panose="02020603050405020304" pitchFamily="18" charset="0"/>
                <a:cs typeface="Times New Roman" panose="02020603050405020304" pitchFamily="18" charset="0"/>
              </a:rPr>
              <a:t>,</a:t>
            </a:r>
            <a:r>
              <a:rPr lang="en-US" sz="2000" dirty="0" smtClean="0">
                <a:latin typeface="Times New Roman" panose="02020603050405020304" pitchFamily="18" charset="0"/>
                <a:cs typeface="Times New Roman" panose="02020603050405020304" pitchFamily="18" charset="0"/>
              </a:rPr>
              <a:t>  сами</a:t>
            </a:r>
            <a:r>
              <a:rPr lang="ru-RU" sz="2000" dirty="0" smtClean="0">
                <a:latin typeface="Times New Roman" panose="02020603050405020304" pitchFamily="18" charset="0"/>
                <a:cs typeface="Times New Roman" panose="02020603050405020304" pitchFamily="18" charset="0"/>
              </a:rPr>
              <a:t>,</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готовят выставочный  материал</a:t>
            </a:r>
            <a:r>
              <a:rPr lang="ru-RU" sz="2000" dirty="0">
                <a:latin typeface="Times New Roman" panose="02020603050405020304" pitchFamily="18" charset="0"/>
                <a:cs typeface="Times New Roman" panose="02020603050405020304" pitchFamily="18" charset="0"/>
              </a:rPr>
              <a:t>.</a:t>
            </a:r>
          </a:p>
          <a:p>
            <a:pPr marL="0" lvl="0" indent="0">
              <a:buNone/>
            </a:pPr>
            <a:endParaRPr lang="ru-RU" sz="2000" dirty="0">
              <a:solidFill>
                <a:srgbClr val="7030A0"/>
              </a:solidFill>
            </a:endParaRPr>
          </a:p>
        </p:txBody>
      </p:sp>
    </p:spTree>
    <p:extLst>
      <p:ext uri="{BB962C8B-B14F-4D97-AF65-F5344CB8AC3E}">
        <p14:creationId xmlns:p14="http://schemas.microsoft.com/office/powerpoint/2010/main" val="22248399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35451" y="634996"/>
            <a:ext cx="8801818" cy="891587"/>
          </a:xfrm>
        </p:spPr>
        <p:txBody>
          <a:bodyPr/>
          <a:lstStyle/>
          <a:p>
            <a:r>
              <a:rPr lang="ru-RU" b="1" dirty="0" smtClean="0">
                <a:solidFill>
                  <a:srgbClr val="C00000"/>
                </a:solidFill>
                <a:latin typeface="Times New Roman" panose="02020603050405020304" pitchFamily="18" charset="0"/>
                <a:cs typeface="Times New Roman" panose="02020603050405020304" pitchFamily="18" charset="0"/>
              </a:rPr>
              <a:t>       Технология</a:t>
            </a:r>
            <a:r>
              <a:rPr lang="en-US" b="1" dirty="0" smtClean="0">
                <a:solidFill>
                  <a:srgbClr val="C00000"/>
                </a:solidFill>
                <a:latin typeface="Times New Roman" panose="02020603050405020304" pitchFamily="18" charset="0"/>
                <a:cs typeface="Times New Roman" panose="02020603050405020304" pitchFamily="18" charset="0"/>
              </a:rPr>
              <a:t> </a:t>
            </a:r>
            <a:r>
              <a:rPr lang="en-US" b="1" dirty="0">
                <a:solidFill>
                  <a:srgbClr val="C00000"/>
                </a:solidFill>
                <a:latin typeface="Times New Roman" panose="02020603050405020304" pitchFamily="18" charset="0"/>
                <a:cs typeface="Times New Roman" panose="02020603050405020304" pitchFamily="18" charset="0"/>
              </a:rPr>
              <a:t>«</a:t>
            </a:r>
            <a:r>
              <a:rPr lang="ru-RU" b="1" dirty="0">
                <a:solidFill>
                  <a:srgbClr val="C00000"/>
                </a:solidFill>
                <a:latin typeface="Times New Roman" panose="02020603050405020304" pitchFamily="18" charset="0"/>
                <a:cs typeface="Times New Roman" panose="02020603050405020304" pitchFamily="18" charset="0"/>
              </a:rPr>
              <a:t>Событие</a:t>
            </a:r>
            <a:r>
              <a:rPr lang="en-US" b="1" dirty="0">
                <a:solidFill>
                  <a:srgbClr val="C00000"/>
                </a:solidFill>
                <a:latin typeface="Times New Roman" panose="02020603050405020304" pitchFamily="18" charset="0"/>
                <a:cs typeface="Times New Roman" panose="02020603050405020304" pitchFamily="18" charset="0"/>
              </a:rPr>
              <a:t>»</a:t>
            </a:r>
            <a:endParaRPr lang="ru-RU" dirty="0">
              <a:solidFill>
                <a:srgbClr val="C00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sz="half" idx="1"/>
          </p:nvPr>
        </p:nvSpPr>
        <p:spPr>
          <a:xfrm>
            <a:off x="435430" y="1852047"/>
            <a:ext cx="4082142" cy="1867546"/>
          </a:xfrm>
        </p:spPr>
        <p:txBody>
          <a:bodyPr>
            <a:normAutofit/>
          </a:bodyPr>
          <a:lstStyle/>
          <a:p>
            <a:r>
              <a:rPr lang="ru-RU" b="1" dirty="0">
                <a:solidFill>
                  <a:schemeClr val="tx2">
                    <a:lumMod val="75000"/>
                  </a:schemeClr>
                </a:solidFill>
                <a:latin typeface="Times New Roman" panose="02020603050405020304" pitchFamily="18" charset="0"/>
                <a:cs typeface="Times New Roman" panose="02020603050405020304" pitchFamily="18" charset="0"/>
              </a:rPr>
              <a:t>То, что привлекло внимание, произвело впечатление, взволновало и даже потрясло, </a:t>
            </a:r>
            <a:r>
              <a:rPr lang="ru-RU" b="1" dirty="0" smtClean="0">
                <a:solidFill>
                  <a:schemeClr val="tx2">
                    <a:lumMod val="75000"/>
                  </a:schemeClr>
                </a:solidFill>
                <a:latin typeface="Times New Roman" panose="02020603050405020304" pitchFamily="18" charset="0"/>
                <a:cs typeface="Times New Roman" panose="02020603050405020304" pitchFamily="18" charset="0"/>
              </a:rPr>
              <a:t>это, </a:t>
            </a:r>
            <a:r>
              <a:rPr lang="ru-RU" b="1" dirty="0">
                <a:solidFill>
                  <a:schemeClr val="tx2">
                    <a:lumMod val="75000"/>
                  </a:schemeClr>
                </a:solidFill>
                <a:latin typeface="Times New Roman" panose="02020603050405020304" pitchFamily="18" charset="0"/>
                <a:cs typeface="Times New Roman" panose="02020603050405020304" pitchFamily="18" charset="0"/>
              </a:rPr>
              <a:t>социально </a:t>
            </a:r>
            <a:r>
              <a:rPr lang="ru-RU" b="1" dirty="0" smtClean="0">
                <a:solidFill>
                  <a:schemeClr val="tx2">
                    <a:lumMod val="75000"/>
                  </a:schemeClr>
                </a:solidFill>
                <a:latin typeface="Times New Roman" panose="02020603050405020304" pitchFamily="18" charset="0"/>
                <a:cs typeface="Times New Roman" panose="02020603050405020304" pitchFamily="18" charset="0"/>
              </a:rPr>
              <a:t>значимое </a:t>
            </a:r>
            <a:r>
              <a:rPr lang="ru-RU" b="1" dirty="0">
                <a:solidFill>
                  <a:schemeClr val="tx2">
                    <a:lumMod val="75000"/>
                  </a:schemeClr>
                </a:solidFill>
                <a:latin typeface="Times New Roman" panose="02020603050405020304" pitchFamily="18" charset="0"/>
                <a:cs typeface="Times New Roman" panose="02020603050405020304" pitchFamily="18" charset="0"/>
              </a:rPr>
              <a:t>для ребёнка ситуация</a:t>
            </a:r>
          </a:p>
          <a:p>
            <a:endParaRPr lang="ru-RU" dirty="0" smtClean="0"/>
          </a:p>
          <a:p>
            <a:endParaRPr lang="ru-RU" dirty="0"/>
          </a:p>
        </p:txBody>
      </p:sp>
      <p:sp>
        <p:nvSpPr>
          <p:cNvPr id="4" name="Объект 3"/>
          <p:cNvSpPr>
            <a:spLocks noGrp="1"/>
          </p:cNvSpPr>
          <p:nvPr>
            <p:ph sz="half" idx="2"/>
          </p:nvPr>
        </p:nvSpPr>
        <p:spPr>
          <a:xfrm>
            <a:off x="4822371" y="1611085"/>
            <a:ext cx="7249886" cy="4935865"/>
          </a:xfrm>
          <a:solidFill>
            <a:schemeClr val="accent5">
              <a:lumMod val="40000"/>
              <a:lumOff val="60000"/>
            </a:schemeClr>
          </a:solidFill>
        </p:spPr>
        <p:txBody>
          <a:bodyPr>
            <a:noAutofit/>
          </a:bodyPr>
          <a:lstStyle/>
          <a:p>
            <a:pPr>
              <a:buFont typeface="Wingdings" panose="05000000000000000000" pitchFamily="2" charset="2"/>
              <a:buChar char="§"/>
            </a:pPr>
            <a:endParaRPr lang="ru-RU" sz="1600" dirty="0" smtClean="0"/>
          </a:p>
          <a:p>
            <a:pPr>
              <a:buFont typeface="Wingdings" panose="05000000000000000000" pitchFamily="2" charset="2"/>
              <a:buChar char="§"/>
            </a:pPr>
            <a:r>
              <a:rPr lang="ru-RU" sz="1600" b="1" dirty="0" smtClean="0">
                <a:latin typeface="Times New Roman" panose="02020603050405020304" pitchFamily="18" charset="0"/>
                <a:cs typeface="Times New Roman" panose="02020603050405020304" pitchFamily="18" charset="0"/>
              </a:rPr>
              <a:t>яркое</a:t>
            </a:r>
            <a:r>
              <a:rPr lang="ru-RU" sz="1600" b="1" dirty="0">
                <a:latin typeface="Times New Roman" panose="02020603050405020304" pitchFamily="18" charset="0"/>
                <a:cs typeface="Times New Roman" panose="02020603050405020304" pitchFamily="18" charset="0"/>
              </a:rPr>
              <a:t> событие в природе, социальной жизни общества или праздник;</a:t>
            </a:r>
          </a:p>
          <a:p>
            <a:pPr>
              <a:buNone/>
            </a:pPr>
            <a:r>
              <a:rPr lang="ru-RU" sz="1600" b="1" dirty="0">
                <a:latin typeface="Times New Roman" panose="02020603050405020304" pitchFamily="18" charset="0"/>
                <a:cs typeface="Times New Roman" panose="02020603050405020304" pitchFamily="18" charset="0"/>
              </a:rPr>
              <a:t>• яркое событие в литературном художественном произведении;</a:t>
            </a:r>
          </a:p>
          <a:p>
            <a:pPr>
              <a:buNone/>
            </a:pPr>
            <a:r>
              <a:rPr lang="ru-RU" sz="1600" b="1" dirty="0">
                <a:latin typeface="Times New Roman" panose="02020603050405020304" pitchFamily="18" charset="0"/>
                <a:cs typeface="Times New Roman" panose="02020603050405020304" pitchFamily="18" charset="0"/>
              </a:rPr>
              <a:t>• яркие события, специально смоделированные воспитателем, путем внесения новых, необычных интересных предметов;</a:t>
            </a:r>
          </a:p>
          <a:p>
            <a:pPr>
              <a:buNone/>
            </a:pPr>
            <a:r>
              <a:rPr lang="ru-RU" sz="1600" b="1" dirty="0">
                <a:latin typeface="Times New Roman" panose="02020603050405020304" pitchFamily="18" charset="0"/>
                <a:cs typeface="Times New Roman" panose="02020603050405020304" pitchFamily="18" charset="0"/>
              </a:rPr>
              <a:t>• события, формирующие чувство гражданской принадлежности ребенка (День России, День защитника Отечества);</a:t>
            </a:r>
          </a:p>
          <a:p>
            <a:pPr>
              <a:buNone/>
            </a:pPr>
            <a:r>
              <a:rPr lang="ru-RU" sz="1600" b="1" dirty="0">
                <a:latin typeface="Times New Roman" panose="02020603050405020304" pitchFamily="18" charset="0"/>
                <a:cs typeface="Times New Roman" panose="02020603050405020304" pitchFamily="18" charset="0"/>
              </a:rPr>
              <a:t>• явления нравственной жизни (Дни «Спасибо», Доброты, Друзей);</a:t>
            </a:r>
          </a:p>
          <a:p>
            <a:pPr>
              <a:buNone/>
            </a:pPr>
            <a:r>
              <a:rPr lang="ru-RU" sz="1600" b="1" dirty="0">
                <a:latin typeface="Times New Roman" panose="02020603050405020304" pitchFamily="18" charset="0"/>
                <a:cs typeface="Times New Roman" panose="02020603050405020304" pitchFamily="18" charset="0"/>
              </a:rPr>
              <a:t>• явления окружающей природы (Дни воды, земли, птиц, животных);</a:t>
            </a:r>
          </a:p>
          <a:p>
            <a:pPr>
              <a:buNone/>
            </a:pPr>
            <a:r>
              <a:rPr lang="ru-RU" sz="1600" b="1" dirty="0">
                <a:latin typeface="Times New Roman" panose="02020603050405020304" pitchFamily="18" charset="0"/>
                <a:cs typeface="Times New Roman" panose="02020603050405020304" pitchFamily="18" charset="0"/>
              </a:rPr>
              <a:t>• мир искусства и литературы (Дни поэзии, детской книги, театра);</a:t>
            </a:r>
          </a:p>
          <a:p>
            <a:pPr>
              <a:buNone/>
            </a:pPr>
            <a:r>
              <a:rPr lang="ru-RU" sz="1600" b="1" dirty="0">
                <a:latin typeface="Times New Roman" panose="02020603050405020304" pitchFamily="18" charset="0"/>
                <a:cs typeface="Times New Roman" panose="02020603050405020304" pitchFamily="18" charset="0"/>
              </a:rPr>
              <a:t>• традиционные праздничные события семьи, общества и государства (Новый год, 8 марта, День </a:t>
            </a:r>
            <a:r>
              <a:rPr lang="ru-RU" sz="1600" b="1" dirty="0" smtClean="0">
                <a:latin typeface="Times New Roman" panose="02020603050405020304" pitchFamily="18" charset="0"/>
                <a:cs typeface="Times New Roman" panose="02020603050405020304" pitchFamily="18" charset="0"/>
              </a:rPr>
              <a:t>матери</a:t>
            </a:r>
            <a:r>
              <a:rPr lang="en-US" sz="1600" b="1" dirty="0" smtClean="0">
                <a:latin typeface="Times New Roman" panose="02020603050405020304" pitchFamily="18" charset="0"/>
                <a:cs typeface="Times New Roman" panose="02020603050405020304" pitchFamily="18" charset="0"/>
              </a:rPr>
              <a:t>)</a:t>
            </a:r>
            <a:r>
              <a:rPr lang="ru-RU" sz="1600" b="1" dirty="0">
                <a:latin typeface="Times New Roman" panose="02020603050405020304" pitchFamily="18" charset="0"/>
                <a:cs typeface="Times New Roman" panose="02020603050405020304" pitchFamily="18" charset="0"/>
              </a:rPr>
              <a:t>.</a:t>
            </a:r>
          </a:p>
        </p:txBody>
      </p:sp>
      <p:pic>
        <p:nvPicPr>
          <p:cNvPr id="6" name="Picture 4" descr="https://illustrators.ru/uploads/illustration/image/913600/main_10_%D1%81%D1%82%D1%80_2-3_%D0%B3%D0%BE%D0%B4%D0%B0.jpg"/>
          <p:cNvPicPr>
            <a:picLocks noChangeAspect="1" noChangeArrowheads="1"/>
          </p:cNvPicPr>
          <p:nvPr/>
        </p:nvPicPr>
        <p:blipFill rotWithShape="1">
          <a:blip r:embed="rId2">
            <a:clrChange>
              <a:clrFrom>
                <a:srgbClr val="FCFCFC"/>
              </a:clrFrom>
              <a:clrTo>
                <a:srgbClr val="FCFCFC">
                  <a:alpha val="0"/>
                </a:srgbClr>
              </a:clrTo>
            </a:clrChange>
            <a:extLst>
              <a:ext uri="{28A0092B-C50C-407E-A947-70E740481C1C}">
                <a14:useLocalDpi xmlns:a14="http://schemas.microsoft.com/office/drawing/2010/main" val="0"/>
              </a:ext>
            </a:extLst>
          </a:blip>
          <a:srcRect l="9720" t="6617" r="13601" b="13980"/>
          <a:stretch/>
        </p:blipFill>
        <p:spPr bwMode="auto">
          <a:xfrm>
            <a:off x="844658" y="3665349"/>
            <a:ext cx="3456122" cy="2726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4733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solidFill>
                  <a:srgbClr val="C00000"/>
                </a:solidFill>
                <a:latin typeface="Times New Roman" panose="02020603050405020304" pitchFamily="18" charset="0"/>
                <a:cs typeface="Times New Roman" panose="02020603050405020304" pitchFamily="18" charset="0"/>
              </a:rPr>
              <a:t>Технология </a:t>
            </a:r>
            <a:r>
              <a:rPr lang="ru-RU" b="1" dirty="0" smtClean="0">
                <a:solidFill>
                  <a:srgbClr val="C00000"/>
                </a:solidFill>
                <a:latin typeface="Times New Roman" panose="02020603050405020304" pitchFamily="18" charset="0"/>
                <a:cs typeface="Times New Roman" panose="02020603050405020304" pitchFamily="18" charset="0"/>
              </a:rPr>
              <a:t/>
            </a:r>
            <a:br>
              <a:rPr lang="ru-RU" b="1" dirty="0" smtClean="0">
                <a:solidFill>
                  <a:srgbClr val="C00000"/>
                </a:solidFill>
                <a:latin typeface="Times New Roman" panose="02020603050405020304" pitchFamily="18" charset="0"/>
                <a:cs typeface="Times New Roman" panose="02020603050405020304" pitchFamily="18" charset="0"/>
              </a:rPr>
            </a:br>
            <a:r>
              <a:rPr lang="ru-RU" b="1" dirty="0" smtClean="0">
                <a:solidFill>
                  <a:srgbClr val="C00000"/>
                </a:solidFill>
                <a:latin typeface="Times New Roman" panose="02020603050405020304" pitchFamily="18" charset="0"/>
                <a:cs typeface="Times New Roman" panose="02020603050405020304" pitchFamily="18" charset="0"/>
              </a:rPr>
              <a:t>«</a:t>
            </a:r>
            <a:r>
              <a:rPr lang="ru-RU" b="1" dirty="0">
                <a:solidFill>
                  <a:srgbClr val="C00000"/>
                </a:solidFill>
                <a:latin typeface="Times New Roman" panose="02020603050405020304" pitchFamily="18" charset="0"/>
                <a:cs typeface="Times New Roman" panose="02020603050405020304" pitchFamily="18" charset="0"/>
              </a:rPr>
              <a:t>Благотворительная акция»</a:t>
            </a:r>
            <a:endParaRPr lang="ru-RU" dirty="0">
              <a:solidFill>
                <a:srgbClr val="C00000"/>
              </a:solidFill>
              <a:latin typeface="Times New Roman" panose="02020603050405020304" pitchFamily="18" charset="0"/>
              <a:cs typeface="Times New Roman" panose="02020603050405020304" pitchFamily="18" charset="0"/>
            </a:endParaRPr>
          </a:p>
        </p:txBody>
      </p:sp>
      <p:sp>
        <p:nvSpPr>
          <p:cNvPr id="7" name="Овал 6"/>
          <p:cNvSpPr/>
          <p:nvPr/>
        </p:nvSpPr>
        <p:spPr>
          <a:xfrm>
            <a:off x="1739869" y="2286000"/>
            <a:ext cx="3298371" cy="12954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dirty="0" smtClean="0">
                <a:solidFill>
                  <a:schemeClr val="tx1"/>
                </a:solidFill>
              </a:rPr>
              <a:t>«</a:t>
            </a:r>
            <a:r>
              <a:rPr lang="ru-RU" sz="2000" b="1" dirty="0" smtClean="0">
                <a:solidFill>
                  <a:schemeClr val="tx1"/>
                </a:solidFill>
              </a:rPr>
              <a:t>Помогаем  птицам»</a:t>
            </a:r>
            <a:endParaRPr lang="ru-RU" sz="2000" b="1" dirty="0">
              <a:solidFill>
                <a:schemeClr val="tx1"/>
              </a:solidFill>
            </a:endParaRPr>
          </a:p>
        </p:txBody>
      </p:sp>
      <p:sp>
        <p:nvSpPr>
          <p:cNvPr id="8" name="Овал 7"/>
          <p:cNvSpPr/>
          <p:nvPr/>
        </p:nvSpPr>
        <p:spPr>
          <a:xfrm>
            <a:off x="8238897" y="2351315"/>
            <a:ext cx="3265714" cy="1360716"/>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2000" b="1" dirty="0">
                <a:solidFill>
                  <a:schemeClr val="tx1"/>
                </a:solidFill>
              </a:rPr>
              <a:t>«Твори добро»</a:t>
            </a:r>
          </a:p>
        </p:txBody>
      </p:sp>
      <p:sp>
        <p:nvSpPr>
          <p:cNvPr id="9" name="Овал 8"/>
          <p:cNvSpPr/>
          <p:nvPr/>
        </p:nvSpPr>
        <p:spPr>
          <a:xfrm>
            <a:off x="1306287" y="4844143"/>
            <a:ext cx="3211286" cy="1458686"/>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b="1" dirty="0" smtClean="0">
                <a:solidFill>
                  <a:schemeClr val="tx1"/>
                </a:solidFill>
              </a:rPr>
              <a:t>«</a:t>
            </a:r>
            <a:r>
              <a:rPr lang="ru-RU" sz="2000" b="1" dirty="0" smtClean="0">
                <a:solidFill>
                  <a:schemeClr val="tx1"/>
                </a:solidFill>
              </a:rPr>
              <a:t>Театр </a:t>
            </a:r>
            <a:r>
              <a:rPr lang="ru-RU" sz="2000" b="1" dirty="0">
                <a:solidFill>
                  <a:schemeClr val="tx1"/>
                </a:solidFill>
              </a:rPr>
              <a:t>для  малышей»</a:t>
            </a:r>
          </a:p>
        </p:txBody>
      </p:sp>
      <p:sp>
        <p:nvSpPr>
          <p:cNvPr id="10" name="Овал 9"/>
          <p:cNvSpPr/>
          <p:nvPr/>
        </p:nvSpPr>
        <p:spPr>
          <a:xfrm>
            <a:off x="7815945" y="4931228"/>
            <a:ext cx="3298370" cy="12954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b="1" dirty="0">
                <a:solidFill>
                  <a:schemeClr val="tx1"/>
                </a:solidFill>
              </a:rPr>
              <a:t>«</a:t>
            </a:r>
            <a:r>
              <a:rPr lang="ru-RU" sz="2000" b="1" dirty="0">
                <a:solidFill>
                  <a:schemeClr val="tx1"/>
                </a:solidFill>
              </a:rPr>
              <a:t>Помоги животному»</a:t>
            </a:r>
          </a:p>
        </p:txBody>
      </p:sp>
      <p:sp>
        <p:nvSpPr>
          <p:cNvPr id="11" name="Овал 10"/>
          <p:cNvSpPr/>
          <p:nvPr/>
        </p:nvSpPr>
        <p:spPr>
          <a:xfrm>
            <a:off x="4953000" y="3581400"/>
            <a:ext cx="3135086" cy="1349828"/>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b="1" dirty="0">
                <a:solidFill>
                  <a:schemeClr val="tx1"/>
                </a:solidFill>
              </a:rPr>
              <a:t>«</a:t>
            </a:r>
            <a:r>
              <a:rPr lang="ru-RU" sz="2000" b="1" dirty="0">
                <a:solidFill>
                  <a:schemeClr val="tx1"/>
                </a:solidFill>
              </a:rPr>
              <a:t>Подари  радость» </a:t>
            </a:r>
          </a:p>
        </p:txBody>
      </p:sp>
    </p:spTree>
    <p:extLst>
      <p:ext uri="{BB962C8B-B14F-4D97-AF65-F5344CB8AC3E}">
        <p14:creationId xmlns:p14="http://schemas.microsoft.com/office/powerpoint/2010/main" val="37425641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89212" y="264882"/>
            <a:ext cx="8769707" cy="867232"/>
          </a:xfrm>
        </p:spPr>
        <p:txBody>
          <a:bodyPr>
            <a:normAutofit fontScale="90000"/>
          </a:bodyPr>
          <a:lstStyle/>
          <a:p>
            <a:pPr algn="ctr"/>
            <a:r>
              <a:rPr lang="ru-RU" altLang="ru-RU" b="1" dirty="0">
                <a:solidFill>
                  <a:srgbClr val="C00000"/>
                </a:solidFill>
                <a:cs typeface="Times New Roman" pitchFamily="18" charset="0"/>
              </a:rPr>
              <a:t>Педагогическая </a:t>
            </a:r>
            <a:r>
              <a:rPr lang="ru-RU" altLang="ru-RU" b="1" dirty="0" smtClean="0">
                <a:solidFill>
                  <a:srgbClr val="C00000"/>
                </a:solidFill>
                <a:cs typeface="Times New Roman" pitchFamily="18" charset="0"/>
              </a:rPr>
              <a:t>технология</a:t>
            </a:r>
            <a:br>
              <a:rPr lang="ru-RU" altLang="ru-RU" b="1" dirty="0" smtClean="0">
                <a:solidFill>
                  <a:srgbClr val="C00000"/>
                </a:solidFill>
                <a:cs typeface="Times New Roman" pitchFamily="18" charset="0"/>
              </a:rPr>
            </a:br>
            <a:r>
              <a:rPr lang="ru-RU" altLang="ru-RU" b="1" dirty="0" smtClean="0">
                <a:solidFill>
                  <a:srgbClr val="C00000"/>
                </a:solidFill>
                <a:cs typeface="Times New Roman" pitchFamily="18" charset="0"/>
              </a:rPr>
              <a:t> </a:t>
            </a:r>
            <a:r>
              <a:rPr lang="ru-RU" altLang="ru-RU" b="1" dirty="0">
                <a:solidFill>
                  <a:srgbClr val="C00000"/>
                </a:solidFill>
                <a:cs typeface="Times New Roman" pitchFamily="18" charset="0"/>
              </a:rPr>
              <a:t>«Клубный час» </a:t>
            </a:r>
            <a:br>
              <a:rPr lang="ru-RU" altLang="ru-RU" b="1" dirty="0">
                <a:solidFill>
                  <a:srgbClr val="C00000"/>
                </a:solidFill>
                <a:cs typeface="Times New Roman" pitchFamily="18" charset="0"/>
              </a:rPr>
            </a:br>
            <a:endParaRPr lang="ru-RU" b="1" dirty="0">
              <a:solidFill>
                <a:srgbClr val="C00000"/>
              </a:solidFill>
            </a:endParaRPr>
          </a:p>
        </p:txBody>
      </p:sp>
      <p:sp>
        <p:nvSpPr>
          <p:cNvPr id="4" name="Объект 3"/>
          <p:cNvSpPr>
            <a:spLocks noGrp="1"/>
          </p:cNvSpPr>
          <p:nvPr>
            <p:ph sz="half" idx="1"/>
          </p:nvPr>
        </p:nvSpPr>
        <p:spPr>
          <a:xfrm>
            <a:off x="1676400" y="2841171"/>
            <a:ext cx="4355818" cy="2714971"/>
          </a:xfrm>
        </p:spPr>
        <p:txBody>
          <a:bodyPr>
            <a:noAutofit/>
          </a:bodyPr>
          <a:lstStyle/>
          <a:p>
            <a:r>
              <a:rPr lang="ru-RU" altLang="ru-RU" b="1" dirty="0" smtClean="0">
                <a:solidFill>
                  <a:srgbClr val="000000"/>
                </a:solidFill>
                <a:latin typeface="Times New Roman" panose="02020603050405020304" pitchFamily="18" charset="0"/>
                <a:cs typeface="Times New Roman" panose="02020603050405020304" pitchFamily="18" charset="0"/>
              </a:rPr>
              <a:t>Заключается </a:t>
            </a:r>
            <a:r>
              <a:rPr lang="ru-RU" altLang="ru-RU" b="1" dirty="0">
                <a:solidFill>
                  <a:srgbClr val="000000"/>
                </a:solidFill>
                <a:latin typeface="Times New Roman" panose="02020603050405020304" pitchFamily="18" charset="0"/>
                <a:cs typeface="Times New Roman" panose="02020603050405020304" pitchFamily="18" charset="0"/>
              </a:rPr>
              <a:t>в том, что дети могут в течение одного часа перемещаться по всему зданию (или участку) детского сада, соблюдая определённые правила </a:t>
            </a:r>
            <a:r>
              <a:rPr lang="ru-RU" altLang="ru-RU" b="1" dirty="0" smtClean="0">
                <a:solidFill>
                  <a:srgbClr val="000000"/>
                </a:solidFill>
                <a:latin typeface="Times New Roman" panose="02020603050405020304" pitchFamily="18" charset="0"/>
                <a:cs typeface="Times New Roman" panose="02020603050405020304" pitchFamily="18" charset="0"/>
              </a:rPr>
              <a:t>поведения</a:t>
            </a:r>
            <a:r>
              <a:rPr lang="ru-RU" altLang="ru-RU" b="1" dirty="0">
                <a:solidFill>
                  <a:srgbClr val="000000"/>
                </a:solidFill>
                <a:latin typeface="Times New Roman" panose="02020603050405020304" pitchFamily="18" charset="0"/>
                <a:cs typeface="Times New Roman" panose="02020603050405020304" pitchFamily="18" charset="0"/>
              </a:rPr>
              <a:t>.</a:t>
            </a:r>
            <a:endParaRPr lang="ru-RU" b="1" dirty="0">
              <a:latin typeface="Times New Roman" panose="02020603050405020304" pitchFamily="18" charset="0"/>
              <a:cs typeface="Times New Roman" panose="02020603050405020304" pitchFamily="18" charset="0"/>
            </a:endParaRPr>
          </a:p>
        </p:txBody>
      </p:sp>
      <p:sp>
        <p:nvSpPr>
          <p:cNvPr id="5" name="Объект 4"/>
          <p:cNvSpPr>
            <a:spLocks noGrp="1"/>
          </p:cNvSpPr>
          <p:nvPr>
            <p:ph sz="half" idx="2"/>
          </p:nvPr>
        </p:nvSpPr>
        <p:spPr>
          <a:xfrm>
            <a:off x="6955972" y="4610745"/>
            <a:ext cx="4257052" cy="2014779"/>
          </a:xfrm>
        </p:spPr>
        <p:txBody>
          <a:bodyPr>
            <a:normAutofit fontScale="85000" lnSpcReduction="10000"/>
          </a:bodyPr>
          <a:lstStyle/>
          <a:p>
            <a:r>
              <a:rPr lang="ru-RU" sz="2000" b="1" dirty="0">
                <a:latin typeface="Times New Roman" panose="02020603050405020304" pitchFamily="18" charset="0"/>
                <a:cs typeface="Times New Roman" panose="02020603050405020304" pitchFamily="18" charset="0"/>
              </a:rPr>
              <a:t>Каждый клубный час посвящен определенной теме. Кабинеты, залы, холлы, прогулочные веранды детского сада оформляются в </a:t>
            </a:r>
            <a:r>
              <a:rPr lang="ru-RU" sz="2000" b="1" dirty="0" smtClean="0">
                <a:latin typeface="Times New Roman" panose="02020603050405020304" pitchFamily="18" charset="0"/>
                <a:cs typeface="Times New Roman" panose="02020603050405020304" pitchFamily="18" charset="0"/>
              </a:rPr>
              <a:t>соответствии с тематикой. </a:t>
            </a:r>
            <a:r>
              <a:rPr lang="ru-RU" sz="2000" b="1" dirty="0">
                <a:latin typeface="Times New Roman" panose="02020603050405020304" pitchFamily="18" charset="0"/>
                <a:cs typeface="Times New Roman" panose="02020603050405020304" pitchFamily="18" charset="0"/>
              </a:rPr>
              <a:t>С учетом темы клубного </a:t>
            </a:r>
            <a:r>
              <a:rPr lang="ru-RU" sz="2000" b="1" dirty="0" smtClean="0">
                <a:latin typeface="Times New Roman" panose="02020603050405020304" pitchFamily="18" charset="0"/>
                <a:cs typeface="Times New Roman" panose="02020603050405020304" pitchFamily="18" charset="0"/>
              </a:rPr>
              <a:t>часа, </a:t>
            </a:r>
            <a:r>
              <a:rPr lang="ru-RU" sz="2000" b="1" dirty="0">
                <a:latin typeface="Times New Roman" panose="02020603050405020304" pitchFamily="18" charset="0"/>
                <a:cs typeface="Times New Roman" panose="02020603050405020304" pitchFamily="18" charset="0"/>
              </a:rPr>
              <a:t>участники подготавливают и необходимое </a:t>
            </a:r>
            <a:r>
              <a:rPr lang="ru-RU" sz="2000" b="1" dirty="0" smtClean="0">
                <a:latin typeface="Times New Roman" panose="02020603050405020304" pitchFamily="18" charset="0"/>
                <a:cs typeface="Times New Roman" panose="02020603050405020304" pitchFamily="18" charset="0"/>
              </a:rPr>
              <a:t>оборудование.</a:t>
            </a:r>
            <a:endParaRPr lang="ru-RU" sz="2000" b="1" dirty="0">
              <a:latin typeface="Times New Roman" panose="02020603050405020304" pitchFamily="18" charset="0"/>
              <a:cs typeface="Times New Roman" panose="02020603050405020304" pitchFamily="18" charset="0"/>
            </a:endParaRPr>
          </a:p>
        </p:txBody>
      </p:sp>
      <p:sp>
        <p:nvSpPr>
          <p:cNvPr id="6" name="Овал 5"/>
          <p:cNvSpPr/>
          <p:nvPr/>
        </p:nvSpPr>
        <p:spPr>
          <a:xfrm>
            <a:off x="3142293" y="1616528"/>
            <a:ext cx="7424058" cy="1099457"/>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tx1"/>
                </a:solidFill>
                <a:latin typeface="Times New Roman" panose="02020603050405020304" pitchFamily="18" charset="0"/>
                <a:cs typeface="Times New Roman" panose="02020603050405020304" pitchFamily="18" charset="0"/>
              </a:rPr>
              <a:t>Цель </a:t>
            </a:r>
            <a:r>
              <a:rPr lang="ru-RU" b="1" dirty="0">
                <a:solidFill>
                  <a:schemeClr val="tx1"/>
                </a:solidFill>
              </a:rPr>
              <a:t>технологии </a:t>
            </a:r>
            <a:r>
              <a:rPr lang="ru-RU" b="1" i="1" dirty="0">
                <a:solidFill>
                  <a:schemeClr val="tx1"/>
                </a:solidFill>
              </a:rPr>
              <a:t>«Клубный час»</a:t>
            </a:r>
            <a:r>
              <a:rPr lang="ru-RU" b="1" dirty="0">
                <a:solidFill>
                  <a:schemeClr val="tx1"/>
                </a:solidFill>
              </a:rPr>
              <a:t> - </a:t>
            </a:r>
            <a:r>
              <a:rPr lang="ru-RU" b="1" dirty="0">
                <a:solidFill>
                  <a:schemeClr val="tx1"/>
                </a:solidFill>
                <a:latin typeface="Times New Roman" panose="02020603050405020304" pitchFamily="18" charset="0"/>
                <a:cs typeface="Times New Roman" panose="02020603050405020304" pitchFamily="18" charset="0"/>
              </a:rPr>
              <a:t>позитивная социализация ребенка в условиях ДОУ</a:t>
            </a:r>
          </a:p>
        </p:txBody>
      </p:sp>
    </p:spTree>
    <p:extLst>
      <p:ext uri="{BB962C8B-B14F-4D97-AF65-F5344CB8AC3E}">
        <p14:creationId xmlns:p14="http://schemas.microsoft.com/office/powerpoint/2010/main" val="27997791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C00000"/>
                </a:solidFill>
                <a:latin typeface="Times New Roman" panose="02020603050405020304" pitchFamily="18" charset="0"/>
                <a:cs typeface="Times New Roman" panose="02020603050405020304" pitchFamily="18" charset="0"/>
              </a:rPr>
              <a:t>      Технология портфолио дошкольника</a:t>
            </a:r>
            <a:endParaRPr lang="ru-RU" dirty="0">
              <a:solidFill>
                <a:srgbClr val="C00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r>
              <a:rPr lang="ru-RU" b="1" dirty="0">
                <a:solidFill>
                  <a:srgbClr val="C00000"/>
                </a:solidFill>
                <a:latin typeface="Times New Roman" panose="02020603050405020304" pitchFamily="18" charset="0"/>
                <a:cs typeface="Times New Roman" panose="02020603050405020304" pitchFamily="18" charset="0"/>
              </a:rPr>
              <a:t>Портфолио </a:t>
            </a:r>
            <a:r>
              <a:rPr lang="ru-RU" dirty="0">
                <a:latin typeface="Times New Roman" panose="02020603050405020304" pitchFamily="18" charset="0"/>
                <a:cs typeface="Times New Roman" panose="02020603050405020304" pitchFamily="18" charset="0"/>
              </a:rPr>
              <a:t>— </a:t>
            </a:r>
            <a:r>
              <a:rPr lang="ru-RU" b="1" dirty="0">
                <a:latin typeface="Times New Roman" panose="02020603050405020304" pitchFamily="18" charset="0"/>
                <a:cs typeface="Times New Roman" panose="02020603050405020304" pitchFamily="18" charset="0"/>
              </a:rPr>
              <a:t>это копилка личных достижений ребенка в разнообразных видах деятельности, его успехов, положительных эмоций, возможность </a:t>
            </a:r>
            <a:r>
              <a:rPr lang="ru-RU" b="1" dirty="0" smtClean="0">
                <a:latin typeface="Times New Roman" panose="02020603050405020304" pitchFamily="18" charset="0"/>
                <a:cs typeface="Times New Roman" panose="02020603050405020304" pitchFamily="18" charset="0"/>
              </a:rPr>
              <a:t>,еще раз, </a:t>
            </a:r>
            <a:r>
              <a:rPr lang="ru-RU" b="1" dirty="0">
                <a:latin typeface="Times New Roman" panose="02020603050405020304" pitchFamily="18" charset="0"/>
                <a:cs typeface="Times New Roman" panose="02020603050405020304" pitchFamily="18" charset="0"/>
              </a:rPr>
              <a:t>пережить приятные моменты своей </a:t>
            </a:r>
            <a:r>
              <a:rPr lang="ru-RU" b="1" dirty="0" smtClean="0">
                <a:latin typeface="Times New Roman" panose="02020603050405020304" pitchFamily="18" charset="0"/>
                <a:cs typeface="Times New Roman" panose="02020603050405020304" pitchFamily="18" charset="0"/>
              </a:rPr>
              <a:t>жизни</a:t>
            </a:r>
            <a:r>
              <a:rPr lang="ru-RU" b="1" dirty="0">
                <a:latin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cs typeface="Times New Roman" panose="02020603050405020304" pitchFamily="18" charset="0"/>
              </a:rPr>
              <a:t>это - </a:t>
            </a:r>
            <a:r>
              <a:rPr lang="ru-RU" b="1" dirty="0">
                <a:latin typeface="Times New Roman" panose="02020603050405020304" pitchFamily="18" charset="0"/>
                <a:cs typeface="Times New Roman" panose="02020603050405020304" pitchFamily="18" charset="0"/>
              </a:rPr>
              <a:t>своеобразный маршрут развития ребенка</a:t>
            </a:r>
            <a:r>
              <a:rPr lang="ru-RU" b="1" dirty="0" smtClean="0">
                <a:latin typeface="Times New Roman" panose="02020603050405020304" pitchFamily="18" charset="0"/>
                <a:cs typeface="Times New Roman" panose="02020603050405020304" pitchFamily="18" charset="0"/>
              </a:rPr>
              <a:t>. </a:t>
            </a:r>
          </a:p>
          <a:p>
            <a:r>
              <a:rPr lang="ru-RU" b="1" dirty="0" smtClean="0">
                <a:solidFill>
                  <a:srgbClr val="C00000"/>
                </a:solidFill>
                <a:latin typeface="Times New Roman" panose="02020603050405020304" pitchFamily="18" charset="0"/>
                <a:cs typeface="Times New Roman" panose="02020603050405020304" pitchFamily="18" charset="0"/>
              </a:rPr>
              <a:t>Портфолио </a:t>
            </a:r>
            <a:r>
              <a:rPr lang="ru-RU" b="1" dirty="0">
                <a:latin typeface="Times New Roman" panose="02020603050405020304" pitchFamily="18" charset="0"/>
                <a:cs typeface="Times New Roman" panose="02020603050405020304" pitchFamily="18" charset="0"/>
              </a:rPr>
              <a:t>(папка личных достижений ребенка) позволяет осуществить индивидуальный подход к каждому ребенку и вручается при выпуске из детского </a:t>
            </a:r>
            <a:r>
              <a:rPr lang="ru-RU" b="1" dirty="0" smtClean="0">
                <a:latin typeface="Times New Roman" panose="02020603050405020304" pitchFamily="18" charset="0"/>
                <a:cs typeface="Times New Roman" panose="02020603050405020304" pitchFamily="18" charset="0"/>
              </a:rPr>
              <a:t>сада </a:t>
            </a:r>
            <a:r>
              <a:rPr lang="ru-RU" b="1" dirty="0">
                <a:latin typeface="Times New Roman" panose="02020603050405020304" pitchFamily="18" charset="0"/>
                <a:cs typeface="Times New Roman" panose="02020603050405020304" pitchFamily="18" charset="0"/>
              </a:rPr>
              <a:t>как подарок самому ребенку и его </a:t>
            </a:r>
            <a:r>
              <a:rPr lang="ru-RU" b="1" dirty="0" smtClean="0">
                <a:latin typeface="Times New Roman" panose="02020603050405020304" pitchFamily="18" charset="0"/>
                <a:cs typeface="Times New Roman" panose="02020603050405020304" pitchFamily="18" charset="0"/>
              </a:rPr>
              <a:t>семье.</a:t>
            </a:r>
            <a:endParaRPr lang="ru-RU" b="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66457" y="4150005"/>
            <a:ext cx="5158000" cy="2926804"/>
          </a:xfrm>
          <a:prstGeom prst="rect">
            <a:avLst/>
          </a:prstGeom>
        </p:spPr>
      </p:pic>
    </p:spTree>
    <p:extLst>
      <p:ext uri="{BB962C8B-B14F-4D97-AF65-F5344CB8AC3E}">
        <p14:creationId xmlns:p14="http://schemas.microsoft.com/office/powerpoint/2010/main" val="40900721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791033"/>
          </a:xfrm>
        </p:spPr>
        <p:txBody>
          <a:bodyPr>
            <a:normAutofit fontScale="90000"/>
          </a:bodyPr>
          <a:lstStyle/>
          <a:p>
            <a:r>
              <a:rPr lang="ru-RU" dirty="0">
                <a:solidFill>
                  <a:srgbClr val="C00000"/>
                </a:solidFill>
                <a:latin typeface="Times New Roman" panose="02020603050405020304" pitchFamily="18" charset="0"/>
                <a:cs typeface="Times New Roman" panose="02020603050405020304" pitchFamily="18" charset="0"/>
              </a:rPr>
              <a:t>З</a:t>
            </a:r>
            <a:r>
              <a:rPr lang="ru-RU" dirty="0" smtClean="0">
                <a:solidFill>
                  <a:srgbClr val="C00000"/>
                </a:solidFill>
                <a:latin typeface="Times New Roman" panose="02020603050405020304" pitchFamily="18" charset="0"/>
                <a:cs typeface="Times New Roman" panose="02020603050405020304" pitchFamily="18" charset="0"/>
              </a:rPr>
              <a:t>ДОРОВЬЕСЬЕРЕГАЮЩИЕ ТЕХНОЛОГИИ</a:t>
            </a:r>
            <a:endParaRPr lang="ru-RU" dirty="0">
              <a:solidFill>
                <a:srgbClr val="C00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730829" y="1317171"/>
            <a:ext cx="9773783" cy="5323115"/>
          </a:xfrm>
        </p:spPr>
        <p:txBody>
          <a:bodyPr>
            <a:normAutofit lnSpcReduction="10000"/>
          </a:bodyPr>
          <a:lstStyle/>
          <a:p>
            <a:r>
              <a:rPr lang="ru-RU" b="1" dirty="0">
                <a:solidFill>
                  <a:srgbClr val="C00000"/>
                </a:solidFill>
                <a:latin typeface="Times New Roman" panose="02020603050405020304" pitchFamily="18" charset="0"/>
                <a:cs typeface="Times New Roman" panose="02020603050405020304" pitchFamily="18" charset="0"/>
              </a:rPr>
              <a:t>медико-профилактические</a:t>
            </a:r>
            <a:r>
              <a:rPr lang="ru-RU" dirty="0">
                <a:latin typeface="Times New Roman" panose="02020603050405020304" pitchFamily="18" charset="0"/>
                <a:cs typeface="Times New Roman" panose="02020603050405020304" pitchFamily="18" charset="0"/>
              </a:rPr>
              <a:t> </a:t>
            </a:r>
            <a:r>
              <a:rPr lang="ru-RU" b="1" dirty="0">
                <a:latin typeface="Times New Roman" panose="02020603050405020304" pitchFamily="18" charset="0"/>
                <a:cs typeface="Times New Roman" panose="02020603050405020304" pitchFamily="18" charset="0"/>
              </a:rPr>
              <a:t>(обеспечивающие сохранение и приумножение здоровья детей под руководством медицинского персонала в соответствии с медицинским требованиями и нормами, с использованием медицинских средств - технологии организации мониторинга здоровья дошкольников,  контроля за питанием детей, </a:t>
            </a:r>
            <a:r>
              <a:rPr lang="ru-RU" b="1" dirty="0" smtClean="0">
                <a:latin typeface="Times New Roman" panose="02020603050405020304" pitchFamily="18" charset="0"/>
                <a:cs typeface="Times New Roman" panose="02020603050405020304" pitchFamily="18" charset="0"/>
              </a:rPr>
              <a:t>профилактических </a:t>
            </a:r>
            <a:r>
              <a:rPr lang="ru-RU" b="1" dirty="0">
                <a:latin typeface="Times New Roman" panose="02020603050405020304" pitchFamily="18" charset="0"/>
                <a:cs typeface="Times New Roman" panose="02020603050405020304" pitchFamily="18" charset="0"/>
              </a:rPr>
              <a:t>мероприятий, </a:t>
            </a:r>
            <a:r>
              <a:rPr lang="ru-RU" b="1" dirty="0" smtClean="0">
                <a:latin typeface="Times New Roman" panose="02020603050405020304" pitchFamily="18" charset="0"/>
                <a:cs typeface="Times New Roman" panose="02020603050405020304" pitchFamily="18" charset="0"/>
              </a:rPr>
              <a:t>здоровьесберегающей </a:t>
            </a:r>
            <a:r>
              <a:rPr lang="ru-RU" b="1" dirty="0">
                <a:latin typeface="Times New Roman" panose="02020603050405020304" pitchFamily="18" charset="0"/>
                <a:cs typeface="Times New Roman" panose="02020603050405020304" pitchFamily="18" charset="0"/>
              </a:rPr>
              <a:t>среды в </a:t>
            </a:r>
            <a:r>
              <a:rPr lang="ru-RU" b="1" dirty="0" smtClean="0">
                <a:latin typeface="Times New Roman" panose="02020603050405020304" pitchFamily="18" charset="0"/>
                <a:cs typeface="Times New Roman" panose="02020603050405020304" pitchFamily="18" charset="0"/>
              </a:rPr>
              <a:t>ДОУ</a:t>
            </a:r>
            <a:r>
              <a:rPr lang="ru-RU" dirty="0" smtClean="0">
                <a:latin typeface="Times New Roman" panose="02020603050405020304" pitchFamily="18" charset="0"/>
                <a:cs typeface="Times New Roman" panose="02020603050405020304" pitchFamily="18" charset="0"/>
              </a:rPr>
              <a:t>;</a:t>
            </a:r>
          </a:p>
          <a:p>
            <a:r>
              <a:rPr lang="ru-RU" b="1" dirty="0">
                <a:solidFill>
                  <a:srgbClr val="C00000"/>
                </a:solidFill>
                <a:latin typeface="Times New Roman" panose="02020603050405020304" pitchFamily="18" charset="0"/>
                <a:cs typeface="Times New Roman" panose="02020603050405020304" pitchFamily="18" charset="0"/>
              </a:rPr>
              <a:t>физкультурно-оздоровительные</a:t>
            </a:r>
            <a:r>
              <a:rPr lang="ru-RU" dirty="0">
                <a:latin typeface="Times New Roman" panose="02020603050405020304" pitchFamily="18" charset="0"/>
                <a:cs typeface="Times New Roman" panose="02020603050405020304" pitchFamily="18" charset="0"/>
              </a:rPr>
              <a:t> </a:t>
            </a:r>
            <a:r>
              <a:rPr lang="ru-RU" b="1" dirty="0">
                <a:latin typeface="Times New Roman" panose="02020603050405020304" pitchFamily="18" charset="0"/>
                <a:cs typeface="Times New Roman" panose="02020603050405020304" pitchFamily="18" charset="0"/>
              </a:rPr>
              <a:t>(направленные на физическое развитие и укрепление здоровья ребенка — технологии развития физических качеств, закаливания, дыхательной гимнастики и </a:t>
            </a:r>
            <a:r>
              <a:rPr lang="ru-RU" b="1" dirty="0" smtClean="0">
                <a:latin typeface="Times New Roman" panose="02020603050405020304" pitchFamily="18" charset="0"/>
                <a:cs typeface="Times New Roman" panose="02020603050405020304" pitchFamily="18" charset="0"/>
              </a:rPr>
              <a:t>др.;</a:t>
            </a:r>
          </a:p>
          <a:p>
            <a:r>
              <a:rPr lang="ru-RU" b="1" dirty="0">
                <a:solidFill>
                  <a:srgbClr val="C00000"/>
                </a:solidFill>
                <a:latin typeface="Times New Roman" panose="02020603050405020304" pitchFamily="18" charset="0"/>
                <a:cs typeface="Times New Roman" panose="02020603050405020304" pitchFamily="18" charset="0"/>
              </a:rPr>
              <a:t>обеспечения социально-психологического благополучия </a:t>
            </a:r>
            <a:r>
              <a:rPr lang="ru-RU" b="1" dirty="0">
                <a:latin typeface="Times New Roman" panose="02020603050405020304" pitchFamily="18" charset="0"/>
                <a:cs typeface="Times New Roman" panose="02020603050405020304" pitchFamily="18" charset="0"/>
              </a:rPr>
              <a:t>ребенка (обеспечивающие психическое и социальное здоровье ребенка и направленные на обеспечение эмоциональной комфортности и позитивного психологического самочувствия ребенка в процессе общения со сверстниками и взрослыми в детском саду и семье; технологии психолого-педагогического сопровождения развития ребенка в педагогическом процессе </a:t>
            </a:r>
            <a:r>
              <a:rPr lang="ru-RU" b="1" dirty="0" smtClean="0">
                <a:latin typeface="Times New Roman" panose="02020603050405020304" pitchFamily="18" charset="0"/>
                <a:cs typeface="Times New Roman" panose="02020603050405020304" pitchFamily="18" charset="0"/>
              </a:rPr>
              <a:t>ДОУ;</a:t>
            </a:r>
          </a:p>
          <a:p>
            <a:r>
              <a:rPr lang="ru-RU" b="1" dirty="0">
                <a:solidFill>
                  <a:srgbClr val="C00000"/>
                </a:solidFill>
                <a:latin typeface="Times New Roman" panose="02020603050405020304" pitchFamily="18" charset="0"/>
                <a:cs typeface="Times New Roman" panose="02020603050405020304" pitchFamily="18" charset="0"/>
              </a:rPr>
              <a:t>обучения здоровому образу жизни</a:t>
            </a:r>
            <a:r>
              <a:rPr lang="ru-RU" b="1" dirty="0">
                <a:latin typeface="Times New Roman" panose="02020603050405020304" pitchFamily="18" charset="0"/>
                <a:cs typeface="Times New Roman" panose="02020603050405020304" pitchFamily="18" charset="0"/>
              </a:rPr>
              <a:t> (технологии использования физкультурных занятий, коммуникативные игры, система занятий из серии «Уроки футбола», проблемно-игровые (игротренинги, игротерапия), самомассаж); коррекционные (арт-терапия, технология музыкального воздействия, сказкотерапия, психогимнастики и др</a:t>
            </a:r>
            <a:r>
              <a:rPr lang="ru-RU" b="1" dirty="0" smtClean="0">
                <a:latin typeface="Times New Roman" panose="02020603050405020304" pitchFamily="18" charset="0"/>
                <a:cs typeface="Times New Roman" panose="02020603050405020304" pitchFamily="18" charset="0"/>
              </a:rPr>
              <a:t>.). </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730797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ctrTitle"/>
          </p:nvPr>
        </p:nvSpPr>
        <p:spPr/>
        <p:txBody>
          <a:bodyPr>
            <a:noAutofit/>
          </a:bodyPr>
          <a:lstStyle/>
          <a:p>
            <a:r>
              <a:rPr lang="ru-RU" sz="2400" dirty="0" smtClean="0">
                <a:latin typeface="Times New Roman" panose="02020603050405020304" pitchFamily="18" charset="0"/>
                <a:cs typeface="Times New Roman" panose="02020603050405020304" pitchFamily="18" charset="0"/>
              </a:rPr>
              <a:t>    </a:t>
            </a:r>
            <a:r>
              <a:rPr lang="ru-RU" sz="2400" b="1" dirty="0" smtClean="0">
                <a:latin typeface="Times New Roman" panose="02020603050405020304" pitchFamily="18" charset="0"/>
                <a:cs typeface="Times New Roman" panose="02020603050405020304" pitchFamily="18" charset="0"/>
              </a:rPr>
              <a:t>Каждый </a:t>
            </a:r>
            <a:r>
              <a:rPr lang="ru-RU" sz="2400" b="1" dirty="0">
                <a:latin typeface="Times New Roman" panose="02020603050405020304" pitchFamily="18" charset="0"/>
                <a:cs typeface="Times New Roman" panose="02020603050405020304" pitchFamily="18" charset="0"/>
              </a:rPr>
              <a:t>педагог – творец технологии, даже если имеет дело с заимствованиями. Создание технологии невозможно без творчества. Для педагога, научившегося работать на технологическом уровне, всегда будет главным ориентиром познавательный процесс в его развивающемся состоянии. Все в наших руках, поэтому их нельзя опускать. </a:t>
            </a:r>
            <a:br>
              <a:rPr lang="ru-RU" sz="2400" b="1" dirty="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Творите </a:t>
            </a:r>
            <a:r>
              <a:rPr lang="ru-RU" sz="2400" b="1" dirty="0" smtClean="0">
                <a:latin typeface="Times New Roman" panose="02020603050405020304" pitchFamily="18" charset="0"/>
                <a:cs typeface="Times New Roman" panose="02020603050405020304" pitchFamily="18" charset="0"/>
              </a:rPr>
              <a:t>сами! </a:t>
            </a:r>
            <a:r>
              <a:rPr lang="ru-RU" sz="2400" b="1" dirty="0">
                <a:latin typeface="Times New Roman" panose="02020603050405020304" pitchFamily="18" charset="0"/>
                <a:cs typeface="Times New Roman" panose="02020603050405020304" pitchFamily="18" charset="0"/>
              </a:rPr>
              <a:t>Как нет детей без воображения, так нет и педагога без творческих </a:t>
            </a:r>
            <a:r>
              <a:rPr lang="ru-RU" sz="2400" b="1" dirty="0" smtClean="0">
                <a:latin typeface="Times New Roman" panose="02020603050405020304" pitchFamily="18" charset="0"/>
                <a:cs typeface="Times New Roman" panose="02020603050405020304" pitchFamily="18" charset="0"/>
              </a:rPr>
              <a:t>порывов!</a:t>
            </a:r>
            <a:r>
              <a:rPr lang="ru-RU" sz="2400" b="1" dirty="0">
                <a:solidFill>
                  <a:srgbClr val="C00000"/>
                </a:solidFill>
                <a:latin typeface="Times New Roman" panose="02020603050405020304" pitchFamily="18" charset="0"/>
                <a:cs typeface="Times New Roman" panose="02020603050405020304" pitchFamily="18" charset="0"/>
              </a:rPr>
              <a:t/>
            </a:r>
            <a:br>
              <a:rPr lang="ru-RU" sz="2400" b="1" dirty="0">
                <a:solidFill>
                  <a:srgbClr val="C00000"/>
                </a:solidFill>
                <a:latin typeface="Times New Roman" panose="02020603050405020304" pitchFamily="18" charset="0"/>
                <a:cs typeface="Times New Roman" panose="02020603050405020304" pitchFamily="18" charset="0"/>
              </a:rPr>
            </a:br>
            <a:endParaRPr lang="ru-RU" sz="2400" b="1" dirty="0">
              <a:solidFill>
                <a:srgbClr val="C00000"/>
              </a:solidFill>
              <a:latin typeface="Times New Roman" panose="02020603050405020304" pitchFamily="18" charset="0"/>
              <a:cs typeface="Times New Roman" panose="02020603050405020304" pitchFamily="18" charset="0"/>
            </a:endParaRPr>
          </a:p>
        </p:txBody>
      </p:sp>
      <p:sp>
        <p:nvSpPr>
          <p:cNvPr id="10" name="Подзаголовок 9"/>
          <p:cNvSpPr>
            <a:spLocks noGrp="1"/>
          </p:cNvSpPr>
          <p:nvPr>
            <p:ph type="subTitle" idx="1"/>
          </p:nvPr>
        </p:nvSpPr>
        <p:spPr>
          <a:xfrm>
            <a:off x="5835112" y="4777379"/>
            <a:ext cx="5416657" cy="1631170"/>
          </a:xfrm>
        </p:spPr>
        <p:txBody>
          <a:bodyPr>
            <a:noAutofit/>
          </a:bodyPr>
          <a:lstStyle/>
          <a:p>
            <a:r>
              <a:rPr lang="ru-RU" sz="2000" b="1" i="1" smtClean="0">
                <a:solidFill>
                  <a:srgbClr val="C00000"/>
                </a:solidFill>
              </a:rPr>
              <a:t>Чарльз Диккенс </a:t>
            </a:r>
            <a:br>
              <a:rPr lang="ru-RU" sz="2000" b="1" i="1" smtClean="0">
                <a:solidFill>
                  <a:srgbClr val="C00000"/>
                </a:solidFill>
              </a:rPr>
            </a:br>
            <a:r>
              <a:rPr lang="ru-RU" sz="2000" b="1" i="1" smtClean="0">
                <a:solidFill>
                  <a:srgbClr val="C00000"/>
                </a:solidFill>
              </a:rPr>
              <a:t>«Человек не может по настоящему  усовершенствоваться, если не помогает усовершенствоваться другим»</a:t>
            </a:r>
            <a:r>
              <a:rPr lang="ru-RU" sz="2000" smtClean="0"/>
              <a:t/>
            </a:r>
            <a:br>
              <a:rPr lang="ru-RU" sz="2000" smtClean="0"/>
            </a:br>
            <a:endParaRPr lang="ru-RU" sz="2000" dirty="0"/>
          </a:p>
        </p:txBody>
      </p:sp>
    </p:spTree>
    <p:extLst>
      <p:ext uri="{BB962C8B-B14F-4D97-AF65-F5344CB8AC3E}">
        <p14:creationId xmlns:p14="http://schemas.microsoft.com/office/powerpoint/2010/main" val="25583786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rgbClr val="C00000"/>
                </a:solidFill>
                <a:latin typeface="Times New Roman" panose="02020603050405020304" pitchFamily="18" charset="0"/>
                <a:cs typeface="Times New Roman" panose="02020603050405020304" pitchFamily="18" charset="0"/>
              </a:rPr>
              <a:t>Актуальные положения ФГОС ДО</a:t>
            </a:r>
            <a:endParaRPr lang="ru-RU" dirty="0">
              <a:solidFill>
                <a:srgbClr val="C00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Autofit/>
          </a:bodyPr>
          <a:lstStyle/>
          <a:p>
            <a:r>
              <a:rPr lang="ru-RU" b="1" dirty="0" smtClean="0">
                <a:latin typeface="Times New Roman" panose="02020603050405020304" pitchFamily="18" charset="0"/>
                <a:cs typeface="Times New Roman" panose="02020603050405020304" pitchFamily="18" charset="0"/>
              </a:rPr>
              <a:t>Стандарт обращает внимание педагогов на необходимость выбора таких методов и приемов ,которые бы пробуждали у ребенка мотивацию к познанию и творчеству, способствовали формированию личности ребенка как носителя ценностных установок  современного мира</a:t>
            </a:r>
          </a:p>
          <a:p>
            <a:r>
              <a:rPr lang="ru-RU" b="1" dirty="0" smtClean="0">
                <a:latin typeface="Times New Roman" panose="02020603050405020304" pitchFamily="18" charset="0"/>
                <a:cs typeface="Times New Roman" panose="02020603050405020304" pitchFamily="18" charset="0"/>
              </a:rPr>
              <a:t>Дети дошкольного возраста непосредственны, активны, но, познавать могут только то, что им интересно. Одна из ключевых задач для педагога дошкольного образования – пробуждение интереса детей к деятельности, творчеству.</a:t>
            </a:r>
          </a:p>
          <a:p>
            <a:r>
              <a:rPr lang="ru-RU" b="1" dirty="0" smtClean="0">
                <a:latin typeface="Times New Roman" panose="02020603050405020304" pitchFamily="18" charset="0"/>
                <a:cs typeface="Times New Roman" panose="02020603050405020304" pitchFamily="18" charset="0"/>
              </a:rPr>
              <a:t>Педагогу важно помнить, что, опираясь на имеющийся опыт ребенка, его достижения в развитии, необходимо, на основе партнерского взаимодействия ,в активной, со стороны ребенка, совместной деятельности, позволить ему, на протяжении всего дня, открывать новые горизонты познания, чувствовать этот мир, его оттенки, понимать собственные состояния, настроения, учиться созидать</a:t>
            </a:r>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715373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73085" y="957943"/>
            <a:ext cx="8719457" cy="4401205"/>
          </a:xfrm>
          <a:prstGeom prst="rect">
            <a:avLst/>
          </a:prstGeom>
        </p:spPr>
        <p:txBody>
          <a:bodyPr wrap="square">
            <a:spAutoFit/>
          </a:bodyPr>
          <a:lstStyle/>
          <a:p>
            <a:r>
              <a:rPr lang="ru-RU" sz="2800" b="1" dirty="0">
                <a:solidFill>
                  <a:srgbClr val="C00000"/>
                </a:solidFill>
                <a:latin typeface="Times New Roman" panose="02020603050405020304" pitchFamily="18" charset="0"/>
                <a:cs typeface="Times New Roman" panose="02020603050405020304" pitchFamily="18" charset="0"/>
              </a:rPr>
              <a:t>Технология </a:t>
            </a:r>
            <a:r>
              <a:rPr lang="ru-RU" sz="2800" dirty="0">
                <a:latin typeface="Times New Roman" panose="02020603050405020304" pitchFamily="18" charset="0"/>
                <a:cs typeface="Times New Roman" panose="02020603050405020304" pitchFamily="18" charset="0"/>
              </a:rPr>
              <a:t>– это совокупность приемов, применяемых в каком-либо деле, мастерстве, искусстве (толковый словарь).</a:t>
            </a:r>
          </a:p>
          <a:p>
            <a:r>
              <a:rPr lang="ru-RU" sz="2800" b="1" dirty="0">
                <a:solidFill>
                  <a:srgbClr val="C00000"/>
                </a:solidFill>
                <a:latin typeface="Times New Roman" panose="02020603050405020304" pitchFamily="18" charset="0"/>
                <a:cs typeface="Times New Roman" panose="02020603050405020304" pitchFamily="18" charset="0"/>
              </a:rPr>
              <a:t>Педагогическая технология</a:t>
            </a:r>
            <a:r>
              <a:rPr lang="ru-RU" sz="2800" dirty="0">
                <a:latin typeface="Times New Roman" panose="02020603050405020304" pitchFamily="18" charset="0"/>
                <a:cs typeface="Times New Roman" panose="02020603050405020304" pitchFamily="18" charset="0"/>
              </a:rPr>
              <a:t> - это совокупность психолого-педагогических установок, определяющих специальный набор и компоновку форм, методов, способов, приёмов обучения, воспитательных средств; она есть организационно - методический инструментарий педагогического процесса (</a:t>
            </a:r>
            <a:r>
              <a:rPr lang="ru-RU" sz="2800" dirty="0" err="1" smtClean="0">
                <a:latin typeface="Times New Roman" panose="02020603050405020304" pitchFamily="18" charset="0"/>
                <a:cs typeface="Times New Roman" panose="02020603050405020304" pitchFamily="18" charset="0"/>
              </a:rPr>
              <a:t>Б.Т.Лихачёв</a:t>
            </a:r>
            <a:r>
              <a:rPr lang="ru-RU" sz="2800" dirty="0" smtClean="0">
                <a:latin typeface="Times New Roman" panose="02020603050405020304" pitchFamily="18" charset="0"/>
                <a:cs typeface="Times New Roman" panose="02020603050405020304" pitchFamily="18" charset="0"/>
              </a:rPr>
              <a:t>).</a:t>
            </a:r>
            <a:endParaRPr lang="ru-RU" sz="2800" dirt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219177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C00000"/>
                </a:solidFill>
                <a:latin typeface="Times New Roman" panose="02020603050405020304" pitchFamily="18" charset="0"/>
                <a:cs typeface="Times New Roman" panose="02020603050405020304" pitchFamily="18" charset="0"/>
              </a:rPr>
              <a:t>Структура образовательной технологии</a:t>
            </a:r>
          </a:p>
        </p:txBody>
      </p:sp>
      <p:sp>
        <p:nvSpPr>
          <p:cNvPr id="3" name="Объект 2"/>
          <p:cNvSpPr>
            <a:spLocks noGrp="1"/>
          </p:cNvSpPr>
          <p:nvPr>
            <p:ph idx="1"/>
          </p:nvPr>
        </p:nvSpPr>
        <p:spPr/>
        <p:txBody>
          <a:bodyPr>
            <a:noAutofit/>
          </a:bodyPr>
          <a:lstStyle/>
          <a:p>
            <a:r>
              <a:rPr lang="ru-RU" sz="2400" b="1" dirty="0">
                <a:latin typeface="Times New Roman" panose="02020603050405020304" pitchFamily="18" charset="0"/>
                <a:cs typeface="Times New Roman" panose="02020603050405020304" pitchFamily="18" charset="0"/>
              </a:rPr>
              <a:t>Концептуальная часть – это научная база технологии, т.е. психолого-педагогические идеи, которые заложены в ее фундамент.</a:t>
            </a:r>
          </a:p>
          <a:p>
            <a:r>
              <a:rPr lang="ru-RU" sz="2400" b="1" dirty="0">
                <a:latin typeface="Times New Roman" panose="02020603050405020304" pitchFamily="18" charset="0"/>
                <a:cs typeface="Times New Roman" panose="02020603050405020304" pitchFamily="18" charset="0"/>
              </a:rPr>
              <a:t>Содержательная часть – это общие, конкретные цели и содержание учебного материала.</a:t>
            </a:r>
          </a:p>
          <a:p>
            <a:r>
              <a:rPr lang="ru-RU" sz="2400" b="1" dirty="0">
                <a:latin typeface="Times New Roman" panose="02020603050405020304" pitchFamily="18" charset="0"/>
                <a:cs typeface="Times New Roman" panose="02020603050405020304" pitchFamily="18" charset="0"/>
              </a:rPr>
              <a:t>Процессуальная часть – совокупность форм и методов учебной деятельности детей, методов и форм работы педагога, деятельности педагога по управлению процессом усвоения материала, диагностика обучающего процесса.</a:t>
            </a:r>
          </a:p>
          <a:p>
            <a:pPr marL="0" indent="0">
              <a:buNone/>
            </a:pPr>
            <a:endParaRPr lang="ru-RU" sz="2400" dirty="0"/>
          </a:p>
        </p:txBody>
      </p:sp>
    </p:spTree>
    <p:extLst>
      <p:ext uri="{BB962C8B-B14F-4D97-AF65-F5344CB8AC3E}">
        <p14:creationId xmlns:p14="http://schemas.microsoft.com/office/powerpoint/2010/main" val="31404678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845461"/>
          </a:xfrm>
        </p:spPr>
        <p:txBody>
          <a:bodyPr/>
          <a:lstStyle/>
          <a:p>
            <a:r>
              <a:rPr lang="ru-RU" dirty="0" smtClean="0">
                <a:solidFill>
                  <a:srgbClr val="C00000"/>
                </a:solidFill>
                <a:latin typeface="Times New Roman" panose="02020603050405020304" pitchFamily="18" charset="0"/>
                <a:cs typeface="Times New Roman" panose="02020603050405020304" pitchFamily="18" charset="0"/>
              </a:rPr>
              <a:t>Образовательные технологии</a:t>
            </a:r>
            <a:endParaRPr lang="ru-RU" dirty="0">
              <a:solidFill>
                <a:srgbClr val="C00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592925" y="1545772"/>
            <a:ext cx="8915400" cy="3777622"/>
          </a:xfrm>
        </p:spPr>
        <p:txBody>
          <a:bodyPr>
            <a:normAutofit fontScale="62500" lnSpcReduction="20000"/>
          </a:bodyPr>
          <a:lstStyle/>
          <a:p>
            <a:pPr lvl="0"/>
            <a:r>
              <a:rPr lang="ru-RU" sz="3400" b="1" dirty="0">
                <a:latin typeface="Times New Roman" panose="02020603050405020304" pitchFamily="18" charset="0"/>
                <a:cs typeface="Times New Roman" panose="02020603050405020304" pitchFamily="18" charset="0"/>
              </a:rPr>
              <a:t>Личностно-ориентированные технологии.</a:t>
            </a:r>
          </a:p>
          <a:p>
            <a:pPr lvl="0"/>
            <a:r>
              <a:rPr lang="ru-RU" sz="3400" b="1" dirty="0">
                <a:latin typeface="Times New Roman" panose="02020603050405020304" pitchFamily="18" charset="0"/>
                <a:cs typeface="Times New Roman" panose="02020603050405020304" pitchFamily="18" charset="0"/>
              </a:rPr>
              <a:t>Игровая технология.</a:t>
            </a:r>
          </a:p>
          <a:p>
            <a:pPr lvl="0"/>
            <a:r>
              <a:rPr lang="ru-RU" sz="3400" b="1" dirty="0">
                <a:latin typeface="Times New Roman" panose="02020603050405020304" pitchFamily="18" charset="0"/>
                <a:cs typeface="Times New Roman" panose="02020603050405020304" pitchFamily="18" charset="0"/>
              </a:rPr>
              <a:t>Проблемная технология.</a:t>
            </a:r>
          </a:p>
          <a:p>
            <a:pPr lvl="0"/>
            <a:r>
              <a:rPr lang="ru-RU" sz="3400" b="1" dirty="0">
                <a:latin typeface="Times New Roman" panose="02020603050405020304" pitchFamily="18" charset="0"/>
                <a:cs typeface="Times New Roman" panose="02020603050405020304" pitchFamily="18" charset="0"/>
              </a:rPr>
              <a:t>Технология проектной деятельности.</a:t>
            </a:r>
          </a:p>
          <a:p>
            <a:pPr lvl="0"/>
            <a:r>
              <a:rPr lang="ru-RU" sz="3400" b="1" dirty="0">
                <a:latin typeface="Times New Roman" panose="02020603050405020304" pitchFamily="18" charset="0"/>
                <a:cs typeface="Times New Roman" panose="02020603050405020304" pitchFamily="18" charset="0"/>
              </a:rPr>
              <a:t>Исследовательские технологии.</a:t>
            </a:r>
          </a:p>
          <a:p>
            <a:pPr lvl="0"/>
            <a:r>
              <a:rPr lang="ru-RU" sz="3400" b="1" dirty="0">
                <a:latin typeface="Times New Roman" panose="02020603050405020304" pitchFamily="18" charset="0"/>
                <a:cs typeface="Times New Roman" panose="02020603050405020304" pitchFamily="18" charset="0"/>
              </a:rPr>
              <a:t>Технология организации совместной деятельности.</a:t>
            </a:r>
          </a:p>
          <a:p>
            <a:pPr lvl="0"/>
            <a:r>
              <a:rPr lang="ru-RU" sz="3400" b="1" dirty="0">
                <a:latin typeface="Times New Roman" panose="02020603050405020304" pitchFamily="18" charset="0"/>
                <a:cs typeface="Times New Roman" panose="02020603050405020304" pitchFamily="18" charset="0"/>
              </a:rPr>
              <a:t>Система инновационной оценки усвоения знаний, умений, навыком дошкольника «Портфолио».</a:t>
            </a:r>
          </a:p>
          <a:p>
            <a:pPr lvl="0"/>
            <a:r>
              <a:rPr lang="ru-RU" sz="3400" b="1" dirty="0">
                <a:latin typeface="Times New Roman" panose="02020603050405020304" pitchFamily="18" charset="0"/>
                <a:cs typeface="Times New Roman" panose="02020603050405020304" pitchFamily="18" charset="0"/>
              </a:rPr>
              <a:t>Информационно-коммуникационные технологии.</a:t>
            </a:r>
          </a:p>
          <a:p>
            <a:pPr lvl="0"/>
            <a:r>
              <a:rPr lang="ru-RU" sz="3400" b="1" dirty="0" err="1">
                <a:latin typeface="Times New Roman" panose="02020603050405020304" pitchFamily="18" charset="0"/>
                <a:cs typeface="Times New Roman" panose="02020603050405020304" pitchFamily="18" charset="0"/>
              </a:rPr>
              <a:t>Здоровьесберегающие</a:t>
            </a:r>
            <a:r>
              <a:rPr lang="ru-RU" sz="3400" b="1" dirty="0">
                <a:latin typeface="Times New Roman" panose="02020603050405020304" pitchFamily="18" charset="0"/>
                <a:cs typeface="Times New Roman" panose="02020603050405020304" pitchFamily="18" charset="0"/>
              </a:rPr>
              <a:t> технологии</a:t>
            </a:r>
            <a:r>
              <a:rPr lang="ru-RU" sz="3400" dirty="0">
                <a:latin typeface="Times New Roman" panose="02020603050405020304" pitchFamily="18" charset="0"/>
                <a:cs typeface="Times New Roman" panose="02020603050405020304" pitchFamily="18" charset="0"/>
              </a:rPr>
              <a:t>.</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68543" y="1300092"/>
            <a:ext cx="2217075" cy="2134491"/>
          </a:xfrm>
          <a:prstGeom prst="rect">
            <a:avLst/>
          </a:prstGeom>
        </p:spPr>
      </p:pic>
    </p:spTree>
    <p:extLst>
      <p:ext uri="{BB962C8B-B14F-4D97-AF65-F5344CB8AC3E}">
        <p14:creationId xmlns:p14="http://schemas.microsoft.com/office/powerpoint/2010/main" val="22503716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C00000"/>
                </a:solidFill>
                <a:latin typeface="Times New Roman" panose="02020603050405020304" pitchFamily="18" charset="0"/>
                <a:cs typeface="Times New Roman" panose="02020603050405020304" pitchFamily="18" charset="0"/>
              </a:rPr>
              <a:t>Личностно-ориентированные технологии</a:t>
            </a:r>
          </a:p>
        </p:txBody>
      </p:sp>
      <p:sp>
        <p:nvSpPr>
          <p:cNvPr id="3" name="Объект 2"/>
          <p:cNvSpPr>
            <a:spLocks noGrp="1"/>
          </p:cNvSpPr>
          <p:nvPr>
            <p:ph idx="1"/>
          </p:nvPr>
        </p:nvSpPr>
        <p:spPr>
          <a:xfrm>
            <a:off x="2589212" y="1673817"/>
            <a:ext cx="8915400" cy="3084163"/>
          </a:xfrm>
        </p:spPr>
        <p:txBody>
          <a:bodyPr/>
          <a:lstStyle/>
          <a:p>
            <a:pPr marL="0" indent="0">
              <a:buNone/>
            </a:pPr>
            <a:r>
              <a:rPr lang="ru-RU" b="1" dirty="0">
                <a:solidFill>
                  <a:srgbClr val="C00000"/>
                </a:solidFill>
              </a:rPr>
              <a:t>Личностно-ориентированные технологии </a:t>
            </a:r>
            <a:r>
              <a:rPr lang="ru-RU" b="1" dirty="0">
                <a:latin typeface="Times New Roman" panose="02020603050405020304" pitchFamily="18" charset="0"/>
                <a:cs typeface="Times New Roman" panose="02020603050405020304" pitchFamily="18" charset="0"/>
              </a:rPr>
              <a:t>ставят в центр всей системы дошкольного образования личность ребенка, обеспечение комфортных условий в семье и дошкольном учреждении, бесконфликтных и безопасных условий ее развития</a:t>
            </a:r>
            <a:r>
              <a:rPr lang="ru-RU" b="1" dirty="0" smtClean="0">
                <a:latin typeface="Times New Roman" panose="02020603050405020304" pitchFamily="18" charset="0"/>
                <a:cs typeface="Times New Roman" panose="02020603050405020304" pitchFamily="18" charset="0"/>
              </a:rPr>
              <a:t>,</a:t>
            </a:r>
            <a:r>
              <a:rPr lang="ru-RU" b="1" dirty="0">
                <a:latin typeface="Times New Roman" panose="02020603050405020304" pitchFamily="18" charset="0"/>
                <a:cs typeface="Times New Roman" panose="02020603050405020304" pitchFamily="18" charset="0"/>
              </a:rPr>
              <a:t> реализация имеющихся природных потенциалов. </a:t>
            </a:r>
            <a:endParaRPr lang="ru-RU" b="1" dirty="0" smtClean="0">
              <a:latin typeface="Times New Roman" panose="02020603050405020304" pitchFamily="18" charset="0"/>
              <a:cs typeface="Times New Roman" panose="02020603050405020304" pitchFamily="18" charset="0"/>
            </a:endParaRPr>
          </a:p>
          <a:p>
            <a:pPr marL="0" indent="0">
              <a:buNone/>
            </a:pPr>
            <a:r>
              <a:rPr lang="ru-RU" b="1" dirty="0" smtClean="0">
                <a:solidFill>
                  <a:srgbClr val="C00000"/>
                </a:solidFill>
              </a:rPr>
              <a:t>Технология </a:t>
            </a:r>
            <a:r>
              <a:rPr lang="ru-RU" b="1" dirty="0">
                <a:solidFill>
                  <a:srgbClr val="C00000"/>
                </a:solidFill>
              </a:rPr>
              <a:t>сотрудничества</a:t>
            </a:r>
            <a:r>
              <a:rPr lang="ru-RU" dirty="0"/>
              <a:t> </a:t>
            </a:r>
            <a:r>
              <a:rPr lang="ru-RU" b="1" dirty="0">
                <a:latin typeface="Times New Roman" panose="02020603050405020304" pitchFamily="18" charset="0"/>
                <a:cs typeface="Times New Roman" panose="02020603050405020304" pitchFamily="18" charset="0"/>
              </a:rPr>
              <a:t>реализует принцип демократизации дошкольного образования, равенство в отношениях педагога с ребенком, партнерство в системе взаимоотношений «Взрослый - ребенок». Педагог и дети создают условия развивающей среды, изготавливают пособия, игрушки, подарки к праздникам. Совместно определяют разнообразную творческую деятельность (игры, труд, </a:t>
            </a:r>
            <a:r>
              <a:rPr lang="ru-RU" b="1" dirty="0" smtClean="0">
                <a:latin typeface="Times New Roman" panose="02020603050405020304" pitchFamily="18" charset="0"/>
                <a:cs typeface="Times New Roman" panose="02020603050405020304" pitchFamily="18" charset="0"/>
              </a:rPr>
              <a:t>концерты</a:t>
            </a:r>
            <a:r>
              <a:rPr lang="ru-RU" b="1" dirty="0">
                <a:latin typeface="Times New Roman" panose="02020603050405020304" pitchFamily="18" charset="0"/>
                <a:cs typeface="Times New Roman" panose="02020603050405020304" pitchFamily="18" charset="0"/>
              </a:rPr>
              <a:t>, праздники, развлечения</a:t>
            </a:r>
            <a:r>
              <a:rPr lang="ru-RU" b="1" dirty="0" smtClean="0">
                <a:latin typeface="Times New Roman" panose="02020603050405020304" pitchFamily="18" charset="0"/>
                <a:cs typeface="Times New Roman" panose="02020603050405020304" pitchFamily="18" charset="0"/>
              </a:rPr>
              <a:t>).</a:t>
            </a:r>
          </a:p>
          <a:p>
            <a:endParaRPr lang="ru-RU" b="1" dirty="0">
              <a:latin typeface="Times New Roman" panose="02020603050405020304" pitchFamily="18" charset="0"/>
              <a:cs typeface="Times New Roman" panose="02020603050405020304" pitchFamily="18" charset="0"/>
            </a:endParaRPr>
          </a:p>
        </p:txBody>
      </p:sp>
      <p:pic>
        <p:nvPicPr>
          <p:cNvPr id="4" name="Picture 2" descr="https://thumbs.dreamstime.com/z/%D0%B4%D0%B5%D0%BD%D1%8C-%D1%80%D0%BE%D0%B6%D0%B4%D0%B5%D0%BD%D0%B8%D1%8F-1565550.jpg"/>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10657"/>
          <a:stretch/>
        </p:blipFill>
        <p:spPr bwMode="auto">
          <a:xfrm>
            <a:off x="8586061" y="4602997"/>
            <a:ext cx="3068664" cy="21387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55790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77427" y="693852"/>
            <a:ext cx="8911687" cy="1280890"/>
          </a:xfrm>
        </p:spPr>
        <p:txBody>
          <a:bodyPr/>
          <a:lstStyle/>
          <a:p>
            <a:r>
              <a:rPr lang="ru-RU" dirty="0">
                <a:solidFill>
                  <a:srgbClr val="C00000"/>
                </a:solidFill>
                <a:latin typeface="Times New Roman" panose="02020603050405020304" pitchFamily="18" charset="0"/>
                <a:cs typeface="Times New Roman" panose="02020603050405020304" pitchFamily="18" charset="0"/>
              </a:rPr>
              <a:t>Игровая технология</a:t>
            </a:r>
          </a:p>
        </p:txBody>
      </p:sp>
      <p:sp>
        <p:nvSpPr>
          <p:cNvPr id="3" name="Объект 2"/>
          <p:cNvSpPr>
            <a:spLocks noGrp="1"/>
          </p:cNvSpPr>
          <p:nvPr>
            <p:ph idx="1"/>
          </p:nvPr>
        </p:nvSpPr>
        <p:spPr>
          <a:xfrm>
            <a:off x="2307771" y="1426029"/>
            <a:ext cx="9196841" cy="5018314"/>
          </a:xfrm>
        </p:spPr>
        <p:txBody>
          <a:bodyPr>
            <a:normAutofit/>
          </a:bodyPr>
          <a:lstStyle/>
          <a:p>
            <a:r>
              <a:rPr lang="ru-RU" b="1" dirty="0" smtClean="0">
                <a:latin typeface="Times New Roman" panose="02020603050405020304" pitchFamily="18" charset="0"/>
                <a:cs typeface="Times New Roman" panose="02020603050405020304" pitchFamily="18" charset="0"/>
              </a:rPr>
              <a:t>Игровая педагогическая технология основана на использовании различных педагогических игр</a:t>
            </a:r>
          </a:p>
          <a:p>
            <a:r>
              <a:rPr lang="ru-RU" b="1" dirty="0">
                <a:latin typeface="Times New Roman" panose="02020603050405020304" pitchFamily="18" charset="0"/>
                <a:cs typeface="Times New Roman" panose="02020603050405020304" pitchFamily="18" charset="0"/>
              </a:rPr>
              <a:t>Строится как целостное образование, охватывающее определенную часть учебного процесса и объединенное общим содержанием, сюжетом, персонажем. В нее включаются последовательно</a:t>
            </a:r>
            <a:r>
              <a:rPr lang="ru-RU" b="1" dirty="0" smtClean="0">
                <a:latin typeface="Times New Roman" panose="02020603050405020304" pitchFamily="18" charset="0"/>
                <a:cs typeface="Times New Roman" panose="02020603050405020304" pitchFamily="18" charset="0"/>
              </a:rPr>
              <a:t>:</a:t>
            </a:r>
            <a:endParaRPr lang="ru-RU" b="1" dirty="0">
              <a:latin typeface="Times New Roman" panose="02020603050405020304" pitchFamily="18" charset="0"/>
              <a:cs typeface="Times New Roman" panose="02020603050405020304" pitchFamily="18" charset="0"/>
            </a:endParaRPr>
          </a:p>
          <a:p>
            <a:r>
              <a:rPr lang="ru-RU" b="1" dirty="0">
                <a:latin typeface="Times New Roman" panose="02020603050405020304" pitchFamily="18" charset="0"/>
                <a:cs typeface="Times New Roman" panose="02020603050405020304" pitchFamily="18" charset="0"/>
              </a:rPr>
              <a:t>игры и упражнения, формирующие умение выделять основные, характерные признаки предметов, сравнивать, сопоставлять их;</a:t>
            </a:r>
          </a:p>
          <a:p>
            <a:r>
              <a:rPr lang="ru-RU" b="1" dirty="0">
                <a:latin typeface="Times New Roman" panose="02020603050405020304" pitchFamily="18" charset="0"/>
                <a:cs typeface="Times New Roman" panose="02020603050405020304" pitchFamily="18" charset="0"/>
              </a:rPr>
              <a:t>группы игр на обобщение предметов по определенным признакам;</a:t>
            </a:r>
          </a:p>
          <a:p>
            <a:r>
              <a:rPr lang="ru-RU" b="1" dirty="0">
                <a:latin typeface="Times New Roman" panose="02020603050405020304" pitchFamily="18" charset="0"/>
                <a:cs typeface="Times New Roman" panose="02020603050405020304" pitchFamily="18" charset="0"/>
              </a:rPr>
              <a:t>группы игр, в процессе которых у дошкольников развивается умение отличать реальные явления от нереальных;</a:t>
            </a:r>
          </a:p>
          <a:p>
            <a:r>
              <a:rPr lang="ru-RU" b="1" dirty="0">
                <a:latin typeface="Times New Roman" panose="02020603050405020304" pitchFamily="18" charset="0"/>
                <a:cs typeface="Times New Roman" panose="02020603050405020304" pitchFamily="18" charset="0"/>
              </a:rPr>
              <a:t> группы игр, воспитывающих умение владеть собой, быстроту реакции на слово, фонематический слух, смекалку и др.</a:t>
            </a:r>
          </a:p>
          <a:p>
            <a:r>
              <a:rPr lang="ru-RU" b="1" dirty="0">
                <a:latin typeface="Times New Roman" panose="02020603050405020304" pitchFamily="18" charset="0"/>
                <a:cs typeface="Times New Roman" panose="02020603050405020304" pitchFamily="18" charset="0"/>
              </a:rPr>
              <a:t>       Составление игровых технологий из отдельных игр и элементов - </a:t>
            </a:r>
            <a:r>
              <a:rPr lang="ru-RU" b="1" dirty="0" smtClean="0">
                <a:latin typeface="Times New Roman" panose="02020603050405020304" pitchFamily="18" charset="0"/>
                <a:cs typeface="Times New Roman" panose="02020603050405020304" pitchFamily="18" charset="0"/>
              </a:rPr>
              <a:t>задача </a:t>
            </a:r>
            <a:r>
              <a:rPr lang="ru-RU" b="1" dirty="0">
                <a:latin typeface="Times New Roman" panose="02020603050405020304" pitchFamily="18" charset="0"/>
                <a:cs typeface="Times New Roman" panose="02020603050405020304" pitchFamily="18" charset="0"/>
              </a:rPr>
              <a:t>каждого </a:t>
            </a:r>
            <a:r>
              <a:rPr lang="ru-RU" b="1" dirty="0" smtClean="0">
                <a:latin typeface="Times New Roman" panose="02020603050405020304" pitchFamily="18" charset="0"/>
                <a:cs typeface="Times New Roman" panose="02020603050405020304" pitchFamily="18" charset="0"/>
              </a:rPr>
              <a:t>педагога.</a:t>
            </a:r>
            <a:endParaRPr lang="ru-RU" b="1" dirty="0">
              <a:latin typeface="Times New Roman" panose="02020603050405020304" pitchFamily="18" charset="0"/>
              <a:cs typeface="Times New Roman" panose="02020603050405020304" pitchFamily="18" charset="0"/>
            </a:endParaRPr>
          </a:p>
          <a:p>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457715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оловок 12"/>
          <p:cNvSpPr>
            <a:spLocks noGrp="1"/>
          </p:cNvSpPr>
          <p:nvPr>
            <p:ph type="title"/>
          </p:nvPr>
        </p:nvSpPr>
        <p:spPr/>
        <p:txBody>
          <a:bodyPr/>
          <a:lstStyle/>
          <a:p>
            <a:r>
              <a:rPr lang="ru-RU" dirty="0" smtClean="0">
                <a:solidFill>
                  <a:srgbClr val="C00000"/>
                </a:solidFill>
                <a:latin typeface="Times New Roman" panose="02020603050405020304" pitchFamily="18" charset="0"/>
                <a:cs typeface="Times New Roman" panose="02020603050405020304" pitchFamily="18" charset="0"/>
              </a:rPr>
              <a:t>Проблемная технология</a:t>
            </a:r>
            <a:endParaRPr lang="ru-RU" dirty="0">
              <a:solidFill>
                <a:srgbClr val="C00000"/>
              </a:solidFill>
              <a:latin typeface="Times New Roman" panose="02020603050405020304" pitchFamily="18" charset="0"/>
              <a:cs typeface="Times New Roman" panose="02020603050405020304" pitchFamily="18" charset="0"/>
            </a:endParaRPr>
          </a:p>
        </p:txBody>
      </p:sp>
      <p:pic>
        <p:nvPicPr>
          <p:cNvPr id="2" name="Объект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765845" y="746741"/>
            <a:ext cx="3426155" cy="3314538"/>
          </a:xfrm>
        </p:spPr>
      </p:pic>
      <p:sp>
        <p:nvSpPr>
          <p:cNvPr id="3" name="Прямоугольник 2"/>
          <p:cNvSpPr/>
          <p:nvPr/>
        </p:nvSpPr>
        <p:spPr>
          <a:xfrm>
            <a:off x="3048000" y="2690336"/>
            <a:ext cx="6096000" cy="3447098"/>
          </a:xfrm>
          <a:prstGeom prst="rect">
            <a:avLst/>
          </a:prstGeom>
        </p:spPr>
        <p:txBody>
          <a:bodyPr>
            <a:spAutoFit/>
          </a:bodyPr>
          <a:lstStyle/>
          <a:p>
            <a:r>
              <a:rPr lang="ru-RU" sz="2000" b="1" dirty="0" smtClean="0">
                <a:latin typeface="Times New Roman" panose="02020603050405020304" pitchFamily="18" charset="0"/>
                <a:ea typeface="Times New Roman" panose="02020603050405020304" pitchFamily="18" charset="0"/>
              </a:rPr>
              <a:t>  Под </a:t>
            </a:r>
            <a:r>
              <a:rPr lang="ru-RU" sz="2000" b="1" dirty="0">
                <a:latin typeface="Times New Roman" panose="02020603050405020304" pitchFamily="18" charset="0"/>
                <a:ea typeface="Times New Roman" panose="02020603050405020304" pitchFamily="18" charset="0"/>
              </a:rPr>
              <a:t>проблемным обучением </a:t>
            </a:r>
            <a:r>
              <a:rPr lang="ru-RU" sz="2000" b="1" dirty="0" smtClean="0">
                <a:latin typeface="Times New Roman" panose="02020603050405020304" pitchFamily="18" charset="0"/>
                <a:ea typeface="Times New Roman" panose="02020603050405020304" pitchFamily="18" charset="0"/>
              </a:rPr>
              <a:t>понимается </a:t>
            </a:r>
            <a:r>
              <a:rPr lang="ru-RU" sz="2000" b="1" dirty="0">
                <a:latin typeface="Times New Roman" panose="02020603050405020304" pitchFamily="18" charset="0"/>
                <a:ea typeface="Times New Roman" panose="02020603050405020304" pitchFamily="18" charset="0"/>
              </a:rPr>
              <a:t>такая организация деятельности, которая предполагает создание под руководством воспитателя проблемных ситуаций и активную самостоятельную деятельность детей по их </a:t>
            </a:r>
            <a:r>
              <a:rPr lang="ru-RU" sz="2000" b="1" dirty="0" smtClean="0">
                <a:latin typeface="Times New Roman" panose="02020603050405020304" pitchFamily="18" charset="0"/>
                <a:ea typeface="Times New Roman" panose="02020603050405020304" pitchFamily="18" charset="0"/>
              </a:rPr>
              <a:t>разрешению</a:t>
            </a:r>
            <a:r>
              <a:rPr lang="ru-RU" sz="2000" b="1" dirty="0">
                <a:latin typeface="Times New Roman" panose="02020603050405020304" pitchFamily="18" charset="0"/>
                <a:ea typeface="Times New Roman" panose="02020603050405020304" pitchFamily="18" charset="0"/>
              </a:rPr>
              <a:t>.</a:t>
            </a:r>
            <a:endParaRPr lang="ru-RU" sz="2000" b="1" dirty="0" smtClean="0">
              <a:latin typeface="Times New Roman" panose="02020603050405020304" pitchFamily="18" charset="0"/>
              <a:ea typeface="Times New Roman" panose="02020603050405020304" pitchFamily="18" charset="0"/>
            </a:endParaRPr>
          </a:p>
          <a:p>
            <a:r>
              <a:rPr lang="ru-RU" sz="2000" b="1" dirty="0" smtClean="0">
                <a:latin typeface="Times New Roman" panose="02020603050405020304" pitchFamily="18" charset="0"/>
                <a:cs typeface="Times New Roman" panose="02020603050405020304" pitchFamily="18" charset="0"/>
              </a:rPr>
              <a:t>  Проблемная </a:t>
            </a:r>
            <a:r>
              <a:rPr lang="ru-RU" sz="2000" b="1" dirty="0">
                <a:latin typeface="Times New Roman" panose="02020603050405020304" pitchFamily="18" charset="0"/>
                <a:cs typeface="Times New Roman" panose="02020603050405020304" pitchFamily="18" charset="0"/>
              </a:rPr>
              <a:t>ситуация – это познавательная задача, которая характеризуется противоречием между имеющимися знаниями, умениями, отношениями</a:t>
            </a:r>
          </a:p>
          <a:p>
            <a:endParaRPr lang="ru-RU" dirty="0"/>
          </a:p>
        </p:txBody>
      </p:sp>
    </p:spTree>
    <p:extLst>
      <p:ext uri="{BB962C8B-B14F-4D97-AF65-F5344CB8AC3E}">
        <p14:creationId xmlns:p14="http://schemas.microsoft.com/office/powerpoint/2010/main" val="3383609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C00000"/>
                </a:solidFill>
                <a:latin typeface="Times New Roman" panose="02020603050405020304" pitchFamily="18" charset="0"/>
                <a:cs typeface="Times New Roman" panose="02020603050405020304" pitchFamily="18" charset="0"/>
              </a:rPr>
              <a:t>Технология проектной деятельности</a:t>
            </a:r>
          </a:p>
        </p:txBody>
      </p:sp>
      <p:sp>
        <p:nvSpPr>
          <p:cNvPr id="3" name="Объект 2"/>
          <p:cNvSpPr>
            <a:spLocks noGrp="1"/>
          </p:cNvSpPr>
          <p:nvPr>
            <p:ph idx="1"/>
          </p:nvPr>
        </p:nvSpPr>
        <p:spPr/>
        <p:txBody>
          <a:bodyPr>
            <a:normAutofit/>
          </a:bodyPr>
          <a:lstStyle/>
          <a:p>
            <a:r>
              <a:rPr lang="ru-RU" sz="2000" b="1" dirty="0">
                <a:latin typeface="Times New Roman" panose="02020603050405020304" pitchFamily="18" charset="0"/>
                <a:cs typeface="Times New Roman" panose="02020603050405020304" pitchFamily="18" charset="0"/>
              </a:rPr>
              <a:t>Метод проектов – это педагогическая технология, стержнем которой является самостоятельная деятельность детей – исследовательская, познавательная, продуктивная, в процессе которой ребёнок познаёт окружающий мир и воплощает новые знания в реальные продукты.</a:t>
            </a:r>
            <a:endParaRPr lang="ru-RU" sz="2000" dirty="0">
              <a:latin typeface="Times New Roman" panose="02020603050405020304" pitchFamily="18" charset="0"/>
              <a:cs typeface="Times New Roman" panose="02020603050405020304" pitchFamily="18" charset="0"/>
            </a:endParaRPr>
          </a:p>
          <a:p>
            <a:r>
              <a:rPr lang="ru-RU" sz="2000" b="1" dirty="0">
                <a:latin typeface="Times New Roman" panose="02020603050405020304" pitchFamily="18" charset="0"/>
                <a:cs typeface="Times New Roman" panose="02020603050405020304" pitchFamily="18" charset="0"/>
              </a:rPr>
              <a:t>В основу метода проектов положена идея, составляющая суть понятия «проект», его прагматическая направленность на результат, который получается при решении той или иной практически или теоретически значимой проблемы. Этот результат можно увидеть, осмыслить, применить в реальной практической деятельности</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9917084"/>
      </p:ext>
    </p:extLst>
  </p:cSld>
  <p:clrMapOvr>
    <a:masterClrMapping/>
  </p:clrMapOvr>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Slipstream</Template>
  <TotalTime>635</TotalTime>
  <Words>773</Words>
  <Application>Microsoft Office PowerPoint</Application>
  <PresentationFormat>Произвольный</PresentationFormat>
  <Paragraphs>89</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Легкий дым</vt:lpstr>
      <vt:lpstr>«Современные образовательные технологии в условиях реализации ФГОС ДО»</vt:lpstr>
      <vt:lpstr>Актуальные положения ФГОС ДО</vt:lpstr>
      <vt:lpstr>Презентация PowerPoint</vt:lpstr>
      <vt:lpstr>Структура образовательной технологии</vt:lpstr>
      <vt:lpstr>Образовательные технологии</vt:lpstr>
      <vt:lpstr>Личностно-ориентированные технологии</vt:lpstr>
      <vt:lpstr>Игровая технология</vt:lpstr>
      <vt:lpstr>Проблемная технология</vt:lpstr>
      <vt:lpstr>Технология проектной деятельности</vt:lpstr>
      <vt:lpstr>         Исследовательские технологии</vt:lpstr>
      <vt:lpstr>Информационно-коммуникационные технологии</vt:lpstr>
      <vt:lpstr>Технология организации совместной деятельности</vt:lpstr>
      <vt:lpstr>Технология «Выставка»</vt:lpstr>
      <vt:lpstr>       Технология «Событие»</vt:lpstr>
      <vt:lpstr>Технология  «Благотворительная акция»</vt:lpstr>
      <vt:lpstr>Педагогическая технология  «Клубный час»  </vt:lpstr>
      <vt:lpstr>      Технология портфолио дошкольника</vt:lpstr>
      <vt:lpstr>ЗДОРОВЬЕСЬЕРЕГАЮЩИЕ ТЕХНОЛОГИИ</vt:lpstr>
      <vt:lpstr>    Каждый педагог – творец технологии, даже если имеет дело с заимствованиями. Создание технологии невозможно без творчества. Для педагога, научившегося работать на технологическом уровне, всегда будет главным ориентиром познавательный процесс в его развивающемся состоянии. Все в наших руках, поэтому их нельзя опускать.  Творите сами! Как нет детей без воображения, так нет и педагога без творческих порывов!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Современные образовательные технологии</dc:title>
  <dc:creator>Asus</dc:creator>
  <cp:lastModifiedBy>Старший воспитатель</cp:lastModifiedBy>
  <cp:revision>66</cp:revision>
  <dcterms:created xsi:type="dcterms:W3CDTF">2015-03-30T14:43:43Z</dcterms:created>
  <dcterms:modified xsi:type="dcterms:W3CDTF">2022-03-28T03:27:33Z</dcterms:modified>
</cp:coreProperties>
</file>