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3" r:id="rId2"/>
    <p:sldId id="256" r:id="rId3"/>
    <p:sldId id="257" r:id="rId4"/>
    <p:sldId id="264" r:id="rId5"/>
    <p:sldId id="262" r:id="rId6"/>
    <p:sldId id="265" r:id="rId7"/>
    <p:sldId id="258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7C5EAF-8A69-4123-AF0A-80E62AFAE2FC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3C411F-B565-4B28-B93D-E3FA092B85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5052545"/>
            <a:ext cx="7776863" cy="88211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Подготовила воспитатель: </a:t>
            </a:r>
          </a:p>
          <a:p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Голота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Ольга Викторовна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7" y="2458056"/>
            <a:ext cx="7237356" cy="2467401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200" dirty="0" smtClean="0">
                <a:effectLst/>
              </a:rPr>
              <a:t>Дидактические игры </a:t>
            </a:r>
            <a:r>
              <a:rPr lang="ru-RU" sz="3200" dirty="0">
                <a:effectLst/>
              </a:rPr>
              <a:t>для 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дошкольников по подготовке к 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обучению грамоте</a:t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1026" name="Picture 2" descr="ÐÐ°ÑÑÐ¸Ð½ÐºÐ¸ Ð¿Ð¾ Ð·Ð°Ð¿ÑÐ¾ÑÑ Ð°Ð»ÑÐ°Ð²Ð¸Ñ ÐºÐ»Ð¸Ð¿Ð°ÑÑ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293096"/>
            <a:ext cx="2592288" cy="190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38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/>
              <a:t>В сундучок можно положить те картинки, которые начинаются с буквы 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8002891" cy="1793167"/>
          </a:xfrm>
        </p:spPr>
        <p:txBody>
          <a:bodyPr/>
          <a:lstStyle/>
          <a:p>
            <a:r>
              <a:rPr lang="ru-RU" sz="3200" b="0" dirty="0" smtClean="0">
                <a:effectLst/>
              </a:rPr>
              <a:t>Игра «Сундучок»</a:t>
            </a:r>
            <a:br>
              <a:rPr lang="ru-RU" sz="3200" b="0" dirty="0" smtClean="0">
                <a:effectLst/>
              </a:rPr>
            </a:br>
            <a:r>
              <a:rPr lang="ru-RU" sz="3200" b="0" dirty="0" smtClean="0">
                <a:effectLst/>
              </a:rPr>
              <a:t>Цель: совершенствование навыков звукобуквенного анализа.</a:t>
            </a:r>
            <a:br>
              <a:rPr lang="ru-RU" sz="3200" b="0" dirty="0" smtClean="0">
                <a:effectLst/>
              </a:rPr>
            </a:br>
            <a:endParaRPr lang="ru-RU" sz="3200" dirty="0"/>
          </a:p>
        </p:txBody>
      </p:sp>
      <p:pic>
        <p:nvPicPr>
          <p:cNvPr id="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0452" y="692696"/>
            <a:ext cx="2033915" cy="203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90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36904" cy="1778562"/>
          </a:xfrm>
        </p:spPr>
        <p:txBody>
          <a:bodyPr/>
          <a:lstStyle/>
          <a:p>
            <a:pPr algn="l"/>
            <a:r>
              <a:rPr lang="ru-RU" dirty="0" smtClean="0"/>
              <a:t>Игра «Сундучок»</a:t>
            </a:r>
            <a:br>
              <a:rPr lang="ru-RU" dirty="0" smtClean="0"/>
            </a:br>
            <a:endParaRPr lang="ru-RU" sz="2400" dirty="0"/>
          </a:p>
        </p:txBody>
      </p:sp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3928" y="2170269"/>
            <a:ext cx="1728192" cy="236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752" y="5286802"/>
            <a:ext cx="2316249" cy="126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11218"/>
            <a:ext cx="1921395" cy="190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°ÑÑÐ¸Ð½ÐºÐ¸ Ð¿Ð¾ Ð·Ð°Ð¿ÑÐ¾ÑÑ Ð°ÐºÑÐ»Ð° ÐºÐ»Ð¸Ð¿Ð°ÑÑ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750" y="1644167"/>
            <a:ext cx="2316250" cy="134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720" y="4459446"/>
            <a:ext cx="2539297" cy="211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²Ð¾ÑÐ¾Ð±ÐµÐ¹ ÐºÐ»Ð¸Ð¿Ð°ÑÑ Ð½Ð° Ð¿ÑÐ¾Ð·ÑÐ°ÑÐ½Ð¾Ð¼ ÑÐ¾Ð½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439748"/>
            <a:ext cx="23812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430" y="3076151"/>
            <a:ext cx="2510236" cy="222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548" y="2767665"/>
            <a:ext cx="1170905" cy="1170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1660958" cy="12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2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856984" cy="3024336"/>
          </a:xfrm>
        </p:spPr>
        <p:txBody>
          <a:bodyPr/>
          <a:lstStyle/>
          <a:p>
            <a:pPr algn="l"/>
            <a:r>
              <a:rPr lang="ru-RU" sz="4800" dirty="0"/>
              <a:t>Игра: «</a:t>
            </a:r>
            <a:r>
              <a:rPr lang="ru-RU" sz="4800" dirty="0" smtClean="0"/>
              <a:t>Твёрдый - </a:t>
            </a:r>
            <a:r>
              <a:rPr lang="ru-RU" sz="4800" dirty="0"/>
              <a:t>мягкий</a:t>
            </a:r>
            <a:r>
              <a:rPr lang="ru-RU" sz="4800" dirty="0" smtClean="0"/>
              <a:t>»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200" dirty="0" smtClean="0">
                <a:effectLst/>
              </a:rPr>
              <a:t>Цель</a:t>
            </a:r>
            <a:r>
              <a:rPr lang="ru-RU" sz="3200" dirty="0">
                <a:effectLst/>
              </a:rPr>
              <a:t>: </a:t>
            </a:r>
            <a:r>
              <a:rPr lang="ru-RU" sz="3200" b="0" dirty="0">
                <a:effectLst/>
              </a:rPr>
              <a:t>Развитие фонематического восприятия (дифференциация звуков [к]—[</a:t>
            </a:r>
            <a:r>
              <a:rPr lang="ru-RU" sz="3200" b="0" dirty="0" err="1">
                <a:effectLst/>
              </a:rPr>
              <a:t>кь</a:t>
            </a:r>
            <a:r>
              <a:rPr lang="ru-RU" sz="3200" b="0" dirty="0" smtClean="0">
                <a:effectLst/>
              </a:rPr>
              <a:t>])</a:t>
            </a:r>
            <a:br>
              <a:rPr lang="ru-RU" sz="3200" b="0" dirty="0" smtClean="0">
                <a:effectLst/>
              </a:rPr>
            </a:br>
            <a:r>
              <a:rPr lang="ru-RU" sz="3200" b="0" dirty="0">
                <a:effectLst/>
              </a:rPr>
              <a:t/>
            </a:r>
            <a:br>
              <a:rPr lang="ru-RU" sz="3200" b="0" dirty="0">
                <a:effectLst/>
              </a:rPr>
            </a:br>
            <a:r>
              <a:rPr lang="ru-RU" sz="3200" b="0" dirty="0" smtClean="0">
                <a:effectLst/>
              </a:rPr>
              <a:t> </a:t>
            </a:r>
            <a:r>
              <a:rPr lang="ru-RU" sz="5400" b="0" dirty="0">
                <a:effectLst/>
              </a:rPr>
              <a:t/>
            </a:r>
            <a:br>
              <a:rPr lang="ru-RU" sz="5400" b="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573016"/>
            <a:ext cx="8208912" cy="1584176"/>
          </a:xfrm>
        </p:spPr>
        <p:txBody>
          <a:bodyPr/>
          <a:lstStyle/>
          <a:p>
            <a:pPr marL="45720" indent="0">
              <a:buNone/>
            </a:pPr>
            <a:endParaRPr lang="ru-RU" sz="2000" dirty="0"/>
          </a:p>
          <a:p>
            <a:r>
              <a:rPr lang="ru-RU" sz="2000" dirty="0" smtClean="0"/>
              <a:t>Ход </a:t>
            </a:r>
            <a:r>
              <a:rPr lang="ru-RU" sz="2000" dirty="0"/>
              <a:t>игры: В сундучок можно положить те картинки, которые начинаются с мягкого согласного [</a:t>
            </a:r>
            <a:r>
              <a:rPr lang="ru-RU" sz="2000" dirty="0" err="1"/>
              <a:t>кь</a:t>
            </a:r>
            <a:r>
              <a:rPr lang="ru-RU" sz="2000" dirty="0"/>
              <a:t>]</a:t>
            </a:r>
            <a:endParaRPr lang="ru-RU" dirty="0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437111"/>
            <a:ext cx="1818971" cy="186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49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21" y="5085184"/>
            <a:ext cx="9036497" cy="177281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0" dirty="0" smtClean="0"/>
              <a:t/>
            </a:r>
            <a:br>
              <a:rPr lang="ru-RU" sz="2800" b="0" dirty="0" smtClean="0"/>
            </a:br>
            <a:r>
              <a:rPr lang="ru-RU" sz="2800" dirty="0"/>
              <a:t>Игра: «Твёрды - мягкий»</a:t>
            </a:r>
            <a:endParaRPr lang="ru-RU" sz="2800" b="0" dirty="0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105" y="404664"/>
            <a:ext cx="1818971" cy="1863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496" y="999092"/>
            <a:ext cx="2229296" cy="222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ºÐµÐ½Ð³ÑÑÑ ÐºÐ»Ð¸Ð¿Ð°ÑÑ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606" y="982192"/>
            <a:ext cx="1495754" cy="124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Ð°ÑÑÐ¸Ð½ÐºÐ¸ Ð¿Ð¾ Ð·Ð°Ð¿ÑÐ¾ÑÑ ÐºÐ¸Ñ ÐºÐ»Ð¸Ð¿Ð°ÑÑ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4808" y="3875405"/>
            <a:ext cx="216217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73" y="3243164"/>
            <a:ext cx="1765339" cy="133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1190" y="2572412"/>
            <a:ext cx="1377274" cy="1502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577717"/>
            <a:ext cx="1412363" cy="159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0967" y="2066190"/>
            <a:ext cx="2281153" cy="202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2972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014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725144"/>
            <a:ext cx="6523127" cy="1224136"/>
          </a:xfrm>
        </p:spPr>
        <p:txBody>
          <a:bodyPr/>
          <a:lstStyle/>
          <a:p>
            <a:r>
              <a:rPr lang="ru-RU" dirty="0" smtClean="0"/>
              <a:t>Игра «Найди букву»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132856"/>
            <a:ext cx="6788224" cy="2304256"/>
          </a:xfrm>
        </p:spPr>
        <p:txBody>
          <a:bodyPr/>
          <a:lstStyle/>
          <a:p>
            <a:r>
              <a:rPr lang="ru-RU" dirty="0"/>
              <a:t>Цель:</a:t>
            </a:r>
          </a:p>
          <a:p>
            <a:r>
              <a:rPr lang="ru-RU" dirty="0"/>
              <a:t>совершенствование навыков звукобуквенного анализа.</a:t>
            </a:r>
          </a:p>
          <a:p>
            <a:r>
              <a:rPr lang="ru-RU" dirty="0"/>
              <a:t>Ход </a:t>
            </a:r>
            <a:r>
              <a:rPr lang="ru-RU" dirty="0" smtClean="0"/>
              <a:t>игры: Соедини </a:t>
            </a:r>
            <a:r>
              <a:rPr lang="ru-RU" dirty="0"/>
              <a:t>каждую картинку с той буквой, с которой </a:t>
            </a:r>
            <a:r>
              <a:rPr lang="ru-RU" dirty="0" smtClean="0"/>
              <a:t>начинается </a:t>
            </a:r>
            <a:r>
              <a:rPr lang="ru-RU" dirty="0"/>
              <a:t>ее название</a:t>
            </a:r>
          </a:p>
          <a:p>
            <a:endParaRPr lang="ru-RU" dirty="0"/>
          </a:p>
        </p:txBody>
      </p:sp>
      <p:pic>
        <p:nvPicPr>
          <p:cNvPr id="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8142" y="1267801"/>
            <a:ext cx="1422290" cy="142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22" y="570185"/>
            <a:ext cx="1861930" cy="127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ÐÐ°ÑÑÐ¸Ð½ÐºÐ¸ Ð¿Ð¾ Ð·Ð°Ð¿ÑÐ¾ÑÑ Ð±ÑÐºÐ²Ñ Ð°Ð»ÑÐ°Ð²Ð¸ÑÐ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805" y="764704"/>
            <a:ext cx="1205823" cy="163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2470" y="764704"/>
            <a:ext cx="1321257" cy="127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22" y="4882261"/>
            <a:ext cx="1357874" cy="14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8142" y="3284984"/>
            <a:ext cx="1710322" cy="14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6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74568"/>
            <a:ext cx="7171199" cy="929620"/>
          </a:xfrm>
        </p:spPr>
        <p:txBody>
          <a:bodyPr/>
          <a:lstStyle/>
          <a:p>
            <a:r>
              <a:rPr lang="ru-RU" sz="4000" dirty="0"/>
              <a:t>Игра «Найди букву»</a:t>
            </a:r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9867" y="2554092"/>
            <a:ext cx="2067136" cy="206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468" y="2890068"/>
            <a:ext cx="2523557" cy="17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570"/>
            <a:ext cx="1481586" cy="161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·Ð°ÑÑ ÐºÐ»Ð¸Ð¿Ð°ÑÑ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7561" y="375033"/>
            <a:ext cx="1434625" cy="185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2593" y="4561440"/>
            <a:ext cx="1285875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84" y="595289"/>
            <a:ext cx="2134223" cy="107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ÐÐ°ÑÑÐ¸Ð½ÐºÐ¸ Ð¿Ð¾ Ð·Ð°Ð¿ÑÐ¾ÑÑ Ð¶Ð¸ÑÐ°Ñ ÐºÐ»Ð¸Ð¿Ð°ÑÑ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587" y="3755648"/>
            <a:ext cx="1656184" cy="233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130979"/>
            <a:ext cx="1866879" cy="175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7558466" y="2492507"/>
            <a:ext cx="1279389" cy="157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805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89017E-6 L -3.61111E-6 0.13433 C -3.61111E-6 0.19422 0.08716 0.26844 0.15816 0.26844 L 0.3165 0.26844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16" y="134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46821E-6 L 2.77778E-7 -0.14497 C 2.77778E-7 -0.20971 0.08767 -0.28925 0.15903 -0.28925 L 0.31806 -0.28925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03" y="-144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-4.10405E-6 L 0.75139 -0.012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11" y="-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96532E-6 L -0.53559 0.010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8" y="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8 0.02405 L 0.02725 0.0911 C 0.01823 0.10497 0.01319 0.12601 0.01319 0.14798 C 0.01319 0.17295 0.01823 0.19306 0.02725 0.20694 L 0.06718 0.27399 " pathEditMode="relative" rAng="0" ptsTypes="FffFF">
                                      <p:cBhvr>
                                        <p:cTn id="2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12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33526E-6 L -0.38559 -0.0649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88" y="-3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7027183" cy="1296144"/>
          </a:xfrm>
        </p:spPr>
        <p:txBody>
          <a:bodyPr/>
          <a:lstStyle/>
          <a:p>
            <a:r>
              <a:rPr lang="ru-RU" dirty="0"/>
              <a:t>Игра «Найди букву»</a:t>
            </a:r>
          </a:p>
        </p:txBody>
      </p:sp>
      <p:pic>
        <p:nvPicPr>
          <p:cNvPr id="7" name="Picture 2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683983"/>
            <a:ext cx="1802881" cy="180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2783" y="3116135"/>
            <a:ext cx="2222709" cy="170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073" y="1025504"/>
            <a:ext cx="2471936" cy="185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6976" y="837658"/>
            <a:ext cx="1325853" cy="190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558" y="980427"/>
            <a:ext cx="1778450" cy="162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ÐÐ°ÑÑÐ¸Ð½ÐºÐ¸ Ð¿Ð¾ Ð·Ð°Ð¿ÑÐ¾ÑÑ ÑÐ°Ð¹Ð½Ð¸Ðº ÐºÐ»Ð¸Ð¿Ð°ÑÑ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328" y="2618615"/>
            <a:ext cx="2113295" cy="211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Ð°ÑÑÐ¸Ð½ÐºÐ¸ Ð¿Ð¾ Ð·Ð°Ð¿ÑÐ¾ÑÑ ÑÐµÑÐ½Ð¾Ðº ÐºÐ»Ð¸Ð¿Ð°ÑÑ Ð½Ð° Ð¿ÑÐ¾Ð·ÑÐ°ÑÐ½Ð¾Ð¼ ÑÐ¾Ð½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0642" y="4822215"/>
            <a:ext cx="1414456" cy="166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920" y="2879457"/>
            <a:ext cx="2019360" cy="194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ÐÐ°ÑÑÐ¸Ð½ÐºÐ¸ Ð¿Ð¾ Ð·Ð°Ð¿ÑÐ¾ÑÑ Ð±ÑÐºÐ²Ñ Ð°Ð»ÑÐ°Ð²Ð¸ÑÐ°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5318" y="2796741"/>
            <a:ext cx="1722626" cy="234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36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0.02659 L 0.27326 0.02659 C 0.35937 0.02659 0.46528 0.09549 0.46528 0.15168 L 0.46528 0.27653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84" y="12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25 C 0 -0.181 0.069 -0.25 0.125 -0.25 L 0.25 -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84 -0.00439 L 0.49861 -0.006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80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13 0.00532 L -0.48055 -0.004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30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-0.25 E" pathEditMode="relative" ptsTypes="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12 0.02636 L -0.14705 0.09341 C -0.15608 0.10729 -0.16111 0.12833 -0.16111 0.15029 C -0.16111 0.17526 -0.15608 0.19538 -0.14705 0.20925 L -0.10712 0.2763 " pathEditMode="relative" rAng="0" ptsTypes="FffFF">
                                      <p:cBhvr>
                                        <p:cTn id="3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12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123" y="312738"/>
            <a:ext cx="6626349" cy="1172046"/>
          </a:xfrm>
        </p:spPr>
        <p:txBody>
          <a:bodyPr/>
          <a:lstStyle/>
          <a:p>
            <a:r>
              <a:rPr lang="ru-RU" dirty="0"/>
              <a:t>Игра «Найди букву»</a:t>
            </a:r>
          </a:p>
        </p:txBody>
      </p:sp>
      <p:sp>
        <p:nvSpPr>
          <p:cNvPr id="4" name="AutoShape 2" descr="ÐÐ°ÑÑÐ¸Ð½ÐºÐ¸ Ð¿Ð¾ Ð·Ð°Ð¿ÑÐ¾ÑÑ Ð±ÑÐºÐ²Ñ Ð°Ð»ÑÐ°Ð²Ð¸ÑÐ° Ñ ÐºÐ°ÑÑÐ¸Ð½ÐºÐ°Ð¼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Ð±ÑÐºÐ²Ñ Ð°Ð»ÑÐ°Ð²Ð¸ÑÐ° Ñ ÐºÐ°ÑÑÐ¸Ð½ÐºÐ°Ð¼Ð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ÐÐ°ÑÑÐ¸Ð½ÐºÐ¸ Ð¿Ð¾ Ð·Ð°Ð¿ÑÐ¾ÑÑ Ð±ÑÐºÐ²Ñ Ð°Ð»ÑÐ°Ð²Ð¸ÑÐ° Ñ ÐºÐ°ÑÑÐ¸Ð½ÐºÐ°Ð¼Ð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ÐÐ°ÑÑÐ¸Ð½ÐºÐ¸ Ð¿Ð¾ Ð·Ð°Ð¿ÑÐ¾ÑÑ Ð±ÑÐºÐ²Ñ Ð°Ð»ÑÐ°Ð²Ð¸ÑÐ° Ñ ÐºÐ°ÑÑÐ¸Ð½ÐºÐ°Ð¼Ð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ÐÐ°ÑÑÐ¸Ð½ÐºÐ¸ Ð¿Ð¾ Ð·Ð°Ð¿ÑÐ¾ÑÑ Ð±ÑÐºÐ²Ñ Ð°Ð»ÑÐ°Ð²Ð¸ÑÐ° Ñ ÐºÐ°ÑÑÐ¸Ð½ÐºÐ°Ð¼Ð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0" name="Picture 20" descr="ÐÐ°ÑÑÐ¸Ð½ÐºÐ¸ Ð¿Ð¾ Ð·Ð°Ð¿ÑÐ¾ÑÑ ÑÐ»Ð¸ÑÐºÐ° Ð¸ ÑÑÑÐ³ ÐºÐ»Ð¸Ð¿Ð°ÑÑ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66" y="4766886"/>
            <a:ext cx="1676900" cy="176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ÐÐ°ÑÑÐ¸Ð½ÐºÐ¸ Ð¿Ð¾ Ð·Ð°Ð¿ÑÐ¾ÑÑ Ð¸Ð³Ð¾Ð»ÐºÐ° ÐºÐ»Ð¸Ð¿Ð°ÑÑ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6190" y="1497520"/>
            <a:ext cx="19050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ÐÐ°ÑÑÐ¸Ð½ÐºÐ¸ Ð¿Ð¾ Ð·Ð°Ð¿ÑÐ¾ÑÑ Ð¸Ð·Ð±ÑÑÐºÐ° ÐºÐ»Ð¸Ð¿Ð°ÑÑ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680958"/>
            <a:ext cx="2155944" cy="198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915240"/>
            <a:ext cx="2207740" cy="213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960" y="2407114"/>
            <a:ext cx="2047158" cy="186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0" name="Picture 3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099" y="2901546"/>
            <a:ext cx="2162054" cy="160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ÐÐ°ÑÑÐ¸Ð½ÐºÐ¸ Ð¿Ð¾ Ð·Ð°Ð¿ÑÐ¾ÑÑ ÑÐ¾ÑÐ¾ÐºÐ° ÐºÐ»Ð¸Ð¿Ð°ÑÑ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946" y="5243283"/>
            <a:ext cx="2411829" cy="128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652" y="219767"/>
            <a:ext cx="15240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6740" y="2390157"/>
            <a:ext cx="2281817" cy="237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8858" y="2852936"/>
            <a:ext cx="2526472" cy="219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6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303" y="2852936"/>
            <a:ext cx="2526472" cy="219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42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8 -0.00809 L 0.6408 0.057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1" y="3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93064E-6 L 0.18004 3.93064E-6 C 0.26076 3.93064E-6 0.36024 0.0689 0.36024 0.12508 L 0.36024 0.24994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3" y="12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86 0.01503 L 0.14791 0.01503 C 0.23906 0.01503 0.35104 -0.04486 0.35104 -0.09318 L 0.35104 -0.20093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-10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84 0.0222 L -0.54584 0.02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13 -0.06312 L -0.02413 -0.18821 C -0.02413 -0.24416 0.0448 -0.31306 0.10087 -0.31306 L 0.22587 -0.31306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96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Дидактические игры для  дошкольников по подготовке к  обучению грамоте </vt:lpstr>
      <vt:lpstr>Игра «Сундучок» Цель: совершенствование навыков звукобуквенного анализа. </vt:lpstr>
      <vt:lpstr>Игра «Сундучок» </vt:lpstr>
      <vt:lpstr>Игра: «Твёрдый - мягкий»  Цель: Развитие фонематического восприятия (дифференциация звуков [к]—[кь])    </vt:lpstr>
      <vt:lpstr> Игра: «Твёрды - мягкий»</vt:lpstr>
      <vt:lpstr>Игра «Найди букву»</vt:lpstr>
      <vt:lpstr>Игра «Найди букву»</vt:lpstr>
      <vt:lpstr>Игра «Найди букву»</vt:lpstr>
      <vt:lpstr>Игра «Найди букву»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 </dc:creator>
  <cp:lastModifiedBy>Asus</cp:lastModifiedBy>
  <cp:revision>34</cp:revision>
  <dcterms:created xsi:type="dcterms:W3CDTF">2018-05-17T05:40:17Z</dcterms:created>
  <dcterms:modified xsi:type="dcterms:W3CDTF">2022-04-18T16:51:08Z</dcterms:modified>
</cp:coreProperties>
</file>