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69" r:id="rId4"/>
    <p:sldId id="258" r:id="rId5"/>
    <p:sldId id="26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0" r:id="rId14"/>
    <p:sldId id="271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290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FA8C88-B1A7-48E3-82E2-E5D227DE8DC2}" type="datetimeFigureOut">
              <a:rPr lang="ru-RU" smtClean="0"/>
              <a:pPr/>
              <a:t>27.10.2019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04FC64-242A-4EFD-8550-5F6F1DB18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1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7" Target="../media/image12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1.jpeg" Type="http://schemas.openxmlformats.org/officeDocument/2006/relationships/image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19.jpeg" Type="http://schemas.openxmlformats.org/officeDocument/2006/relationships/image"/><Relationship Id="rId3" Target="../media/image14.jpeg" Type="http://schemas.openxmlformats.org/officeDocument/2006/relationships/image"/><Relationship Id="rId7" Target="../media/image18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10" Target="../media/image21.jpeg" Type="http://schemas.openxmlformats.org/officeDocument/2006/relationships/image"/><Relationship Id="rId4" Target="../media/image15.jpeg" Type="http://schemas.openxmlformats.org/officeDocument/2006/relationships/image"/><Relationship Id="rId9" Target="../media/image20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857364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цифровых технологий в логопедической работе с детьми с ЗПР»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 БЮДЖЕТНОЕ   ДОШКОЛЬНОЕ   ОБРАЗОВАТЕЛЬНОЕ   УЧРЕЖДЕНИЕ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 САД  № 33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ЖУРАВЛИК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г. ТУАПСЕ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28" y="5143512"/>
            <a:ext cx="3847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Составила: учитель-логопед: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Михайлова Ирина Александровна,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621508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2019 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7"/>
            <a:ext cx="8001056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fontAlgn="base"/>
            <a:r>
              <a:rPr b="1" cap="all" dirty="0" i="1" lang="ru-RU" smtClean="0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ОБСЛЕДОВАНИЕ И ФИКСАЦИЯ РЕЗУЛЬТАТОВ  </a:t>
            </a:r>
          </a:p>
          <a:p>
            <a:pPr algn="ctr" fontAlgn="base"/>
            <a:endParaRPr b="1" cap="all" dirty="0" i="1" lang="ru-RU" sz="24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3" y="928670"/>
            <a:ext cx="8715436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Для ведения документации в электронном виде есть две программы: звуковой журнал, речевая и психологическая карты.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2285992"/>
            <a:ext cx="5143536" cy="34163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fontAlgn="base"/>
            <a:r>
              <a:rPr b="1" cap="all" dirty="0" lang="ru-RU" sz="2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ЗВУКОВОЙ </a:t>
            </a:r>
            <a:r>
              <a:rPr b="1" cap="all" dirty="0" lang="ru-RU" smtClean="0" sz="2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 ЖУРНАЛ</a:t>
            </a:r>
            <a:endParaRPr b="1" cap="all" dirty="0" lang="ru-RU" sz="2400">
              <a:solidFill>
                <a:srgbClr val="0070C0"/>
              </a:solidFill>
              <a:latin charset="0" pitchFamily="18" typeface="Times New Roman"/>
              <a:cs charset="0" pitchFamily="18" typeface="Times New Roman"/>
            </a:endParaRPr>
          </a:p>
          <a:p>
            <a:pPr fontAlgn="base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Звуковой журнал поможет следить за динамикой развития речи ребенка. </a:t>
            </a: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fontAlgn="base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В 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программе удобно записывать речь ребенка и оставлять заметки к аудиофайлам. Такие «подшивки» понадобятся для оценки и планирования занятий, демонстрации результатов родителям и коллегам.</a:t>
            </a:r>
          </a:p>
        </p:txBody>
      </p:sp>
      <p:pic>
        <p:nvPicPr>
          <p:cNvPr descr="C:\Users\Ира\Desktop\ФОТО\IMG_20180307_112730.jpg" id="5" name="Рисунок 4"/>
          <p:cNvPicPr/>
          <p:nvPr/>
        </p:nvPicPr>
        <p:blipFill>
          <a:blip cstate="print" r:embed="rId2"/>
          <a:srcRect b="-24"/>
          <a:stretch>
            <a:fillRect/>
          </a:stretch>
        </p:blipFill>
        <p:spPr bwMode="auto">
          <a:xfrm>
            <a:off x="5643570" y="2357430"/>
            <a:ext cx="2662241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358245" cy="264687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fontAlgn="base"/>
            <a:r>
              <a:rPr b="1" cap="all" dirty="0" lang="ru-RU" sz="22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РЕЧЕВАЯ </a:t>
            </a:r>
            <a:r>
              <a:rPr b="1" cap="all" dirty="0" lang="ru-RU" smtClean="0" sz="22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 И  ПСИХОЛОГИЧЕСКАЯ </a:t>
            </a:r>
            <a:r>
              <a:rPr b="1" cap="all" dirty="0" lang="ru-RU" sz="22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КАРТЫ</a:t>
            </a:r>
          </a:p>
          <a:p>
            <a:pPr algn="ctr" fontAlgn="base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Заполнять электронные карты быстро: выбираете вариант ответа, а вручную пишете только заключение. Не надо переписывать всю карту, чтобы внести изменения — информация обновится автоматически. Карты не займут место в шкафу, не потеряются и их легко распечатать для руководства.</a:t>
            </a:r>
          </a:p>
        </p:txBody>
      </p:sp>
      <p:pic>
        <p:nvPicPr>
          <p:cNvPr descr="C:\Users\Ира\Desktop\ФОТО\IMG_20180307_112745.jpg" id="3" name="Рисунок 2"/>
          <p:cNvPicPr/>
          <p:nvPr/>
        </p:nvPicPr>
        <p:blipFill>
          <a:blip cstate="print" r:embed="rId2"/>
          <a:srcRect b="28" r="-43"/>
          <a:stretch>
            <a:fillRect/>
          </a:stretch>
        </p:blipFill>
        <p:spPr bwMode="auto">
          <a:xfrm>
            <a:off x="642910" y="3500438"/>
            <a:ext cx="335758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Ира\Desktop\ФОТО\IMG_20180307_112707.jpg" id="4" name="Рисунок 3"/>
          <p:cNvPicPr/>
          <p:nvPr/>
        </p:nvPicPr>
        <p:blipFill>
          <a:blip cstate="print" r:embed="rId3"/>
          <a:srcRect b="11"/>
          <a:stretch>
            <a:fillRect/>
          </a:stretch>
        </p:blipFill>
        <p:spPr bwMode="auto">
          <a:xfrm>
            <a:off x="5000628" y="3500438"/>
            <a:ext cx="357190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02359"/>
            <a:ext cx="814393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i="1" cap="all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«ЛОГОМЕРОМ 2»</a:t>
            </a:r>
          </a:p>
          <a:p>
            <a:pPr fontAlgn="base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Логомер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2» соответствует современным требованиям специалистов, но это не значит, что вам потребуется сложное оборудование или серьезное обучение.</a:t>
            </a:r>
          </a:p>
          <a:p>
            <a:pPr fontAlgn="base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Логомер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2» выполняет требования ФГОС и ИКТ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Комплекс соответствует требованиям современных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ФГОС.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Логомер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2» — образец ИКТ в современном образовании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fontAlgn="base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Специальная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техника не нужна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Компьютер, ноутбук, интерактивная доска или стол — комплекс работает на любом современном устройстве с операционной системой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7 или более современной. Подключение к интернету не нужно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Более подробно ознакомиться или приобрести данную программу можно на сайте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https://mersibo.ru/logomer2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786741" cy="273921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Что такое «</a:t>
            </a:r>
            <a:r>
              <a:rPr b="1" dirty="0" err="1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Тимокко</a:t>
            </a:r>
            <a:r>
              <a:rPr b="1" dirty="0" lang="ru-RU" smtClean="0" sz="28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»?</a:t>
            </a:r>
          </a:p>
          <a:p>
            <a:pPr algn="ctr"/>
            <a:endParaRPr b="1" dirty="0" lang="ru-RU" smtClean="0" sz="2800">
              <a:latin charset="0" pitchFamily="18" typeface="Times New Roman"/>
              <a:cs charset="0" pitchFamily="18" typeface="Times New Roman"/>
            </a:endParaRPr>
          </a:p>
          <a:p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Это развивающий коррекционный комплекс с </a:t>
            </a:r>
            <a:r>
              <a:rPr dirty="0" err="1" lang="ru-RU" smtClean="0" sz="2000">
                <a:latin charset="0" pitchFamily="18" typeface="Times New Roman"/>
                <a:cs charset="0" pitchFamily="18" typeface="Times New Roman"/>
              </a:rPr>
              <a:t>биоуправлением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 на основе запатентованной технологии отслеживания движений тела и жестов на стандартном ПК. Комплекс предназначен для улучшения качества движения, координации движений, тренировки функции внимания и развития познавательных навыков.</a:t>
            </a:r>
          </a:p>
          <a:p>
            <a:endParaRPr b="1" dirty="0" lang="ru-RU" sz="16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Развивающе-коррекционный комплекс Тимокко" id="3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34"/>
          <a:stretch>
            <a:fillRect/>
          </a:stretch>
        </p:blipFill>
        <p:spPr bwMode="auto">
          <a:xfrm>
            <a:off x="357158" y="3714752"/>
            <a:ext cx="3496703" cy="2372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Фурса\Desktop\2018-06-18_18-34-00_403347-mederia.ru.jpg.pagespeed.ce.4gJZLGk2pO.jpg" id="4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0" y="3643314"/>
            <a:ext cx="3786234" cy="25031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79296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решаемые с помощью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Тимокко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концентрации внимания и сохранению сосредоточенности.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скорости реакции, улучшение памяти.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способности распределять внимание, игнорировать отвлечения во время игры.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двусторонней координации при использовании обеих рук одновременно.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контролю над движениями, тренировка точности движений.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абстрактного мышления и тренировка навыков на уровне действия-противодействия.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Укрепление и стимулирование мышц плечевого пояса и рук.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Тренировка на увеличение диапазона движений.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Освоение новых движений и моделей взаимодействия.</a:t>
            </a:r>
          </a:p>
          <a:p>
            <a:pPr marL="180975" lvl="0" indent="-180975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направленной деятельности и пониманию положения тела в пространстве.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85794"/>
            <a:ext cx="6251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 за  внимание !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а\Downloads\Программно-дидактический комплекс Логомер 2 _ Развивающие игры Мерсибо_files\Болтушки-хохотушк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71678"/>
            <a:ext cx="2830897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Ира\Downloads\Программно-дидактический комплекс Логомер 2 _ Развивающие игры Мерсибо_files\260114-7d_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071678"/>
            <a:ext cx="2857519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Ира\Downloads\Программно-дидактический комплекс Логомер 2 _ Развивающие игры Мерсибо_files\Хитрые вопросы_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429132"/>
            <a:ext cx="2683281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786578" y="3786190"/>
            <a:ext cx="2143140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2 общеобразовательные группы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857884" y="5286388"/>
            <a:ext cx="1857388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00430" y="5429264"/>
            <a:ext cx="1928826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Группа для детей с РАС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357290" y="5000636"/>
            <a:ext cx="1785950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</a:rPr>
              <a:t>Группа КП для детей с ОВЗ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58" y="3571876"/>
            <a:ext cx="1643074" cy="91440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6 групп для детей ЗПР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5787" y="500042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 учреждение как специализированное, с приоритетным направлением –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коррекция отклонений в физическом, психическом и речевом развитии воспитанников - функционирует более 20 лет. </a:t>
            </a:r>
          </a:p>
        </p:txBody>
      </p:sp>
      <p:sp>
        <p:nvSpPr>
          <p:cNvPr id="3" name="Овал 2"/>
          <p:cNvSpPr/>
          <p:nvPr/>
        </p:nvSpPr>
        <p:spPr>
          <a:xfrm>
            <a:off x="3000364" y="2714620"/>
            <a:ext cx="3214710" cy="107157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 детском саду 11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 саду 11 групп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5357826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</a:rPr>
              <a:t>Группа для детей с УО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11" name="Прямая со стрелкой 10"/>
          <p:cNvCxnSpPr>
            <a:stCxn id="3" idx="2"/>
          </p:cNvCxnSpPr>
          <p:nvPr/>
        </p:nvCxnSpPr>
        <p:spPr>
          <a:xfrm rot="10800000" flipV="1">
            <a:off x="2000232" y="3250404"/>
            <a:ext cx="1000132" cy="60722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0"/>
          </p:cNvCxnSpPr>
          <p:nvPr/>
        </p:nvCxnSpPr>
        <p:spPr>
          <a:xfrm rot="10800000" flipV="1">
            <a:off x="2250266" y="3714752"/>
            <a:ext cx="1393043" cy="128588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822695" y="4606933"/>
            <a:ext cx="150019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5107785" y="3821908"/>
            <a:ext cx="1428761" cy="135732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72198" y="3500438"/>
            <a:ext cx="785818" cy="57150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5011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 программе «Доступная среда» детский сад приобрел: </a:t>
            </a:r>
          </a:p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три интерактивных сенсорных логопедических комплекса с программой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Логомер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2» 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столы для рисования песком;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развивающей коррекционный комплекс с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биоуправлением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Тимоко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и др.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572428" cy="193899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Сенсорный комплекс представляет собой настенную конструкцию со встроенным компьютером и сенсорным интерактивным экраном. Изделие предназначено для проведения развивающих и обучающих занятий, а также презентаций.</a:t>
            </a:r>
            <a:endParaRPr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Ира\Desktop\ФОТО\IMG_20180220_101315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b="-10" r="-7"/>
          <a:stretch>
            <a:fillRect/>
          </a:stretch>
        </p:blipFill>
        <p:spPr bwMode="auto">
          <a:xfrm>
            <a:off x="357158" y="3429000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85786" y="5857892"/>
            <a:ext cx="1428760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Зебра</a:t>
            </a:r>
            <a:endParaRPr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Ира\Desktop\ФОТО\IMG_20180301_094838.jpg" id="5" name="Рисунок 4"/>
          <p:cNvPicPr/>
          <p:nvPr/>
        </p:nvPicPr>
        <p:blipFill>
          <a:blip cstate="print" r:embed="rId3"/>
          <a:srcRect b="29" r="-19"/>
          <a:stretch>
            <a:fillRect/>
          </a:stretch>
        </p:blipFill>
        <p:spPr bwMode="auto">
          <a:xfrm>
            <a:off x="3071802" y="3500438"/>
            <a:ext cx="235745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500430" y="5786454"/>
            <a:ext cx="1639721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Львенок</a:t>
            </a:r>
            <a:endParaRPr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Ира\Desktop\ФОТО\IMG_20180301_101741.jpg" id="7" name="Рисунок 6"/>
          <p:cNvPicPr/>
          <p:nvPr/>
        </p:nvPicPr>
        <p:blipFill>
          <a:blip cstate="print" r:embed="rId4"/>
          <a:srcRect r="-23"/>
          <a:stretch>
            <a:fillRect/>
          </a:stretch>
        </p:blipFill>
        <p:spPr bwMode="auto">
          <a:xfrm>
            <a:off x="6072198" y="3500438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429388" y="5857892"/>
            <a:ext cx="1643074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Котенок</a:t>
            </a:r>
            <a:endParaRPr dirty="0" lang="ru-RU" sz="24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9" y="857232"/>
            <a:ext cx="692948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с ограниченными возможностями здоровья очень часто наблюдаются нарушения всех сторон психической деятельности: внимания, памяти, мышления, речи, моторики, эмоциональной сферы.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Интерактивный комплекс предоставляет возможность реализации индивидуального подхода в работе с детьми с ОВЗ, детьми-инвалидами дошкольного возраста.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деятельности каждый ребенок выполняет задания своего уровня сложности и в своем темпе.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57166"/>
            <a:ext cx="8286808" cy="32316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fontAlgn="base"/>
            <a:r>
              <a:rPr b="1" cap="all" dirty="0" lang="ru-RU" sz="36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ЛОГОМЕР 2</a:t>
            </a:r>
          </a:p>
          <a:p>
            <a:pPr algn="ctr" fontAlgn="base"/>
            <a:r>
              <a:rPr b="1" cap="all" dirty="0" lang="ru-RU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90 ИНТЕРАКТИВНЫХ ИГР И ДИДАКТИЧЕСКИЕ МАТЕРИАЛЫ</a:t>
            </a:r>
            <a:br>
              <a:rPr b="1" cap="all" dirty="0" lang="ru-RU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cap="all" dirty="0" lang="ru-RU" sz="24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ДЛЯ ЛОГОПЕДИЧЕСКОГО КАБИНЕТА</a:t>
            </a:r>
          </a:p>
          <a:p>
            <a:pPr algn="ctr" fontAlgn="base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«</a:t>
            </a:r>
            <a:r>
              <a:rPr b="1" dirty="0" err="1" lang="ru-RU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Логомер</a:t>
            </a:r>
            <a:r>
              <a:rPr b="1" dirty="0" lang="ru-RU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 2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» — это программно-дидактический комплекс для кабинета логопеда и дефектолога. С его помощью специалист проведет обследование детей, развивающие и коррекционные занятия.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28" y="4071942"/>
            <a:ext cx="3500462" cy="230832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Игры рассчитаны на детей от 2 до 10 лет. Сказочные сюжеты и яркие персонажи мотивируют детей заниматься</a:t>
            </a:r>
            <a:r>
              <a:rPr dirty="0" lang="ru-RU" sz="2200">
                <a:latin charset="0" pitchFamily="18" typeface="Times New Roman"/>
                <a:cs charset="0" pitchFamily="18" typeface="Times New Roman"/>
              </a:rPr>
              <a:t> </a:t>
            </a:r>
          </a:p>
        </p:txBody>
      </p:sp>
      <p:pic>
        <p:nvPicPr>
          <p:cNvPr descr="C:\Users\Ира\Downloads\Программно-дидактический комплекс Логомер 2 _ Развивающие игры Мерсибо_files\mersibo-logomer2.jpg" id="5" name="Рисунок 4"/>
          <p:cNvPicPr/>
          <p:nvPr/>
        </p:nvPicPr>
        <p:blipFill>
          <a:blip r:embed="rId2"/>
          <a:srcRect b="60" r="-76"/>
          <a:stretch>
            <a:fillRect/>
          </a:stretch>
        </p:blipFill>
        <p:spPr bwMode="auto">
          <a:xfrm>
            <a:off x="642910" y="3714752"/>
            <a:ext cx="342902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 содержит игры и упражнения по основным темам логопедических и коррекционных занятий с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дошкольниками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714488"/>
            <a:ext cx="4000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ЗВУКОПРОИЗНОШЕНИЕ</a:t>
            </a:r>
          </a:p>
          <a:p>
            <a:pPr fontAlgn="base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Интерактивная артикуляционная гимнастика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Дыхание, воздушная струя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8 игр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Звукоподражание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4 игры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Звукопроизношение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16 игр</a:t>
            </a:r>
          </a:p>
        </p:txBody>
      </p:sp>
      <p:sp>
        <p:nvSpPr>
          <p:cNvPr id="2050" name="AutoShape 2" descr="Торт со свечк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57752" y="1714488"/>
            <a:ext cx="4000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ФОНЕМАТИЧЕСКОЕ ВОСПРИЯТИЕ</a:t>
            </a:r>
          </a:p>
          <a:p>
            <a:pPr fontAlgn="base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Фонематический слух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12 игр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Неречевой слух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7 игр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Слоговая структура слова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5 игр</a:t>
            </a:r>
          </a:p>
        </p:txBody>
      </p:sp>
      <p:pic>
        <p:nvPicPr>
          <p:cNvPr id="6" name="Рисунок 5" descr="C:\Users\Ира\Downloads\Программно-дидактический комплекс Логомер 2 _ Развивающие игры Мерсибо_files\Торт со свечками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43315"/>
            <a:ext cx="164307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а\Downloads\Программно-дидактический комплекс Логомер 2 _ Развивающие игры Мерсибо_files\Грибники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14752"/>
            <a:ext cx="1785950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Ира\Downloads\Программно-дидактический комплекс Логомер 2 _ Развивающие игры Мерсибо_files\Снежинки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143512"/>
            <a:ext cx="209550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Ира\Downloads\Программно-дидактический комплекс Логомер 2 _ Развивающие игры Мерсибо_files\Кто сказал МУ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429000"/>
            <a:ext cx="192882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Ира\Downloads\Программно-дидактический комплекс Логомер 2 _ Развивающие игры Мерсибо_files\Слоговые домики_0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3429000"/>
            <a:ext cx="188118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Ира\Downloads\Программно-дидактический комплекс Логомер 2 _ Развивающие игры Мерсибо_files\Игрозвуки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5000636"/>
            <a:ext cx="2095500" cy="159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571480"/>
            <a:ext cx="3786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ЛЕКСИКО-ГРАММАТИЧЕСКИЕ КАТЕГОРИИ</a:t>
            </a:r>
          </a:p>
          <a:p>
            <a:pPr fontAlgn="base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Грамматический строй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6 игр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Лексика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13 игр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Связная речь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7 игр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28" y="714356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cap="all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ОБЩЕЕ РАЗВИТИЕ</a:t>
            </a: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Моторика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3 игры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Подготовка к чтению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7 игр</a:t>
            </a:r>
          </a:p>
        </p:txBody>
      </p:sp>
      <p:pic>
        <p:nvPicPr>
          <p:cNvPr id="5" name="Рисунок 4" descr="C:\Users\Ира\Downloads\Программно-дидактический комплекс Логомер 2 _ Развивающие игры Мерсибо_files\Мышкин завтрак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86058"/>
            <a:ext cx="2095500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Ира\Downloads\Программно-дидактический комплекс Логомер 2 _ Развивающие игры Мерсибо_files\Потерянный хвост_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786058"/>
            <a:ext cx="20955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Ира\Downloads\Программно-дидактический комплекс Логомер 2 _ Развивающие игры Мерсибо_files\Что сначала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572008"/>
            <a:ext cx="2095500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Ира\Downloads\Программно-дидактический комплекс Логомер 2 _ Развивающие игры Мерсибо_files\Бежит-лежит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4500570"/>
            <a:ext cx="20955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Ира\Downloads\Программно-дидактический комплекс Логомер 2 _ Развивающие игры Мерсибо_files\Настольные пальчики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1928802"/>
            <a:ext cx="2095500" cy="1628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Ира\Downloads\Программно-дидактический комплекс Логомер 2 _ Развивающие игры Мерсибо_files\Ручные привидения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1928802"/>
            <a:ext cx="20955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Ира\Downloads\Программно-дидактический комплекс Логомер 2 _ Развивающие игры Мерсибо_files\Лишний слог.1_0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3571876"/>
            <a:ext cx="209550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Ира\Downloads\Программно-дидактический комплекс Логомер 2 _ Развивающие игры Мерсибо_files\Загадки капитана.pn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3571876"/>
            <a:ext cx="2095500" cy="157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Ира\Downloads\Программно-дидактический комплекс Логомер 2 _ Развивающие игры Мерсибо_files\Космические рейджеры_0.pn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715008" y="5072074"/>
            <a:ext cx="2095500" cy="158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572428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fontAlgn="base"/>
            <a:r>
              <a:rPr cap="all" dirty="0" lang="ru-RU" sz="2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«</a:t>
            </a:r>
            <a:r>
              <a:rPr cap="all" dirty="0" lang="ru-RU" smtClean="0" sz="2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КОНСТРУКТОР  КАРТИНОК </a:t>
            </a:r>
            <a:r>
              <a:rPr cap="all" dirty="0" lang="ru-RU" sz="2400">
                <a:solidFill>
                  <a:srgbClr val="0070C0"/>
                </a:solidFill>
                <a:latin charset="0" pitchFamily="18" typeface="Times New Roman"/>
                <a:cs charset="0" pitchFamily="18" typeface="Times New Roman"/>
              </a:rPr>
              <a:t>2»</a:t>
            </a:r>
          </a:p>
          <a:p>
            <a:pPr algn="ctr" fontAlgn="base"/>
            <a:r>
              <a:rPr b="1" dirty="0" lang="ru-RU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Программа для создания пособий</a:t>
            </a:r>
            <a:endParaRPr dirty="0" lang="ru-RU" sz="24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3"/>
            <a:ext cx="7858180" cy="187743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fontAlgn="base"/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В программе более 600 изображений, из которых вы сделаете пособия на любую тему: постановка «трудных» звуков, изучение лексических тем, развитие связной речи, </a:t>
            </a:r>
            <a:r>
              <a:rPr dirty="0" err="1" lang="ru-RU" sz="2400">
                <a:latin charset="0" pitchFamily="18" typeface="Times New Roman"/>
                <a:cs charset="0" pitchFamily="18" typeface="Times New Roman"/>
              </a:rPr>
              <a:t>звуко-буквенного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анализа и 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других навыков.</a:t>
            </a:r>
          </a:p>
          <a:p>
            <a:pPr fontAlgn="base"/>
            <a:endParaRPr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C:\Users\Ира\Desktop\ФОТО\IMG_20180307_112521.jpg" id="4" name="Рисунок 3"/>
          <p:cNvPicPr/>
          <p:nvPr/>
        </p:nvPicPr>
        <p:blipFill>
          <a:blip cstate="print" r:embed="rId2"/>
          <a:srcRect b="-4"/>
          <a:stretch>
            <a:fillRect/>
          </a:stretch>
        </p:blipFill>
        <p:spPr bwMode="auto">
          <a:xfrm>
            <a:off x="5500694" y="3429000"/>
            <a:ext cx="250033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Ира\Desktop\ФОТО\IMG_20180307_112226.jpg" id="5" name="Рисунок 4"/>
          <p:cNvPicPr/>
          <p:nvPr/>
        </p:nvPicPr>
        <p:blipFill>
          <a:blip cstate="print" r:embed="rId3"/>
          <a:srcRect b="14" r="36"/>
          <a:stretch>
            <a:fillRect/>
          </a:stretch>
        </p:blipFill>
        <p:spPr bwMode="auto">
          <a:xfrm>
            <a:off x="857224" y="3429000"/>
            <a:ext cx="3071834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332</TotalTime>
  <Words>686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42</cp:revision>
  <dcterms:created xsi:type="dcterms:W3CDTF">2018-03-04T07:06:48Z</dcterms:created>
  <dcterms:modified xsi:type="dcterms:W3CDTF">2019-10-27T16:47:02Z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507813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