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3" r:id="rId4"/>
    <p:sldId id="265" r:id="rId5"/>
    <p:sldId id="267" r:id="rId6"/>
    <p:sldId id="277" r:id="rId7"/>
    <p:sldId id="275" r:id="rId8"/>
    <p:sldId id="279" r:id="rId9"/>
    <p:sldId id="281" r:id="rId10"/>
    <p:sldId id="268" r:id="rId11"/>
    <p:sldId id="269" r:id="rId12"/>
    <p:sldId id="270" r:id="rId13"/>
    <p:sldId id="271" r:id="rId14"/>
    <p:sldId id="260" r:id="rId15"/>
    <p:sldId id="272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27381" y="1598515"/>
            <a:ext cx="3862754" cy="2616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12/12/2021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41A28-D418-4C98-9218-479ABB95EC61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8A452-DC6C-4B96-89D0-2914989D0E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«Глобальные компетенции – как компонент функциональной грамотности»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4792" y="4221088"/>
            <a:ext cx="7160840" cy="2279104"/>
          </a:xfrm>
        </p:spPr>
        <p:txBody>
          <a:bodyPr>
            <a:normAutofit lnSpcReduction="10000"/>
          </a:bodyPr>
          <a:lstStyle/>
          <a:p>
            <a:endParaRPr lang="ru-RU" sz="2000" dirty="0">
              <a:solidFill>
                <a:schemeClr val="tx1"/>
              </a:solidFill>
            </a:endParaRPr>
          </a:p>
          <a:p>
            <a:endParaRPr lang="ru-RU" sz="2000" dirty="0">
              <a:solidFill>
                <a:schemeClr val="tx1"/>
              </a:solidFill>
            </a:endParaRPr>
          </a:p>
          <a:p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Балжимаев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Арсалан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Галсанович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400" b="1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Гуруев</a:t>
            </a:r>
            <a:r>
              <a:rPr lang="ru-RU" sz="24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Зорикто</a:t>
            </a:r>
            <a:r>
              <a:rPr lang="ru-RU" sz="24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Владимирович; </a:t>
            </a:r>
            <a:r>
              <a:rPr lang="ru-RU" sz="2400" b="1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Цыренжапов</a:t>
            </a:r>
            <a:r>
              <a:rPr lang="ru-RU" sz="24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Сергей </a:t>
            </a:r>
            <a:r>
              <a:rPr lang="ru-RU" sz="2400" b="1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Агбанович</a:t>
            </a:r>
            <a:r>
              <a:rPr lang="ru-RU" sz="24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учителя Истории и Обществознания Кижингинской СОШ имени </a:t>
            </a:r>
            <a:r>
              <a:rPr lang="ru-RU" sz="2400" b="1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Хоца</a:t>
            </a:r>
            <a:r>
              <a:rPr lang="ru-RU" sz="24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Намсараева</a:t>
            </a:r>
            <a:r>
              <a:rPr lang="ru-RU" sz="2400" b="1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/>
              <a:t>Требования ФГОС ООО к результатам освоения образовательной программы ООО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1188720"/>
          <a:ext cx="91440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8773">
                <a:tc>
                  <a:txBody>
                    <a:bodyPr/>
                    <a:lstStyle/>
                    <a:p>
                      <a:r>
                        <a:rPr lang="ru-RU" dirty="0"/>
                        <a:t>Личностные результаты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Метапредметные</a:t>
                      </a:r>
                      <a:r>
                        <a:rPr lang="ru-RU" dirty="0"/>
                        <a:t> результаты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Предметные результаты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0507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/>
                        <a:t> </a:t>
                      </a:r>
                      <a:r>
                        <a:rPr lang="ru-RU" dirty="0" err="1"/>
                        <a:t>сформированность</a:t>
                      </a:r>
                      <a:r>
                        <a:rPr lang="ru-RU" baseline="0" dirty="0"/>
                        <a:t> системы значимых социальных и межличностных отношений, ценностно-смысловых установок, отражающие личностные и гражданские позиции в деятельности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/>
                        <a:t> социальные компетенции, </a:t>
                      </a:r>
                      <a:r>
                        <a:rPr lang="ru-RU" baseline="0" dirty="0" err="1"/>
                        <a:t>спасобность</a:t>
                      </a:r>
                      <a:r>
                        <a:rPr lang="ru-RU" baseline="0" dirty="0"/>
                        <a:t> ставить цели строить жизненные планы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/>
                        <a:t> способность к осознанию  российской идентичности в поликультурном социуме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/>
                        <a:t>освоение обучающимися </a:t>
                      </a:r>
                      <a:r>
                        <a:rPr lang="ru-RU" dirty="0" err="1"/>
                        <a:t>межпредметные</a:t>
                      </a:r>
                      <a:r>
                        <a:rPr lang="ru-RU" dirty="0"/>
                        <a:t> понятия и универсальные учебные действия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/>
                        <a:t> способность их использовать в учебной, познавательной</a:t>
                      </a:r>
                      <a:r>
                        <a:rPr lang="ru-RU" baseline="0" dirty="0"/>
                        <a:t> и социальной практике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/>
                        <a:t> самостоятельность планирования и осуществления учебной деятельности и организации учебного сотрудничества с педагогами и сверстниками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Освоение обучающимися в ходе изучения учебного предмета …</a:t>
                      </a:r>
                      <a:r>
                        <a:rPr lang="ru-RU" baseline="0" dirty="0"/>
                        <a:t> виды деятельности по получению нового знания в рамках учебного предмета, его преобразованию и применению в учебных, учебно-проектных и социально-проектных ситуациях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Роль школы в формировании у учеников глобальной компетентности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3212976"/>
            <a:ext cx="2232248" cy="108012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Создание условий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628800"/>
            <a:ext cx="4968552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овладения знаниями о процессе глобализации, его проявлении во всех сферах и влиянии на все стороны жизни человека и общества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068960"/>
            <a:ext cx="2160240" cy="1440160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формирования аналитического и критического мышления школьника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140968"/>
            <a:ext cx="2376264" cy="144016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освоения опыта отношения к различным культурам, основанного на понимании ценности культурного многообразия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013176"/>
            <a:ext cx="5112568" cy="10801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того, чтобы школьники осознали собственную культурную идентичность и понимали культурное многообразие мира</a:t>
            </a:r>
          </a:p>
        </p:txBody>
      </p:sp>
      <p:cxnSp>
        <p:nvCxnSpPr>
          <p:cNvPr id="11" name="Прямая соединительная линия 10"/>
          <p:cNvCxnSpPr>
            <a:endCxn id="4" idx="0"/>
          </p:cNvCxnSpPr>
          <p:nvPr/>
        </p:nvCxnSpPr>
        <p:spPr>
          <a:xfrm>
            <a:off x="4427984" y="2780928"/>
            <a:ext cx="3600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4" idx="3"/>
            <a:endCxn id="7" idx="1"/>
          </p:cNvCxnSpPr>
          <p:nvPr/>
        </p:nvCxnSpPr>
        <p:spPr>
          <a:xfrm>
            <a:off x="5580112" y="3753036"/>
            <a:ext cx="936104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4" idx="2"/>
            <a:endCxn id="9" idx="0"/>
          </p:cNvCxnSpPr>
          <p:nvPr/>
        </p:nvCxnSpPr>
        <p:spPr>
          <a:xfrm flipH="1">
            <a:off x="4391980" y="4293096"/>
            <a:ext cx="7200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55776" y="3717032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Задачи, которые предстоит решить педагогическому коллективу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1) В условиях предметного обучения преодолеть «раздробление» предметного содержания в области глобальных проблем между учебными дисциплинами 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2) Добиваться выполнения требований 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метапредметным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результатам образовательного процесса, используя различные формы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межпредметной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интеграции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3) Осознать, что на понимание сущности межкультурного взаимодействия влияют не только учебные возможности отдельных дисциплин, но и атмосфера и стиль школьной жизни в целом, особенности различных взаимодействий, в которые вступают ученики на уроках, во внеурочное время.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4) Реализовать на практике личностно-ориентированный подход, осуществлять уважительное сотрудничество всех участников образовательного процесса.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Организация деятельности учителя при формировании глобальной компетентности школьников «Новый взгляд»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just"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Целенаправленное формирование глобальной компетентности не требует серьезной перестройки предметной деятельности учителя: важно проанализировать свои подходы к уроку и увидеть потенциал</a:t>
            </a:r>
          </a:p>
          <a:p>
            <a:pPr marL="514350" indent="-514350" algn="just"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на уроке: включение заданий в мотивационную часть урока, при изучении соответствующего по содержанию материал,  при закреплении изученного, для организации дискуссии, при отработке соответствующих умений (навыков), в ряде случаев для проверки знаний.</a:t>
            </a:r>
          </a:p>
          <a:p>
            <a:pPr marL="514350" indent="-514350" algn="just"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Внеурочная деятельность: проведение внеклассных мероприятий (в том числе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он-лайн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формате), которые направлены на развитие и проявление качества глобально компетентной личности</a:t>
            </a:r>
          </a:p>
          <a:p>
            <a:pPr marL="514350" indent="-514350" algn="just"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Поиск единомышленников, работа в команде</a:t>
            </a:r>
          </a:p>
          <a:p>
            <a:pPr marL="514350" indent="-514350" algn="just"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по формированию глобальных компетенций – один из ответов на вопрос: как и чему учить сегодня для успеха ученика в будущем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чем выражается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глобальных компетенций?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endParaRPr lang="ru-RU" dirty="0"/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Критическое рассмотрение с различных точек зрения проблем глобального характера и межкультурного взаимодействия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Осознание, как культурные, религиозные, политические, расовые и иные различия могут оказывать влияние на восприятие, суждения и взгляды (наши собственные и других людей)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Открытое, уважительное и эффективное взаимодействие с другими людьми на основе разделяемого всеми уважения к человеческому достоинству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Эффективные индивидуальные или групповые действия (деятельность) во имя коллективного благополучия и устойчивого развития в различных ситуациях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Выводы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		Формирование глобальной компетентности – это составная часть целостного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воспитательного процесса, который отражает объективную необходимость, связанную с требованиями времени, и субъективный запрос мотивированных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субьектов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образовательного процесса – учащихся, учителей и родителей.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		В поликультурных и многонациональных образовательных организациях России существуют необходимые предпосылки для формирования осознанного межкультурного взаимодействия.  Развитие информационных технологий, обеспечивает возможность участия обучающихся в межрегиональных и международных проектах.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i="1" dirty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01620E-41A6-479B-B4DA-0CB6BEF854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8568952" cy="5400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Почему понятие глобальные компетенции стало актуальным для современной школы?</a:t>
            </a:r>
            <a:endParaRPr lang="ru-RU" sz="5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«Глобальные компетенции» в системе функциональной грамотности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00808"/>
            <a:ext cx="4104456" cy="41044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Глобальная компетентность (глобальные компетенции)- </a:t>
            </a:r>
          </a:p>
          <a:p>
            <a:pPr>
              <a:buFontTx/>
              <a:buChar char="-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компонент функциональной грамотности, </a:t>
            </a:r>
          </a:p>
          <a:p>
            <a:pPr>
              <a:buFontTx/>
              <a:buChar char="-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одна из ключевых компетенций, составляющих основу ориентации и успешного существования в современном социуме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А.А.Леонтьев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1700808"/>
            <a:ext cx="4248472" cy="410445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Глобальные компетенции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целостно интегрированный компонент функциональной грамотности, имеющий собственное предметное содержание, ценностную основу и нацеленный на формирование универсальных навыков 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Коваль,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Дюкова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2019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12700" marR="104139">
              <a:lnSpc>
                <a:spcPct val="100000"/>
              </a:lnSpc>
              <a:spcBef>
                <a:spcPts val="105"/>
              </a:spcBef>
              <a:buNone/>
            </a:pPr>
            <a:r>
              <a:rPr lang="ru-RU" b="1" spc="-20" dirty="0">
                <a:solidFill>
                  <a:srgbClr val="002060"/>
                </a:solidFill>
                <a:cs typeface="Calibri"/>
              </a:rPr>
              <a:t> </a:t>
            </a:r>
            <a:r>
              <a:rPr lang="ru-RU" b="1" spc="-2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Глобальная </a:t>
            </a:r>
            <a:r>
              <a:rPr lang="ru-RU" b="1" spc="-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компетентность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pc="-15" dirty="0">
                <a:latin typeface="Times New Roman" pitchFamily="18" charset="0"/>
                <a:cs typeface="Times New Roman" pitchFamily="18" charset="0"/>
              </a:rPr>
              <a:t>это 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многогранная </a:t>
            </a:r>
            <a:r>
              <a:rPr lang="ru-RU" spc="-20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обучения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протяжении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всей жизни. </a:t>
            </a:r>
            <a:r>
              <a:rPr lang="ru-RU" spc="-25" dirty="0">
                <a:latin typeface="Times New Roman" pitchFamily="18" charset="0"/>
                <a:cs typeface="Times New Roman" pitchFamily="18" charset="0"/>
              </a:rPr>
              <a:t>Глобально</a:t>
            </a:r>
            <a:r>
              <a:rPr lang="ru-RU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компетентная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личность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способна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изучать местные,  </a:t>
            </a:r>
            <a:r>
              <a:rPr lang="ru-RU" spc="-15" dirty="0">
                <a:latin typeface="Times New Roman" pitchFamily="18" charset="0"/>
                <a:cs typeface="Times New Roman" pitchFamily="18" charset="0"/>
              </a:rPr>
              <a:t>глобальные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вопросы  </a:t>
            </a:r>
            <a:r>
              <a:rPr lang="ru-RU" spc="-20" dirty="0">
                <a:latin typeface="Times New Roman" pitchFamily="18" charset="0"/>
                <a:cs typeface="Times New Roman" pitchFamily="18" charset="0"/>
              </a:rPr>
              <a:t>межкультурного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взаимодействия,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понимать и 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оценивать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различные точки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зрения и 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мировоззрения,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успешно и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уважительно  взаимодействовать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другими,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также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12700" marR="240029">
              <a:lnSpc>
                <a:spcPct val="100000"/>
              </a:lnSpc>
              <a:buNone/>
            </a:pPr>
            <a:r>
              <a:rPr lang="ru-RU" spc="-5" dirty="0">
                <a:latin typeface="Times New Roman" pitchFamily="18" charset="0"/>
                <a:cs typeface="Times New Roman" pitchFamily="18" charset="0"/>
              </a:rPr>
              <a:t>действовать ответственно для обеспечения 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устойчивого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развития и </a:t>
            </a:r>
            <a:r>
              <a:rPr lang="ru-RU" spc="-10" dirty="0">
                <a:latin typeface="Times New Roman" pitchFamily="18" charset="0"/>
                <a:cs typeface="Times New Roman" pitchFamily="18" charset="0"/>
              </a:rPr>
              <a:t>коллективного  </a:t>
            </a:r>
            <a:r>
              <a:rPr lang="ru-RU" spc="-15" dirty="0">
                <a:latin typeface="Times New Roman" pitchFamily="18" charset="0"/>
                <a:cs typeface="Times New Roman" pitchFamily="18" charset="0"/>
              </a:rPr>
              <a:t>благополучия.</a:t>
            </a:r>
          </a:p>
          <a:p>
            <a:pPr marL="12700" marR="240029">
              <a:lnSpc>
                <a:spcPct val="100000"/>
              </a:lnSpc>
              <a:buNone/>
            </a:pPr>
            <a:endParaRPr lang="ru-RU" spc="-15" dirty="0"/>
          </a:p>
          <a:p>
            <a:pPr marL="12700" marR="240029">
              <a:lnSpc>
                <a:spcPct val="100000"/>
              </a:lnSpc>
              <a:buNone/>
            </a:pPr>
            <a:endParaRPr lang="ru-RU" spc="-15" dirty="0"/>
          </a:p>
          <a:p>
            <a:pPr marL="12700" marR="240029">
              <a:lnSpc>
                <a:spcPct val="100000"/>
              </a:lnSpc>
              <a:buNone/>
            </a:pPr>
            <a:endParaRPr lang="ru-RU" dirty="0"/>
          </a:p>
        </p:txBody>
      </p:sp>
      <p:sp>
        <p:nvSpPr>
          <p:cNvPr id="4" name="object 22"/>
          <p:cNvSpPr txBox="1"/>
          <p:nvPr/>
        </p:nvSpPr>
        <p:spPr>
          <a:xfrm>
            <a:off x="4716016" y="5517232"/>
            <a:ext cx="398208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(PISA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Assessment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Analytical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Framework)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1" cy="5125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Проблемы разработки инструментария «Глобальные компетенции» в исследовании PISA: 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705275"/>
          </a:xfrm>
        </p:spPr>
        <p:txBody>
          <a:bodyPr>
            <a:noAutofit/>
          </a:bodyPr>
          <a:lstStyle/>
          <a:p>
            <a:r>
              <a:rPr lang="ru-RU" sz="1800" dirty="0"/>
              <a:t>Пример ситуации: </a:t>
            </a:r>
            <a:r>
              <a:rPr lang="ru-RU" sz="1800" i="1" dirty="0"/>
              <a:t>Учащийся участвует в совместной работе с двумя школьниками, приехавшими из других стран. Он ждет двух сокурсников, которые опаздывают, и задается вопросом «Почему они могут опаздывать». Разрабатывается задание с выбором ответов, среди которых «люди в стране XY не ценят встречи вовремя» или «люди в стране XY, похоже, не соблюдают договоренности». </a:t>
            </a:r>
          </a:p>
          <a:p>
            <a:r>
              <a:rPr lang="ru-RU" sz="1800" dirty="0"/>
              <a:t>Очень аккуратно следует подходить к отбору ситуаций и к формулируемым ответам. </a:t>
            </a:r>
          </a:p>
          <a:p>
            <a:r>
              <a:rPr lang="ru-RU" sz="1800" dirty="0"/>
              <a:t> Предложенные ситуации подразумевают четко выраженные социально желательные реакции учащихся через стереотипное содержание и варианты ответа. Такие задания реально оценивают как учащиеся могут угадать и соответствовать социальным ожиданиям, а не глобальные компетенции, т.е. не соответствуют своему назначению. Явные варианты ответов не работают в заданиях.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Структура глобальных компетенций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484784"/>
            <a:ext cx="26642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Знания 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484784"/>
            <a:ext cx="24482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Умения</a:t>
            </a:r>
            <a:r>
              <a:rPr lang="ru-RU" sz="3600" dirty="0"/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2924944"/>
            <a:ext cx="266429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Ценности</a:t>
            </a:r>
            <a:r>
              <a:rPr lang="ru-RU" sz="3600" dirty="0"/>
              <a:t> 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60032" y="2924944"/>
            <a:ext cx="252028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Отношения </a:t>
            </a:r>
          </a:p>
          <a:p>
            <a:pPr algn="ctr"/>
            <a:endParaRPr lang="ru-RU" dirty="0"/>
          </a:p>
        </p:txBody>
      </p:sp>
      <p:pic>
        <p:nvPicPr>
          <p:cNvPr id="10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4221088"/>
            <a:ext cx="6984776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Проявление компетенций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35280" cy="2529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aseline="0" dirty="0"/>
                        <a:t>Изучать вопросы локального, глобального и культурного значения 	</a:t>
                      </a:r>
                      <a:endParaRPr lang="ru-RU" sz="2000" b="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/>
                        <a:t>Понимать и ценить разные точки зрения и мировоззрения 		</a:t>
                      </a:r>
                      <a:endParaRPr lang="ru-RU" sz="2000" b="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/>
                        <a:t>Участвовать в открытых, соответствующих обстоятельствам и эффективных межкультурных взаимодействиях 		</a:t>
                      </a:r>
                      <a:endParaRPr lang="ru-RU" sz="2000" b="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/>
                        <a:t>Действовать ответственно в интересах устойчивого развития и коллективного благополучия 	</a:t>
                      </a:r>
                      <a:endParaRPr lang="ru-RU" sz="2000" b="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1560" y="347590"/>
            <a:ext cx="8064896" cy="533450"/>
          </a:xfrm>
          <a:prstGeom prst="rect">
            <a:avLst/>
          </a:prstGeom>
        </p:spPr>
        <p:txBody>
          <a:bodyPr vert="horz" wrap="square" lIns="0" tIns="10131" rIns="0" bIns="0" rtlCol="0">
            <a:spAutoFit/>
          </a:bodyPr>
          <a:lstStyle/>
          <a:p>
            <a:pPr marL="10664">
              <a:spcBef>
                <a:spcPts val="80"/>
              </a:spcBef>
            </a:pPr>
            <a:r>
              <a:rPr sz="3400" spc="-38" dirty="0"/>
              <a:t>Глобальные</a:t>
            </a:r>
            <a:r>
              <a:rPr sz="3400" spc="-34" dirty="0"/>
              <a:t> </a:t>
            </a:r>
            <a:r>
              <a:rPr sz="3400" spc="-13" dirty="0"/>
              <a:t>компетенции</a:t>
            </a:r>
            <a:endParaRPr sz="340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2596" y="4121360"/>
            <a:ext cx="2006991" cy="81931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9701" y="2500223"/>
            <a:ext cx="2063262" cy="65749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33846" y="2471066"/>
            <a:ext cx="2063262" cy="63416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097150" y="4137396"/>
            <a:ext cx="1999957" cy="76537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377440" y="2049745"/>
            <a:ext cx="4536830" cy="3548423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249682" y="1641545"/>
            <a:ext cx="2063750" cy="57876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4527" rIns="0" bIns="0" rtlCol="0">
            <a:spAutoFit/>
          </a:bodyPr>
          <a:lstStyle/>
          <a:p>
            <a:pPr marL="76782">
              <a:spcBef>
                <a:spcPts val="192"/>
              </a:spcBef>
            </a:pP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Доступ </a:t>
            </a:r>
            <a:r>
              <a:rPr b="1" dirty="0">
                <a:solidFill>
                  <a:srgbClr val="001F5F"/>
                </a:solidFill>
                <a:latin typeface="Calibri"/>
                <a:cs typeface="Calibri"/>
              </a:rPr>
              <a:t>к </a:t>
            </a:r>
            <a:r>
              <a:rPr b="1" spc="-8" dirty="0">
                <a:solidFill>
                  <a:srgbClr val="001F5F"/>
                </a:solidFill>
                <a:latin typeface="Calibri"/>
                <a:cs typeface="Calibri"/>
              </a:rPr>
              <a:t>чистой</a:t>
            </a:r>
            <a:r>
              <a:rPr b="1" spc="-34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1" spc="-13" dirty="0">
                <a:solidFill>
                  <a:srgbClr val="001F5F"/>
                </a:solidFill>
                <a:latin typeface="Calibri"/>
                <a:cs typeface="Calibri"/>
              </a:rPr>
              <a:t>воде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43342" y="3426449"/>
            <a:ext cx="1921119" cy="57930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5061" rIns="0" bIns="0" rtlCol="0">
            <a:spAutoFit/>
          </a:bodyPr>
          <a:lstStyle/>
          <a:p>
            <a:pPr marL="76782">
              <a:spcBef>
                <a:spcPts val="197"/>
              </a:spcBef>
            </a:pPr>
            <a:r>
              <a:rPr b="1" spc="-8" dirty="0">
                <a:solidFill>
                  <a:srgbClr val="001F5F"/>
                </a:solidFill>
                <a:latin typeface="Calibri"/>
                <a:cs typeface="Calibri"/>
              </a:rPr>
              <a:t>Забота </a:t>
            </a:r>
            <a:r>
              <a:rPr b="1" dirty="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b="1" spc="-21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животных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2919" y="5004579"/>
            <a:ext cx="1094154" cy="302305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5061" rIns="0" bIns="0" rtlCol="0">
            <a:spAutoFit/>
          </a:bodyPr>
          <a:lstStyle/>
          <a:p>
            <a:pPr marL="76782">
              <a:spcBef>
                <a:spcPts val="197"/>
              </a:spcBef>
            </a:pP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Здоровье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033455" y="1641546"/>
            <a:ext cx="2063262" cy="57876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4527" rIns="0" bIns="0" rtlCol="0">
            <a:spAutoFit/>
          </a:bodyPr>
          <a:lstStyle/>
          <a:p>
            <a:pPr marL="77315">
              <a:spcBef>
                <a:spcPts val="192"/>
              </a:spcBef>
            </a:pPr>
            <a:r>
              <a:rPr b="1" spc="-13" dirty="0">
                <a:solidFill>
                  <a:srgbClr val="001F5F"/>
                </a:solidFill>
                <a:latin typeface="Calibri"/>
                <a:cs typeface="Calibri"/>
              </a:rPr>
              <a:t>Между </a:t>
            </a:r>
            <a:r>
              <a:rPr b="1" spc="-8" dirty="0">
                <a:solidFill>
                  <a:srgbClr val="001F5F"/>
                </a:solidFill>
                <a:latin typeface="Calibri"/>
                <a:cs typeface="Calibri"/>
              </a:rPr>
              <a:t>горами</a:t>
            </a:r>
            <a:r>
              <a:rPr b="1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endParaRPr dirty="0">
              <a:latin typeface="Calibri"/>
              <a:cs typeface="Calibri"/>
            </a:endParaRPr>
          </a:p>
          <a:p>
            <a:pPr marL="77315"/>
            <a:r>
              <a:rPr b="1" spc="-8" dirty="0">
                <a:solidFill>
                  <a:srgbClr val="001F5F"/>
                </a:solidFill>
                <a:latin typeface="Calibri"/>
                <a:cs typeface="Calibri"/>
              </a:rPr>
              <a:t>морем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022416" y="3224050"/>
            <a:ext cx="2063262" cy="856301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5060" rIns="0" bIns="0" rtlCol="0">
            <a:spAutoFit/>
          </a:bodyPr>
          <a:lstStyle/>
          <a:p>
            <a:pPr marL="77315">
              <a:spcBef>
                <a:spcPts val="196"/>
              </a:spcBef>
            </a:pPr>
            <a:r>
              <a:rPr b="1" spc="-25" dirty="0">
                <a:solidFill>
                  <a:srgbClr val="001F5F"/>
                </a:solidFill>
                <a:latin typeface="Calibri"/>
                <a:cs typeface="Calibri"/>
              </a:rPr>
              <a:t>Государство</a:t>
            </a:r>
            <a:endParaRPr dirty="0">
              <a:latin typeface="Calibri"/>
              <a:cs typeface="Calibri"/>
            </a:endParaRPr>
          </a:p>
          <a:p>
            <a:pPr marL="77315"/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«Мусорные</a:t>
            </a:r>
            <a:r>
              <a:rPr b="1" spc="-17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острова»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92583" y="5000448"/>
            <a:ext cx="2156558" cy="856302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5061" rIns="0" bIns="0" rtlCol="0">
            <a:spAutoFit/>
          </a:bodyPr>
          <a:lstStyle/>
          <a:p>
            <a:pPr marL="77315">
              <a:spcBef>
                <a:spcPts val="197"/>
              </a:spcBef>
            </a:pP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Образование </a:t>
            </a:r>
            <a:r>
              <a:rPr b="1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мире:</a:t>
            </a:r>
            <a:endParaRPr dirty="0">
              <a:latin typeface="Calibri"/>
              <a:cs typeface="Calibri"/>
            </a:endParaRPr>
          </a:p>
          <a:p>
            <a:pPr marL="77315"/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право </a:t>
            </a:r>
            <a:r>
              <a:rPr b="1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b="1" spc="-4" dirty="0">
                <a:solidFill>
                  <a:srgbClr val="001F5F"/>
                </a:solidFill>
                <a:latin typeface="Calibri"/>
                <a:cs typeface="Calibri"/>
              </a:rPr>
              <a:t> бизнес</a:t>
            </a:r>
            <a:endParaRPr dirty="0">
              <a:latin typeface="Calibri"/>
              <a:cs typeface="Calibr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49701" y="5936391"/>
            <a:ext cx="1937825" cy="495670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901376" y="5936391"/>
            <a:ext cx="2184008" cy="434440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262919" y="998023"/>
            <a:ext cx="1952869" cy="57876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4527" rIns="0" bIns="0" rtlCol="0">
            <a:spAutoFit/>
          </a:bodyPr>
          <a:lstStyle/>
          <a:p>
            <a:pPr marL="76782">
              <a:spcBef>
                <a:spcPts val="192"/>
              </a:spcBef>
            </a:pPr>
            <a:r>
              <a:rPr b="1" spc="-4" dirty="0">
                <a:solidFill>
                  <a:srgbClr val="0D0D0D"/>
                </a:solidFill>
                <a:latin typeface="Calibri"/>
                <a:cs typeface="Calibri"/>
              </a:rPr>
              <a:t>Мониторинг </a:t>
            </a:r>
            <a:r>
              <a:rPr b="1" dirty="0">
                <a:solidFill>
                  <a:srgbClr val="0D0D0D"/>
                </a:solidFill>
                <a:latin typeface="Calibri"/>
                <a:cs typeface="Calibri"/>
              </a:rPr>
              <a:t>5</a:t>
            </a:r>
            <a:r>
              <a:rPr b="1" spc="-2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b="1" spc="-4" dirty="0">
                <a:solidFill>
                  <a:srgbClr val="0D0D0D"/>
                </a:solidFill>
                <a:latin typeface="Calibri"/>
                <a:cs typeface="Calibri"/>
              </a:rPr>
              <a:t>класс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133004" y="973361"/>
            <a:ext cx="1952869" cy="57876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24527" rIns="0" bIns="0" rtlCol="0">
            <a:spAutoFit/>
          </a:bodyPr>
          <a:lstStyle/>
          <a:p>
            <a:pPr marL="77849">
              <a:spcBef>
                <a:spcPts val="192"/>
              </a:spcBef>
            </a:pPr>
            <a:r>
              <a:rPr b="1" spc="-4" dirty="0">
                <a:solidFill>
                  <a:srgbClr val="0D0D0D"/>
                </a:solidFill>
                <a:latin typeface="Calibri"/>
                <a:cs typeface="Calibri"/>
              </a:rPr>
              <a:t>Мониторинг </a:t>
            </a:r>
            <a:r>
              <a:rPr b="1" dirty="0">
                <a:solidFill>
                  <a:srgbClr val="0D0D0D"/>
                </a:solidFill>
                <a:latin typeface="Calibri"/>
                <a:cs typeface="Calibri"/>
              </a:rPr>
              <a:t>7</a:t>
            </a:r>
            <a:r>
              <a:rPr b="1" spc="-2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b="1" spc="-4" dirty="0">
                <a:solidFill>
                  <a:srgbClr val="0D0D0D"/>
                </a:solidFill>
                <a:latin typeface="Calibri"/>
                <a:cs typeface="Calibri"/>
              </a:rPr>
              <a:t>класс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504320" y="1442184"/>
            <a:ext cx="1965081" cy="626321"/>
          </a:xfrm>
          <a:prstGeom prst="rect">
            <a:avLst/>
          </a:prstGeom>
        </p:spPr>
        <p:txBody>
          <a:bodyPr vert="horz" wrap="square" lIns="0" tIns="10664" rIns="0" bIns="0" rtlCol="0">
            <a:spAutoFit/>
          </a:bodyPr>
          <a:lstStyle/>
          <a:p>
            <a:pPr marL="10664">
              <a:spcBef>
                <a:spcPts val="84"/>
              </a:spcBef>
            </a:pPr>
            <a:r>
              <a:rPr sz="2000" b="1" spc="-8" dirty="0">
                <a:latin typeface="Calibri"/>
                <a:cs typeface="Calibri"/>
              </a:rPr>
              <a:t>Исследование</a:t>
            </a:r>
            <a:r>
              <a:rPr sz="2000" b="1" spc="-42" dirty="0">
                <a:latin typeface="Calibri"/>
                <a:cs typeface="Calibri"/>
              </a:rPr>
              <a:t> </a:t>
            </a:r>
            <a:r>
              <a:rPr sz="2000" b="1" spc="-8" dirty="0">
                <a:latin typeface="Calibri"/>
                <a:cs typeface="Calibri"/>
              </a:rPr>
              <a:t>PISA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966</Words>
  <Application>Microsoft Office PowerPoint</Application>
  <PresentationFormat>Экран (4:3)</PresentationFormat>
  <Paragraphs>86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«Глобальные компетенции – как компонент функциональной грамотности» </vt:lpstr>
      <vt:lpstr>Презентация PowerPoint</vt:lpstr>
      <vt:lpstr>«Глобальные компетенции» в системе функциональной грамотности</vt:lpstr>
      <vt:lpstr>Презентация PowerPoint</vt:lpstr>
      <vt:lpstr>Презентация PowerPoint</vt:lpstr>
      <vt:lpstr>Проблемы разработки инструментария «Глобальные компетенции» в исследовании PISA:  </vt:lpstr>
      <vt:lpstr>Структура глобальных компетенций </vt:lpstr>
      <vt:lpstr>Проявление компетенций </vt:lpstr>
      <vt:lpstr>Глобальные компетенции</vt:lpstr>
      <vt:lpstr>Требования ФГОС ООО к результатам освоения образовательной программы ООО </vt:lpstr>
      <vt:lpstr>Роль школы в формировании у учеников глобальной компетентности </vt:lpstr>
      <vt:lpstr>Задачи, которые предстоит решить педагогическому коллективу </vt:lpstr>
      <vt:lpstr>Организация деятельности учителя при формировании глобальной компетентности школьников «Новый взгляд»</vt:lpstr>
      <vt:lpstr>В чем выражается сформированность глобальных компетенций?  </vt:lpstr>
      <vt:lpstr>Выводы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arsalanbalzhimaev@gmail.com</cp:lastModifiedBy>
  <cp:revision>66</cp:revision>
  <dcterms:created xsi:type="dcterms:W3CDTF">2020-11-18T06:04:26Z</dcterms:created>
  <dcterms:modified xsi:type="dcterms:W3CDTF">2021-12-12T14:26:14Z</dcterms:modified>
</cp:coreProperties>
</file>