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70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370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4D4AAB-A40C-4C59-B6CB-786EFA8AD0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59E31FF-788C-4590-95E1-749C5E9AF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99E926A-1156-4306-ABFD-96C001DC7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A17621-A1CE-45B4-B28E-0D5930E76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ED2669F-54DA-4472-A65C-42DE86819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10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AD29F7-E7ED-49C3-81DC-ACCBB162E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FC3E9B3-CC42-4B36-A71F-47F4212E67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B8E4778-AE2B-4441-B0C3-B9D7AD00E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E60F836-9C15-4072-88BA-15888622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5605136-DB31-4D6D-9F88-6422195F9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21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1EAECE0-6A22-4BCE-A8D6-252FD23BC6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F44774E-66DE-4395-98A0-825FB58F5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97A392F-1EF1-4B86-8541-C44E393E8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3B5154A-6829-441B-B2B8-531F8B160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2DEBAB-0D2F-4DE4-9412-CB93D7273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2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EE28A2-8E7A-4B96-8F99-435BDEC84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56CCAB2-5343-4814-A2CB-7C5160EC1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437315-FF55-4DFB-B5F6-450484680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BE0E5E7-02F4-4A58-B66E-E9E57996D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12060C7-F215-46E0-9E6F-AC9D6C1CC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224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D6B98B-90A7-4FD8-9A46-50AA7C658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EA4E4B9-074B-4BD7-9983-B63D49BCE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8B699A-F026-4280-9A43-639732367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C202EE6-3A99-44C2-ACC2-3343483E8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C9E56EC-33E9-4A10-813A-98ACE6055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039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BA5EA4-8DF2-4795-A6E9-C9BB028ED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4F6685-4D62-40A0-885A-599ADBC793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09BC6F8-9FEC-4F6C-AD49-8A6608F996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3822811-8A67-497A-90B4-05A292B6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719C13-999A-46A7-8A95-54125612F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7830C1A-9EC4-4DE8-A3C1-B6DE4503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956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75FD53-1012-4790-A9DB-13CF18426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CE134B4-52D3-4F86-ACBD-187A2C611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3CC219-D991-4543-9CFA-D0DAA88B7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2B49A8F-2EA6-496C-9F75-E616878EE3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FDCEE48-FE88-4E66-B03D-3076CAB5FF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5CDD1F6-6FA4-404B-9121-D02A97244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AB2F3B4E-ED32-4004-A058-98D38494D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04D9E3D-11E3-4854-B7C4-557CEE5C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674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03B3C5-22EE-4D28-885D-FC258318D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B0CEEB3-9866-498F-97E9-44EE9F80C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8AD7039-1874-4952-BDF0-C8CCF8491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A25223E-9616-4B0D-A74F-3A5A51B1D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9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414371F-FFB2-411D-8E5D-32BD59AD0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E0F4658-EF2E-40FB-A41A-C52D8A177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007127A-F41E-413B-AF07-0998C6B97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0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3D122B-CF82-4399-B944-A4BDE5343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B50AA8F-BCD6-4BF3-8BFD-CAFF6199D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6191FD3-D434-4A90-AFD2-9B55594C4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B07709A-9A0C-4820-869E-CF0A6B1A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62D4F70-67C1-4113-9443-4B07514DA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82FB702-8E68-4C2B-88DE-BDA8DC4B6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210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F86C87-B17A-4B6C-B498-D3A8D5840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C0C0B42-3D6B-4EA8-8AA5-E0E35AA4CB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F75BCD0-62E1-4769-96E0-9B6442A2F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3CF95B7-3C19-4BDA-9343-64D684E82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C567FEA-FA9B-40BF-9EEF-029BF3394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C4731B-B8E0-43C2-9F6F-CB1A10469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9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BD427E-A4DA-4880-A17A-5C4CD4414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6627DA3-9470-439C-A184-DB2046AB5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9B711B3-9589-4761-AD01-BD855090B0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8C280-6444-4244-996C-041B4F7F6DF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80B76E9-5772-42CE-9887-CFD118A96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93C035E-F4DC-4304-9913-36DA36D7B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B4D21-EFB9-4EAC-8646-262582A02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3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hlib.ru/2014/04/dnyu-kosmonavtiki-posvyashhaetsya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piter.tv/event/Den_kosmonavtiki_v_Rossii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3%D0%BA%D1%80%D0%B0%D0%B8%D0%BD%D1%81%D0%BA%D0%B0%D1%8F_%D0%A1%D0%A1%D0%A0" TargetMode="External"/><Relationship Id="rId13" Type="http://schemas.openxmlformats.org/officeDocument/2006/relationships/hyperlink" Target="https://ru.wikipedia.org/wiki/%D0%98%D0%BD%D0%B4%D0%B8%D1%8F" TargetMode="External"/><Relationship Id="rId18" Type="http://schemas.openxmlformats.org/officeDocument/2006/relationships/hyperlink" Target="https://ru.wikipedia.org/w/index.php?title=%D0%9C%D0%B5%D0%B4%D0%B0%D0%BB%D1%8C_%D0%90%D0%BB%D0%B5%D0%BA%D1%81%D0%B5%D1%8F_%D0%9B%D0%B5%D0%BE%D0%BD%D0%BE%D0%B2%D0%B0&amp;action=edit&amp;redlink=1" TargetMode="External"/><Relationship Id="rId3" Type="http://schemas.openxmlformats.org/officeDocument/2006/relationships/hyperlink" Target="https://ru.wikipedia.org/wiki/%D0%9E%D1%80%D0%B4%D0%B5%D0%BD_%D0%9B%D0%B5%D0%BD%D0%B8%D0%BD%D0%B0" TargetMode="External"/><Relationship Id="rId21" Type="http://schemas.openxmlformats.org/officeDocument/2006/relationships/hyperlink" Target="https://ru.wikipedia.org/wiki/%D0%9A%D0%B0%D0%BD%D0%B4%D0%B8%D0%B4%D0%B0%D1%82_%D1%82%D0%B5%D1%85%D0%BD%D0%B8%D1%87%D0%B5%D1%81%D0%BA%D0%B8%D1%85_%D0%BD%D0%B0%D1%83%D0%BA" TargetMode="External"/><Relationship Id="rId7" Type="http://schemas.openxmlformats.org/officeDocument/2006/relationships/hyperlink" Target="https://ru.wikipedia.org/wiki/%D0%9C%D0%B5%D0%B4%D0%B0%D0%BB%D1%8C_%C2%AB%D0%97%D0%B0_%D0%BE%D1%81%D0%B2%D0%BE%D0%B5%D0%BD%D0%B8%D0%B5_%D1%86%D0%B5%D0%BB%D0%B8%D0%BD%D0%BD%D1%8B%D1%85_%D0%B7%D0%B5%D0%BC%D0%B5%D0%BB%D1%8C%C2%BB" TargetMode="External"/><Relationship Id="rId12" Type="http://schemas.openxmlformats.org/officeDocument/2006/relationships/hyperlink" Target="https://ru.wikipedia.org/wiki/%D0%9E%D1%80%D0%B4%D0%B5%D0%BD_%D0%9A%D0%B8%D1%80%D1%82%D0%B8_%D0%A7%D0%B0%D0%BA%D1%80%D0%B0" TargetMode="External"/><Relationship Id="rId17" Type="http://schemas.openxmlformats.org/officeDocument/2006/relationships/hyperlink" Target="https://ru.wikipedia.org/wiki/%D0%9F%D0%BE%D1%87%D1%91%D1%82%D0%BD%D1%8B%D0%B9_%D0%B7%D0%BD%D0%B0%D0%BA_%C2%AB%D0%97%D0%B0_%D0%B7%D0%B0%D1%81%D0%BB%D1%83%D0%B3%D0%B8_%D0%BF%D0%B5%D1%80%D0%B5%D0%B4_%D0%A2%D0%B0%D0%B9%D0%BC%D1%8B%D1%80%D0%BE%D0%BC%C2%BB" TargetMode="External"/><Relationship Id="rId2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16" Type="http://schemas.openxmlformats.org/officeDocument/2006/relationships/hyperlink" Target="https://ru.wikipedia.org/wiki/%D0%9A%D0%BE%D1%80%D0%BE%D0%BB%D1%91%D0%B2_(%D0%B3%D0%BE%D1%80%D0%BE%D0%B4)" TargetMode="External"/><Relationship Id="rId20" Type="http://schemas.openxmlformats.org/officeDocument/2006/relationships/hyperlink" Target="https://ru.wikipedia.org/wiki/%D0%9F%D1%80%D0%B5%D0%BC%D0%B8%D1%8F_%D0%B8%D0%BC._%D0%98._%D0%95%D1%84%D1%80%D0%B5%D0%BC%D0%BE%D0%B2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C%D0%B5%D0%B4%D0%B0%D0%BB%D1%8C_%C2%AB%D0%92_%D0%BE%D0%B7%D0%BD%D0%B0%D0%BC%D0%B5%D0%BD%D0%BE%D0%B2%D0%B0%D0%BD%D0%B8%D0%B5_100-%D0%BB%D0%B5%D1%82%D0%B8%D1%8F_%D1%81%D0%BE_%D0%B4%D0%BD%D1%8F_%D1%80%D0%BE%D0%B6%D0%B4%D0%B5%D0%BD%D0%B8%D1%8F_%D0%92%D0%BB%D0%B0%D0%B4%D0%B8%D0%BC%D0%B8%D1%80%D0%B0_%D0%98%D0%BB%D1%8C%D0%B8%D1%87%D0%B0_%D0%9B%D0%B5%D0%BD%D0%B8%D0%BD%D0%B0%C2%BB" TargetMode="External"/><Relationship Id="rId11" Type="http://schemas.openxmlformats.org/officeDocument/2006/relationships/hyperlink" Target="https://ru.wikipedia.org/wiki/%D0%9E%D1%80%D0%B4%D0%B5%D0%BD_%D0%9A%D0%BB%D0%B5%D0%BC%D0%B5%D0%BD%D1%82%D0%B0_%D0%93%D0%BE%D1%82%D0%B2%D0%B0%D0%BB%D1%8C%D0%B4%D0%B0" TargetMode="External"/><Relationship Id="rId5" Type="http://schemas.openxmlformats.org/officeDocument/2006/relationships/hyperlink" Target="https://ru.wikipedia.org/wiki/%D0%9C%D0%B5%D0%B4%D0%B0%D0%BB%D1%8C_%C2%AB%D0%97%D0%B0_%D1%82%D1%80%D1%83%D0%B4%D0%BE%D0%B2%D0%BE%D0%B5_%D0%BE%D1%82%D0%BB%D0%B8%D1%87%D0%B8%D0%B5%C2%BB" TargetMode="External"/><Relationship Id="rId15" Type="http://schemas.openxmlformats.org/officeDocument/2006/relationships/hyperlink" Target="https://ru.wikipedia.org/wiki/%D0%91%D0%B0%D0%B9%D0%BA%D0%BE%D0%BD%D1%83%D1%80_(%D0%B3%D0%BE%D1%80%D0%BE%D0%B4)" TargetMode="External"/><Relationship Id="rId10" Type="http://schemas.openxmlformats.org/officeDocument/2006/relationships/hyperlink" Target="https://ru.wikipedia.org/wiki/%D0%A7%D0%A1%D0%A1%D0%A0" TargetMode="External"/><Relationship Id="rId19" Type="http://schemas.openxmlformats.org/officeDocument/2006/relationships/hyperlink" Target="https://ru.wikipedia.org/wiki/%D0%9A%D0%B5%D0%BC%D0%B5%D1%80%D0%BE%D0%B2%D1%81%D0%BA%D0%B0%D1%8F_%D0%BE%D0%B1%D0%BB%D0%B0%D1%81%D1%82%D1%8C" TargetMode="External"/><Relationship Id="rId4" Type="http://schemas.openxmlformats.org/officeDocument/2006/relationships/hyperlink" Target="https://ru.wikipedia.org/wiki/%D0%9C%D0%B5%D0%B4%D0%B0%D0%BB%D1%8C_%C2%AB%D0%97%D0%B0_%D0%B7%D0%B0%D1%81%D0%BB%D1%83%D0%B3%D0%B8_%D0%B2_%D0%BE%D1%81%D0%B2%D0%BE%D0%B5%D0%BD%D0%B8%D0%B8_%D0%BA%D0%BE%D1%81%D0%BC%D0%BE%D1%81%D0%B0%C2%BB" TargetMode="External"/><Relationship Id="rId9" Type="http://schemas.openxmlformats.org/officeDocument/2006/relationships/hyperlink" Target="https://ru.wikipedia.org/wiki/%D0%AD%D1%81%D1%82%D0%BE%D0%BD%D1%81%D0%BA%D0%B0%D1%8F_%D0%A1%D0%BE%D0%B2%D0%B5%D1%82%D1%81%D0%BA%D0%B0%D1%8F_%D0%A1%D0%BE%D1%86%D0%B8%D0%B0%D0%BB%D0%B8%D1%81%D1%82%D0%B8%D1%87%D0%B5%D1%81%D0%BA%D0%B0%D1%8F_%D0%A0%D0%B5%D1%81%D0%BF%D1%83%D0%B1%D0%BB%D0%B8%D0%BA%D0%B0" TargetMode="External"/><Relationship Id="rId14" Type="http://schemas.openxmlformats.org/officeDocument/2006/relationships/hyperlink" Target="https://ru.wikipedia.org/wiki/%D0%9F%D0%BE%D1%87%D1%91%D1%82%D0%BD%D1%8B%D0%B9_%D0%B3%D1%80%D0%B0%D0%B6%D0%B4%D0%B0%D0%BD%D0%B8%D0%BD" TargetMode="External"/><Relationship Id="rId22" Type="http://schemas.openxmlformats.org/officeDocument/2006/relationships/hyperlink" Target="https://ru.wikipedia.org/wiki/%D0%94%D0%BE%D0%BA%D1%82%D0%BE%D1%80_%D1%84%D0%B8%D0%B7%D0%B8%D0%BA%D0%BE-%D0%BC%D0%B0%D1%82%D0%B5%D0%BC%D0%B0%D1%82%D0%B8%D1%87%D0%B5%D1%81%D0%BA%D0%B8%D1%85_%D0%BD%D0%B0%D1%83%D0%B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011_%D0%B3%D0%BE%D0%B4" TargetMode="External"/><Relationship Id="rId13" Type="http://schemas.openxmlformats.org/officeDocument/2006/relationships/hyperlink" Target="https://ru.wikipedia.org/wiki/%D0%91%D0%BE%D0%BB%D1%8C%D1%88%D0%BE%D0%B5_%D0%91%D0%BE%D0%BB%D0%B4%D0%B8%D0%BD%D0%BE" TargetMode="External"/><Relationship Id="rId18" Type="http://schemas.openxmlformats.org/officeDocument/2006/relationships/hyperlink" Target="https://ru.wikipedia.org/wiki/%D0%9A%D1%80%D0%B0%D1%81%D0%BD%D0%B0%D1%8F_%D0%93%D0%BE%D1%80%D0%B1%D0%B0%D1%82%D0%BA%D0%B0" TargetMode="External"/><Relationship Id="rId3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21" Type="http://schemas.openxmlformats.org/officeDocument/2006/relationships/hyperlink" Target="https://ru.wikipedia.org/wiki/%D0%92%D0%BB%D0%B0%D0%B4%D0%B8%D0%BC%D0%B8%D1%80%D1%81%D0%BA%D0%B0%D1%8F_%D0%BE%D0%B1%D0%BB%D0%B0%D1%81%D1%82%D1%8C" TargetMode="External"/><Relationship Id="rId7" Type="http://schemas.openxmlformats.org/officeDocument/2006/relationships/hyperlink" Target="https://ru.wikipedia.org/wiki/12_%D0%B0%D0%BF%D1%80%D0%B5%D0%BB%D1%8F" TargetMode="External"/><Relationship Id="rId12" Type="http://schemas.openxmlformats.org/officeDocument/2006/relationships/hyperlink" Target="https://ru.wikipedia.org/wiki/%D0%91%D0%BE%D1%80_(%D0%9D%D0%B8%D0%B6%D0%B5%D0%B3%D0%BE%D1%80%D0%BE%D0%B4%D1%81%D0%BA%D0%B0%D1%8F_%D0%BE%D0%B1%D0%BB%D0%B0%D1%81%D1%82%D1%8C)" TargetMode="External"/><Relationship Id="rId17" Type="http://schemas.openxmlformats.org/officeDocument/2006/relationships/hyperlink" Target="https://ru.wikipedia.org/wiki/%D0%9A%D0%B0%D0%BB%D1%83%D0%B3%D0%B0" TargetMode="External"/><Relationship Id="rId2" Type="http://schemas.openxmlformats.org/officeDocument/2006/relationships/hyperlink" Target="https://ru.wikipedia.org/wiki/%D0%9C%D0%B5%D0%B4%D0%B0%D0%BB%D1%8C_%C2%AB%D0%97%D0%BE%D0%BB%D0%BE%D1%82%D0%B0%D1%8F_%D0%97%D0%B2%D0%B5%D0%B7%D0%B4%D0%B0%C2%BB_(%D0%A1%D0%A1%D0%A1%D0%A0)" TargetMode="External"/><Relationship Id="rId16" Type="http://schemas.openxmlformats.org/officeDocument/2006/relationships/hyperlink" Target="https://ru.wikipedia.org/wiki/%D0%A1%D0%BC%D0%BE%D0%BB%D0%B5%D0%BD%D1%81%D0%BA%D0%B0%D1%8F_%D0%BE%D0%B1%D0%BB%D0%B0%D1%81%D1%82%D1%8C" TargetMode="External"/><Relationship Id="rId20" Type="http://schemas.openxmlformats.org/officeDocument/2006/relationships/hyperlink" Target="https://ru.wikipedia.org/wiki/%D0%9A%D0%B8%D1%80%D0%B6%D0%B0%D1%87%D1%81%D0%BA%D0%B8%D0%B9_%D1%80%D0%B0%D0%B9%D0%BE%D0%B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C%D0%B5%D0%B4%D0%B0%D0%BB%D1%8C_%C2%AB%D0%97%D0%B0_%D0%B7%D0%B0%D1%81%D0%BB%D1%83%D0%B3%D0%B8_%D0%B2_%D0%BE%D1%81%D0%B2%D0%BE%D0%B5%D0%BD%D0%B8%D0%B8_%D0%BA%D0%BE%D1%81%D0%BC%D0%BE%D1%81%D0%B0%C2%BB" TargetMode="External"/><Relationship Id="rId11" Type="http://schemas.openxmlformats.org/officeDocument/2006/relationships/hyperlink" Target="https://ru.wikipedia.org/wiki/%D0%91%D0%B0%D0%B9%D0%BA%D0%BE%D0%BD%D1%83%D1%80_(%D0%B3%D0%BE%D1%80%D0%BE%D0%B4)" TargetMode="External"/><Relationship Id="rId5" Type="http://schemas.openxmlformats.org/officeDocument/2006/relationships/hyperlink" Target="https://ru.wikipedia.org/wiki/%D0%9E%D1%80%D0%B4%D0%B5%D0%BD_%C2%AB%D0%97%D0%B0_%D1%81%D0%BB%D1%83%D0%B6%D0%B1%D1%83_%D0%A0%D0%BE%D0%B4%D0%B8%D0%BD%D0%B5_%D0%B2_%D0%92%D0%BE%D0%BE%D1%80%D1%83%D0%B6%D1%91%D0%BD%D0%BD%D1%8B%D1%85_%D0%A1%D0%B8%D0%BB%D0%B0%D1%85_%D0%A1%D0%A1%D0%A1%D0%A0%C2%BB" TargetMode="External"/><Relationship Id="rId15" Type="http://schemas.openxmlformats.org/officeDocument/2006/relationships/hyperlink" Target="https://ru.wikipedia.org/wiki/%D0%93%D0%B0%D0%B3%D0%B0%D1%80%D0%B8%D0%BD_(%D0%A1%D0%BC%D0%BE%D0%BB%D0%B5%D0%BD%D1%81%D0%BA%D0%B0%D1%8F_%D0%BE%D0%B1%D0%BB%D0%B0%D1%81%D1%82%D1%8C)" TargetMode="External"/><Relationship Id="rId10" Type="http://schemas.openxmlformats.org/officeDocument/2006/relationships/hyperlink" Target="https://ru.wikipedia.org/wiki/%D0%90%D1%80%D0%BA%D0%B0%D0%BB%D1%8B%D0%BA" TargetMode="External"/><Relationship Id="rId19" Type="http://schemas.openxmlformats.org/officeDocument/2006/relationships/hyperlink" Target="https://ru.wikipedia.org/wiki/%D0%9A%D0%B8%D1%80%D0%B6%D0%B0%D1%87" TargetMode="External"/><Relationship Id="rId4" Type="http://schemas.openxmlformats.org/officeDocument/2006/relationships/hyperlink" Target="https://ru.wikipedia.org/wiki/%D0%9E%D1%80%D0%B4%D0%B5%D0%BD_%D0%9B%D0%B5%D0%BD%D0%B8%D0%BD%D0%B0" TargetMode="External"/><Relationship Id="rId9" Type="http://schemas.openxmlformats.org/officeDocument/2006/relationships/hyperlink" Target="https://ru.wikipedia.org/wiki/%D0%AD%D1%84%D0%B8%D0%BE%D0%BF%D0%B8%D1%8F" TargetMode="External"/><Relationship Id="rId14" Type="http://schemas.openxmlformats.org/officeDocument/2006/relationships/hyperlink" Target="https://ru.wikipedia.org/wiki/%D0%9D%D0%B8%D0%B6%D0%B5%D0%B3%D0%BE%D1%80%D0%BE%D0%B4%D1%81%D0%BA%D0%B0%D1%8F_%D0%BE%D0%B1%D0%BB%D0%B0%D1%81%D1%82%D1%8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9B906613-7E13-49C0-B6D4-55BADEF5A748}"/>
              </a:ext>
            </a:extLst>
          </p:cNvPr>
          <p:cNvSpPr/>
          <p:nvPr/>
        </p:nvSpPr>
        <p:spPr>
          <a:xfrm>
            <a:off x="841069" y="-99733"/>
            <a:ext cx="1100147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Космонавты-Ленинградцы</a:t>
            </a:r>
          </a:p>
        </p:txBody>
      </p:sp>
    </p:spTree>
    <p:extLst>
      <p:ext uri="{BB962C8B-B14F-4D97-AF65-F5344CB8AC3E}">
        <p14:creationId xmlns:p14="http://schemas.microsoft.com/office/powerpoint/2010/main" val="1408983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0B8AFDC-BC03-4060-83A0-376B2F8B7F1E}"/>
              </a:ext>
            </a:extLst>
          </p:cNvPr>
          <p:cNvSpPr txBox="1"/>
          <p:nvPr/>
        </p:nvSpPr>
        <p:spPr>
          <a:xfrm>
            <a:off x="3048000" y="324679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https://piter.tv/event/Den_kosmonavtiki_v_Rossii/</a:t>
            </a:r>
            <a:r>
              <a:rPr lang="ru-RU" dirty="0"/>
              <a:t> источник</a:t>
            </a:r>
          </a:p>
        </p:txBody>
      </p:sp>
    </p:spTree>
    <p:extLst>
      <p:ext uri="{BB962C8B-B14F-4D97-AF65-F5344CB8AC3E}">
        <p14:creationId xmlns:p14="http://schemas.microsoft.com/office/powerpoint/2010/main" val="54201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5C0D476-B6FF-4D2F-B8F9-A527B4898BE3}"/>
              </a:ext>
            </a:extLst>
          </p:cNvPr>
          <p:cNvSpPr txBox="1"/>
          <p:nvPr/>
        </p:nvSpPr>
        <p:spPr>
          <a:xfrm>
            <a:off x="591127" y="420868"/>
            <a:ext cx="619760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0" dirty="0">
                <a:solidFill>
                  <a:srgbClr val="001D49"/>
                </a:solidFill>
                <a:effectLst/>
                <a:latin typeface="HelveticaRegular"/>
              </a:rPr>
              <a:t>День космонавтики в России</a:t>
            </a:r>
          </a:p>
          <a:p>
            <a:pPr algn="ctr"/>
            <a:endParaRPr lang="ru-RU" sz="2000" b="1" i="0" dirty="0">
              <a:solidFill>
                <a:srgbClr val="001D49"/>
              </a:solidFill>
              <a:effectLst/>
              <a:latin typeface="HelveticaRegular"/>
            </a:endParaRPr>
          </a:p>
          <a:p>
            <a:pPr algn="just"/>
            <a:r>
              <a:rPr lang="ru-RU" sz="2000" b="1" i="0" dirty="0">
                <a:solidFill>
                  <a:srgbClr val="FF0000"/>
                </a:solidFill>
                <a:effectLst/>
                <a:latin typeface="HelveticaRegular"/>
              </a:rPr>
              <a:t>     12 апреля</a:t>
            </a:r>
            <a:r>
              <a:rPr lang="ru-RU" sz="2000" b="0" i="0" dirty="0">
                <a:solidFill>
                  <a:srgbClr val="1F2630"/>
                </a:solidFill>
                <a:effectLst/>
                <a:latin typeface="HelveticaRegular"/>
              </a:rPr>
              <a:t> в России празднуют День космонавтики. В </a:t>
            </a:r>
            <a:r>
              <a:rPr lang="ru-RU" sz="2000" b="1" i="0" dirty="0">
                <a:solidFill>
                  <a:srgbClr val="FF0000"/>
                </a:solidFill>
                <a:effectLst/>
                <a:latin typeface="HelveticaRegular"/>
              </a:rPr>
              <a:t>1961</a:t>
            </a:r>
            <a:r>
              <a:rPr lang="ru-RU" sz="2000" b="0" i="0" dirty="0">
                <a:solidFill>
                  <a:srgbClr val="1F2630"/>
                </a:solidFill>
                <a:effectLst/>
                <a:latin typeface="HelveticaRegular"/>
              </a:rPr>
              <a:t> году на земную орбиту был выведен первый в мире космический пилотируемый </a:t>
            </a:r>
            <a:r>
              <a:rPr lang="ru-RU" sz="2000" b="1" i="0" dirty="0">
                <a:solidFill>
                  <a:srgbClr val="7030A0"/>
                </a:solidFill>
                <a:effectLst/>
                <a:latin typeface="HelveticaRegular"/>
              </a:rPr>
              <a:t>корабль-спутник "Восток"</a:t>
            </a:r>
            <a:r>
              <a:rPr lang="ru-RU" sz="2000" b="0" i="0" dirty="0">
                <a:solidFill>
                  <a:srgbClr val="1F2630"/>
                </a:solidFill>
                <a:effectLst/>
                <a:latin typeface="HelveticaRegular"/>
              </a:rPr>
              <a:t>. На борту находился космонавт, гражданин СССР, летчик майор Юрий Гагарин.</a:t>
            </a:r>
          </a:p>
          <a:p>
            <a:pPr algn="just"/>
            <a:endParaRPr lang="ru-RU" sz="2000" b="0" i="0" dirty="0">
              <a:solidFill>
                <a:srgbClr val="1F2630"/>
              </a:solidFill>
              <a:effectLst/>
              <a:latin typeface="HelveticaRegular"/>
            </a:endParaRPr>
          </a:p>
          <a:p>
            <a:pPr algn="just"/>
            <a:r>
              <a:rPr lang="ru-RU" sz="2000" b="0" i="0" dirty="0">
                <a:solidFill>
                  <a:srgbClr val="1F2630"/>
                </a:solidFill>
                <a:effectLst/>
                <a:latin typeface="HelveticaRegular"/>
              </a:rPr>
              <a:t>     Многоступенчатая ракета стартовала в 09:07 по </a:t>
            </a:r>
            <a:r>
              <a:rPr lang="ru-RU" sz="2000" b="0" i="0" dirty="0" err="1">
                <a:solidFill>
                  <a:srgbClr val="1F2630"/>
                </a:solidFill>
                <a:effectLst/>
                <a:latin typeface="HelveticaRegular"/>
              </a:rPr>
              <a:t>мск</a:t>
            </a:r>
            <a:r>
              <a:rPr lang="ru-RU" sz="2000" b="0" i="0" dirty="0">
                <a:solidFill>
                  <a:srgbClr val="1F2630"/>
                </a:solidFill>
                <a:effectLst/>
                <a:latin typeface="HelveticaRegular"/>
              </a:rPr>
              <a:t> с космодрома "Байконур". Тогда Гагарин сказал свое знаменитое "Поехали!". После набора скорости и отделения последней ступени корабль отправился в свободный полет по орбите вокруг нашей планеты. Сделав один оборот, "Восток" вернулся на Землю. Полет длился </a:t>
            </a:r>
            <a:r>
              <a:rPr lang="ru-RU" sz="2000" b="1" i="0" dirty="0">
                <a:solidFill>
                  <a:srgbClr val="00B050"/>
                </a:solidFill>
                <a:effectLst/>
                <a:latin typeface="HelveticaRegular"/>
              </a:rPr>
              <a:t>108 минут</a:t>
            </a:r>
            <a:r>
              <a:rPr lang="ru-RU" sz="2000" b="0" i="0" dirty="0">
                <a:solidFill>
                  <a:srgbClr val="1F2630"/>
                </a:solidFill>
                <a:effectLst/>
                <a:latin typeface="HelveticaRegular"/>
              </a:rPr>
              <a:t>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891E73EB-6FA7-4ED4-92AA-6D16EC1E1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906" y="171485"/>
            <a:ext cx="4387985" cy="636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404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4D66AA5-22EE-4618-80E1-484A74F97F17}"/>
              </a:ext>
            </a:extLst>
          </p:cNvPr>
          <p:cNvSpPr txBox="1"/>
          <p:nvPr/>
        </p:nvSpPr>
        <p:spPr>
          <a:xfrm>
            <a:off x="304800" y="131424"/>
            <a:ext cx="1159163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0" i="0" dirty="0">
                <a:solidFill>
                  <a:srgbClr val="1F2630"/>
                </a:solidFill>
                <a:effectLst/>
                <a:latin typeface="HelveticaRegular"/>
              </a:rPr>
              <a:t>      С тех пор бескрайние просторы космической бездны покоряли более 120 отечественных космонавтов. Из них четверо родились в Ленинграде: Георгий Михайлович Гречко, Валерий Ильич Рождественский, Сергей Константинович Крикалев и Андрей Иванович Борисенко. Все они внесли огромный вклад в развитие российской космонавтики и были удостоены звания Героя СССР и России.</a:t>
            </a:r>
            <a:endParaRPr lang="ru-RU" sz="20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C41667E6-CE48-4FF5-84E7-23976E4B5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49" y="2032000"/>
            <a:ext cx="8158595" cy="444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154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12B7254-7A39-4249-8521-50CD541398B7}"/>
              </a:ext>
            </a:extLst>
          </p:cNvPr>
          <p:cNvSpPr txBox="1"/>
          <p:nvPr/>
        </p:nvSpPr>
        <p:spPr>
          <a:xfrm>
            <a:off x="360218" y="374778"/>
            <a:ext cx="584055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i="0" dirty="0">
                <a:solidFill>
                  <a:srgbClr val="FF0000"/>
                </a:solidFill>
                <a:effectLst/>
                <a:latin typeface="HelveticaRegular"/>
              </a:rPr>
              <a:t>     Георгий Михайлович Гречко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родился </a:t>
            </a:r>
            <a:r>
              <a:rPr lang="ru-RU" b="1" i="0" dirty="0">
                <a:solidFill>
                  <a:srgbClr val="00B0F0"/>
                </a:solidFill>
                <a:effectLst/>
                <a:latin typeface="HelveticaRegular"/>
              </a:rPr>
              <a:t>25 мая 1931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года в семье главного инженера завода и младшего научного сотрудника. </a:t>
            </a:r>
            <a:r>
              <a:rPr lang="ru-RU" b="1" i="0" u="sng" dirty="0">
                <a:solidFill>
                  <a:srgbClr val="00B050"/>
                </a:solidFill>
                <a:effectLst/>
                <a:latin typeface="HelveticaRegular"/>
              </a:rPr>
              <a:t>11 января 1975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года на борту "Союз-17" впервые отправился в космос. За свою карьеру совершил </a:t>
            </a:r>
            <a:r>
              <a:rPr lang="ru-RU" b="1" i="0" u="sng" dirty="0">
                <a:solidFill>
                  <a:srgbClr val="1F2630"/>
                </a:solidFill>
                <a:effectLst/>
                <a:latin typeface="HelveticaRegular"/>
              </a:rPr>
              <a:t>три космических полета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продолжительностью </a:t>
            </a:r>
            <a:r>
              <a:rPr lang="ru-RU" b="1" i="0" dirty="0">
                <a:solidFill>
                  <a:srgbClr val="1F2630"/>
                </a:solidFill>
                <a:effectLst/>
                <a:latin typeface="HelveticaRegular"/>
              </a:rPr>
              <a:t>134 дня 20 часов 32 минуты и 58 секунд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. Из этого времени 88 минут Гречко провел в открытом космосе.</a:t>
            </a:r>
          </a:p>
          <a:p>
            <a:pPr algn="just"/>
            <a:endParaRPr lang="ru-RU" b="0" i="0" dirty="0">
              <a:solidFill>
                <a:srgbClr val="1F2630"/>
              </a:solidFill>
              <a:effectLst/>
              <a:latin typeface="HelveticaRegular"/>
            </a:endParaRPr>
          </a:p>
          <a:p>
            <a:pPr algn="just"/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    До того как попасть в группу "гражданских </a:t>
            </a:r>
            <a:r>
              <a:rPr lang="ru-RU" b="0" i="0" dirty="0" err="1">
                <a:solidFill>
                  <a:srgbClr val="1F2630"/>
                </a:solidFill>
                <a:effectLst/>
                <a:latin typeface="HelveticaRegular"/>
              </a:rPr>
              <a:t>космолетчиков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" Гречко работал инженером в ОКБ-1. </a:t>
            </a:r>
          </a:p>
          <a:p>
            <a:pPr algn="just"/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34-летний кандидат в космонавты едва не лишился предоставленного шанса, когда сломал ногу во время прыжка с парашютом. Однако интеллект и заслуги в инженерной сфере взяли свое, и Гречко попал в состав экспериментальной группы.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34B3F8C5-D9AC-4681-90FB-380303D4F8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8891"/>
          <a:stretch/>
        </p:blipFill>
        <p:spPr bwMode="auto">
          <a:xfrm>
            <a:off x="6590379" y="374778"/>
            <a:ext cx="5290861" cy="428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101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D79A1157-EA25-48DE-8969-0682FF0D4E38}"/>
              </a:ext>
            </a:extLst>
          </p:cNvPr>
          <p:cNvSpPr txBox="1"/>
          <p:nvPr/>
        </p:nvSpPr>
        <p:spPr>
          <a:xfrm>
            <a:off x="434109" y="365818"/>
            <a:ext cx="6483927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    Завершив свою карьеру в космонавтике, Георгий Михайлович не исчез с поля зрения соотечественников. Он </a:t>
            </a:r>
            <a:r>
              <a:rPr lang="ru-RU" b="1" i="0" dirty="0">
                <a:solidFill>
                  <a:srgbClr val="1F2630"/>
                </a:solidFill>
                <a:effectLst/>
                <a:latin typeface="HelveticaRegular"/>
              </a:rPr>
              <a:t>стал сниматься в кино и участвовать в записи программ на телевидении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. С 1977 по 1990 гг. Гречко был ведущим серии телеспектаклей "Этот фантастический мир". В нем обыгрывались произведения Рэя Брэдбери, Станислава Лема, Роберта Шекли и других знаменитых авторов.</a:t>
            </a:r>
          </a:p>
          <a:p>
            <a:pPr algn="just"/>
            <a:endParaRPr lang="ru-RU" b="0" i="0" dirty="0">
              <a:solidFill>
                <a:srgbClr val="1F2630"/>
              </a:solidFill>
              <a:effectLst/>
              <a:latin typeface="HelveticaRegular"/>
            </a:endParaRPr>
          </a:p>
          <a:p>
            <a:pPr algn="just"/>
            <a:r>
              <a:rPr lang="ru-RU" dirty="0">
                <a:solidFill>
                  <a:srgbClr val="1F2630"/>
                </a:solidFill>
                <a:latin typeface="HelveticaRegular"/>
              </a:rPr>
              <a:t>    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Бывший космонавт дал несколько советов режиссеру Павлу Арсенову перед съемками фильма "Лиловый шар" о космической путешественнице Алисе. Его советы также пригодились при создании киноленты "Под созвездием Близнецов" Бориса Ивченко. В 90-х гг. Гречко сыграл самого себя в фильме "Не послать ли нам… гонца?" с Михаилом Евдокимовым в главной роли.</a:t>
            </a:r>
          </a:p>
          <a:p>
            <a:pPr algn="just"/>
            <a:endParaRPr lang="ru-RU" b="0" i="0" dirty="0">
              <a:solidFill>
                <a:srgbClr val="1F2630"/>
              </a:solidFill>
              <a:effectLst/>
              <a:latin typeface="HelveticaRegular"/>
            </a:endParaRPr>
          </a:p>
          <a:p>
            <a:pPr algn="just"/>
            <a:r>
              <a:rPr lang="ru-RU" dirty="0">
                <a:solidFill>
                  <a:srgbClr val="1F2630"/>
                </a:solidFill>
                <a:highlight>
                  <a:srgbClr val="FFFF00"/>
                </a:highlight>
                <a:latin typeface="HelveticaRegular"/>
              </a:rPr>
              <a:t>     </a:t>
            </a:r>
            <a:r>
              <a:rPr lang="ru-RU" b="0" i="0" dirty="0">
                <a:solidFill>
                  <a:srgbClr val="1F2630"/>
                </a:solidFill>
                <a:effectLst/>
                <a:highlight>
                  <a:srgbClr val="FFFF00"/>
                </a:highlight>
                <a:latin typeface="HelveticaRegular"/>
              </a:rPr>
              <a:t>Дважды Герой Советского Союза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Георгий Гречко скончался </a:t>
            </a:r>
            <a:r>
              <a:rPr lang="ru-RU" b="1" i="0" dirty="0">
                <a:solidFill>
                  <a:srgbClr val="00B0F0"/>
                </a:solidFill>
                <a:effectLst/>
                <a:latin typeface="HelveticaRegular"/>
              </a:rPr>
              <a:t>8 апреля 2017 года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в 81-й больнице имени Вересаева в Москве. Ему было 85 лет. Похороны состоялись 11 апреля на </a:t>
            </a:r>
            <a:r>
              <a:rPr lang="ru-RU" b="0" i="0" dirty="0" err="1">
                <a:solidFill>
                  <a:srgbClr val="1F2630"/>
                </a:solidFill>
                <a:effectLst/>
                <a:latin typeface="HelveticaRegular"/>
              </a:rPr>
              <a:t>Троекуровском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кладбище.</a:t>
            </a:r>
          </a:p>
        </p:txBody>
      </p:sp>
      <p:pic>
        <p:nvPicPr>
          <p:cNvPr id="4137" name="Picture 41">
            <a:extLst>
              <a:ext uri="{FF2B5EF4-FFF2-40B4-BE49-F238E27FC236}">
                <a16:creationId xmlns:a16="http://schemas.microsoft.com/office/drawing/2014/main" xmlns="" id="{030688E6-28D3-4FFB-AF8A-FB93BACFA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804" y="288636"/>
            <a:ext cx="4042449" cy="60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558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4F03EBAB-9D1B-4FA9-A4B2-BF4FEF231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545" y="534022"/>
            <a:ext cx="10821782" cy="632671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Государственные награды СССР и РФ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Две медали «Золотая Звезда»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 tooltip="Герой Советского Союза"/>
              </a:rPr>
              <a:t>Героя Советского Союза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(12 февраля 1975, 16 марта 1978).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Три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 tooltip="Орден Ленина"/>
              </a:rPr>
              <a:t>ордена Ленина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(12 февраля 1975, 16 марта 1978, 1985).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 tooltip="Медаль «За заслуги в освоении космоса»"/>
              </a:rPr>
              <a:t>Медаль «За заслуги в освоении космоса»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(12 апреля 2011 года) — </a:t>
            </a:r>
            <a:r>
              <a:rPr kumimoji="0" lang="ru-RU" altLang="ru-RU" sz="1200" b="0" i="1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 большие заслуги в области исследования, освоения и использования космического пространства, многолетнюю добросовестную работу, активную общественную деятельность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 tooltip="Медаль «За трудовое отличие»"/>
              </a:rPr>
              <a:t>Медаль «За трудовое отличие»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(1961).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 tooltip="Медаль «В ознаменование 100-летия со дня рождения Владимира Ильича Ленина»"/>
              </a:rPr>
              <a:t>Медаль «За доблестный труд. В ознаменование 100-летия со дня рождения В. И. Ленина»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(1970).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7" tooltip="Медаль «За освоение целинных земель»"/>
              </a:rPr>
              <a:t>Медаль «За освоение целинных земель»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(1970).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Лауреат Государственных премий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 tooltip="Украинская ССР"/>
              </a:rPr>
              <a:t>Украинской ССР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и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9" tooltip="Эстонская Советская Социалистическая Республика"/>
              </a:rPr>
              <a:t>Эстонской ССР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>
              <a:ln>
                <a:noFill/>
              </a:ln>
              <a:solidFill>
                <a:srgbClr val="2021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Награды иностранных государств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Медаль «Золотая Звезда» Героя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0" tooltip="ЧССР"/>
              </a:rPr>
              <a:t>ЧССР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(16 марта 1978).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1" tooltip="Орден Клемента Готвальда"/>
              </a:rPr>
              <a:t>Орден Клемента Готвальда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(ЧССР, 16 марта 1978).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2" tooltip="Орден Кирти Чакра"/>
              </a:rPr>
              <a:t>Орден </a:t>
            </a:r>
            <a:r>
              <a:rPr kumimoji="0" lang="ru-RU" altLang="ru-RU" sz="1200" b="0" i="0" u="none" strike="noStrike" cap="none" normalizeH="0" baseline="0" dirty="0" err="1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2" tooltip="Орден Кирти Чакра"/>
              </a:rPr>
              <a:t>Кирти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2" tooltip="Орден Кирти Чакра"/>
              </a:rPr>
              <a:t> Чакра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3" tooltip="Индия"/>
              </a:rPr>
              <a:t>Индия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1984).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>
              <a:ln>
                <a:noFill/>
              </a:ln>
              <a:solidFill>
                <a:srgbClr val="2021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Награды субъектов РФ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4" tooltip="Почётный гражданин"/>
              </a:rPr>
              <a:t>Почётный гражданин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города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5" tooltip="Байконур (город)"/>
              </a:rPr>
              <a:t>Байконур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4" tooltip="Почётный гражданин"/>
              </a:rPr>
              <a:t>Почётный гражданин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города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6" tooltip="Королёв (город)"/>
              </a:rPr>
              <a:t>Королёв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7" tooltip="Почётный знак «За заслуги перед Таймыром»"/>
              </a:rPr>
              <a:t>Почётный знак «За заслуги перед Таймыром»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(постановление № 525 от 9 декабря 2005 года).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BA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8" tooltip="Медаль Алексея Леонова (страница отсутствует)"/>
              </a:rPr>
              <a:t>Медаль Алексея Леонова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9" tooltip="Кемеровская область"/>
              </a:rPr>
              <a:t>Кемеровская область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2015).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>
              <a:ln>
                <a:noFill/>
              </a:ln>
              <a:solidFill>
                <a:srgbClr val="2021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Награды общественных организаций РФ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Золотая медаль имени К. Э. Циолковского АН СССР (1977).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Золотая медаль «За заслуги в развитии науки и перед человечеством» Чехословацкой АН (1978).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Орден «За службу России» (4 октября 2006, № 138).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Лауреат национальной премии «Во славу Отечества» в номинации «Слава России» (2008), учреждённой Международной академией общественных наук и Международной академией меценатства.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Орден «Во славу Отечества» II степени (2008).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Лауреат 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0" tooltip="Премия им. И. Ефремова"/>
              </a:rPr>
              <a:t>премии им. И. Ефремова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(1989).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>
              <a:ln>
                <a:noFill/>
              </a:ln>
              <a:solidFill>
                <a:srgbClr val="2021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Учёные степени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1" tooltip="Кандидат технических наук"/>
              </a:rPr>
              <a:t>Кандидат технических наук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(1967).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2" tooltip="Доктор физико-математических наук"/>
              </a:rPr>
              <a:t>Доктор физико-математических наук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(1984).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00BB293-F5F3-434F-BC13-2F9EAC4ECE93}"/>
              </a:ext>
            </a:extLst>
          </p:cNvPr>
          <p:cNvSpPr txBox="1"/>
          <p:nvPr/>
        </p:nvSpPr>
        <p:spPr>
          <a:xfrm>
            <a:off x="286328" y="89594"/>
            <a:ext cx="3871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НАГРАДЫ и ЗВАНИЯ:</a:t>
            </a:r>
          </a:p>
        </p:txBody>
      </p:sp>
    </p:spTree>
    <p:extLst>
      <p:ext uri="{BB962C8B-B14F-4D97-AF65-F5344CB8AC3E}">
        <p14:creationId xmlns:p14="http://schemas.microsoft.com/office/powerpoint/2010/main" val="2528856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99844D-4FFA-46EA-8373-18DF5DDB473A}"/>
              </a:ext>
            </a:extLst>
          </p:cNvPr>
          <p:cNvSpPr txBox="1"/>
          <p:nvPr/>
        </p:nvSpPr>
        <p:spPr>
          <a:xfrm>
            <a:off x="295565" y="402626"/>
            <a:ext cx="6299199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    38-й советский летчик-космонавт и 81-й космонавт мира   </a:t>
            </a:r>
            <a:r>
              <a:rPr lang="ru-RU" b="1" i="0" dirty="0">
                <a:solidFill>
                  <a:srgbClr val="FF0000"/>
                </a:solidFill>
                <a:effectLst/>
                <a:latin typeface="HelveticaRegular"/>
              </a:rPr>
              <a:t>Валерий   Ильич  Рождественский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  родился </a:t>
            </a:r>
          </a:p>
          <a:p>
            <a:pPr algn="just"/>
            <a:r>
              <a:rPr lang="ru-RU" b="1" i="0" dirty="0">
                <a:solidFill>
                  <a:srgbClr val="00B0F0"/>
                </a:solidFill>
                <a:effectLst/>
                <a:latin typeface="HelveticaRegular"/>
              </a:rPr>
              <a:t>13 февраля 1939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года в Ленинграде. </a:t>
            </a:r>
          </a:p>
          <a:p>
            <a:pPr algn="just"/>
            <a:r>
              <a:rPr lang="ru-RU" dirty="0">
                <a:solidFill>
                  <a:srgbClr val="1F2630"/>
                </a:solidFill>
                <a:latin typeface="HelveticaRegular"/>
              </a:rPr>
              <a:t>      </a:t>
            </a:r>
          </a:p>
          <a:p>
            <a:pPr algn="just"/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    В 1965 году он сдал все тесты, прошел медицинское обследование и был зачислен в отряд космонавтов ЦПК ВВС. Рождественский </a:t>
            </a:r>
            <a:r>
              <a:rPr lang="ru-RU" b="1" i="0" dirty="0">
                <a:solidFill>
                  <a:srgbClr val="1F2630"/>
                </a:solidFill>
                <a:effectLst/>
                <a:latin typeface="HelveticaRegular"/>
              </a:rPr>
              <a:t>был в космосе лишь однажды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. За пределами Земли он провел </a:t>
            </a:r>
            <a:r>
              <a:rPr lang="ru-RU" b="1" i="0" dirty="0">
                <a:solidFill>
                  <a:srgbClr val="1F2630"/>
                </a:solidFill>
                <a:effectLst/>
                <a:latin typeface="HelveticaRegular"/>
              </a:rPr>
              <a:t>два дня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— с 14 по 16 октября 1976 года. Продолжительность полета составила </a:t>
            </a:r>
            <a:r>
              <a:rPr lang="ru-RU" b="1" i="0" dirty="0">
                <a:solidFill>
                  <a:srgbClr val="1F2630"/>
                </a:solidFill>
                <a:effectLst/>
                <a:latin typeface="HelveticaRegular"/>
              </a:rPr>
              <a:t>2 суток 00 часов 06 минут 35 секунд.</a:t>
            </a:r>
          </a:p>
          <a:p>
            <a:pPr algn="just"/>
            <a:endParaRPr lang="ru-RU" b="0" i="0" dirty="0">
              <a:solidFill>
                <a:srgbClr val="1F2630"/>
              </a:solidFill>
              <a:effectLst/>
              <a:latin typeface="HelveticaRegular"/>
            </a:endParaRPr>
          </a:p>
          <a:p>
            <a:pPr algn="just"/>
            <a:r>
              <a:rPr lang="ru-RU" dirty="0">
                <a:solidFill>
                  <a:srgbClr val="1F2630"/>
                </a:solidFill>
                <a:latin typeface="HelveticaRegular"/>
              </a:rPr>
              <a:t>    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Из-за технических неполадок в системе корабль "Союз-23" пришлось вернуть на Землю. Он приземлился в 195 км юго-западнее Целинограда, приводнившись в озеро Тенгиз. Поисково-спасательная операция длилась 12 часов. Космонавтов удалось успешно эвакуировать с помощью вертолета. После этого случая у Рождественского появилось прозвище "адмирал </a:t>
            </a:r>
            <a:r>
              <a:rPr lang="ru-RU" b="0" i="0" dirty="0" err="1">
                <a:solidFill>
                  <a:srgbClr val="1F2630"/>
                </a:solidFill>
                <a:effectLst/>
                <a:latin typeface="HelveticaRegular"/>
              </a:rPr>
              <a:t>Тенгизский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".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D780B14A-DA12-4B22-831E-0B1D046E6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063" y="110836"/>
            <a:ext cx="2211347" cy="195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3C981E40-5DBF-4BD7-AB9C-93EAA300E9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0" t="3333" r="22488" b="32361"/>
          <a:stretch/>
        </p:blipFill>
        <p:spPr bwMode="auto">
          <a:xfrm>
            <a:off x="7102763" y="2070655"/>
            <a:ext cx="3427412" cy="441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110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195F07C-894B-439B-99B8-F15F08093230}"/>
              </a:ext>
            </a:extLst>
          </p:cNvPr>
          <p:cNvSpPr txBox="1"/>
          <p:nvPr/>
        </p:nvSpPr>
        <p:spPr>
          <a:xfrm>
            <a:off x="452581" y="494621"/>
            <a:ext cx="628159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    5 ноября 1976 года Указом Президиума Верховного Совета СССР летчику-космонавту, полковнику-инженеру Рождественскому присвоено </a:t>
            </a:r>
            <a:r>
              <a:rPr lang="ru-RU" b="0" i="0" dirty="0">
                <a:solidFill>
                  <a:srgbClr val="1F2630"/>
                </a:solidFill>
                <a:effectLst/>
                <a:highlight>
                  <a:srgbClr val="FFFF00"/>
                </a:highlight>
                <a:latin typeface="HelveticaRegular"/>
              </a:rPr>
              <a:t>звание Героя Советского Союза.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24 июня 1986 года был отчислен из отряда космонавтов. Остаток жизни отдал службе родине.</a:t>
            </a:r>
          </a:p>
          <a:p>
            <a:pPr algn="just"/>
            <a:endParaRPr lang="ru-RU" b="0" i="0" dirty="0">
              <a:solidFill>
                <a:srgbClr val="1F2630"/>
              </a:solidFill>
              <a:effectLst/>
              <a:latin typeface="HelveticaRegular"/>
            </a:endParaRPr>
          </a:p>
          <a:p>
            <a:pPr algn="just"/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    Валерий Рождественский умер </a:t>
            </a:r>
            <a:r>
              <a:rPr lang="ru-RU" b="1" i="0" dirty="0">
                <a:solidFill>
                  <a:srgbClr val="00B0F0"/>
                </a:solidFill>
                <a:effectLst/>
                <a:latin typeface="HelveticaRegular"/>
              </a:rPr>
              <a:t>31 августа 2011 года 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в возрасте 72 лет. Причиной смерти стала тяжелая и продолжительная болезнь. Похоронен спустя два дня в селе </a:t>
            </a:r>
            <a:r>
              <a:rPr lang="ru-RU" b="0" i="0" dirty="0" err="1">
                <a:solidFill>
                  <a:srgbClr val="1F2630"/>
                </a:solidFill>
                <a:effectLst/>
                <a:latin typeface="HelveticaRegular"/>
              </a:rPr>
              <a:t>Леониха</a:t>
            </a:r>
            <a:r>
              <a:rPr lang="ru-RU" b="0" i="0" dirty="0">
                <a:solidFill>
                  <a:srgbClr val="1F2630"/>
                </a:solidFill>
                <a:effectLst/>
                <a:latin typeface="HelveticaRegular"/>
              </a:rPr>
              <a:t> Московской области.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xmlns="" id="{91E8CA26-4A4F-48F6-A9CB-CC11773228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0" t="6501" r="11397" b="10163"/>
          <a:stretch/>
        </p:blipFill>
        <p:spPr bwMode="auto">
          <a:xfrm>
            <a:off x="7391400" y="228599"/>
            <a:ext cx="4486275" cy="623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03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130298-AB48-42EC-9C9B-4FFC63A8F93F}"/>
              </a:ext>
            </a:extLst>
          </p:cNvPr>
          <p:cNvSpPr txBox="1"/>
          <p:nvPr/>
        </p:nvSpPr>
        <p:spPr>
          <a:xfrm>
            <a:off x="766618" y="1714235"/>
            <a:ext cx="1091738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Медаль «Золотая Звезда» (СССР)"/>
              </a:rPr>
              <a:t>Медаль «Золотая Звезда»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Герой Советского Союза"/>
              </a:rPr>
              <a:t>Героя Советского Союза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и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 tooltip="Орден Ленина"/>
              </a:rPr>
              <a:t>орден Ленина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(05.11.1976);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u="sng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5"/>
              </a:rPr>
              <a:t>орден «За службу Родине в Вооружённых Силах СССР»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III степени (08.02.1982);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6" tooltip="Медаль «За заслуги в освоении космоса»"/>
              </a:rPr>
              <a:t>медаль «За заслуги в освоении космоса»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7" tooltip="12 апреля"/>
              </a:rPr>
              <a:t>12 апреля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8" tooltip="2011 год"/>
              </a:rPr>
              <a:t>2011 года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 — </a:t>
            </a:r>
            <a:r>
              <a:rPr lang="ru-RU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за большие заслуги в области исследования, освоения и использования космического пространства, многолетнюю добросовестную работу, активную общественную деятельность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11 медалей: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орден Голубого Нила I степени (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9" tooltip="Эфиопия"/>
              </a:rPr>
              <a:t>Эфиопия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10.10.1981);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почётный гражданин городов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0" tooltip="Аркалык"/>
              </a:rPr>
              <a:t>Аркалык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и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1" tooltip="Байконур (город)"/>
              </a:rPr>
              <a:t>Ленинск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(Казахстан),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2" tooltip="Бор (Нижегородская область)"/>
              </a:rPr>
              <a:t>Бор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и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3" tooltip="Большое Болдино"/>
              </a:rPr>
              <a:t>Большое Болдино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4" tooltip="Нижегородская область"/>
              </a:rPr>
              <a:t>Нижегородская область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),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5" tooltip="Гагарин (Смоленская область)"/>
              </a:rPr>
              <a:t>Гагарин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6" tooltip="Смоленская область"/>
              </a:rPr>
              <a:t>Смоленская область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),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7" tooltip="Калуга"/>
              </a:rPr>
              <a:t>Калуги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поселка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8" tooltip="Красная Горбатка"/>
              </a:rPr>
              <a:t>Красная Горбатка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9" tooltip="Киржач"/>
              </a:rPr>
              <a:t>Киржача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и 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0" tooltip="Киржачский район"/>
              </a:rPr>
              <a:t>Киржачского района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ru-RU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1" tooltip="Владимирская область"/>
              </a:rPr>
              <a:t>Владимирской области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Заслуженный мастер спорта СССР (1977)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FC951A9-FFD2-46EE-A06F-5D848C5A3537}"/>
              </a:ext>
            </a:extLst>
          </p:cNvPr>
          <p:cNvSpPr txBox="1"/>
          <p:nvPr/>
        </p:nvSpPr>
        <p:spPr>
          <a:xfrm>
            <a:off x="905164" y="566087"/>
            <a:ext cx="2030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НАГРАДЫ:</a:t>
            </a:r>
          </a:p>
        </p:txBody>
      </p:sp>
    </p:spTree>
    <p:extLst>
      <p:ext uri="{BB962C8B-B14F-4D97-AF65-F5344CB8AC3E}">
        <p14:creationId xmlns:p14="http://schemas.microsoft.com/office/powerpoint/2010/main" val="40991175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649</Words>
  <Application>Microsoft Office PowerPoint</Application>
  <PresentationFormat>Произвольный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12</cp:revision>
  <dcterms:created xsi:type="dcterms:W3CDTF">2021-03-29T17:24:36Z</dcterms:created>
  <dcterms:modified xsi:type="dcterms:W3CDTF">2022-04-18T15:16:24Z</dcterms:modified>
</cp:coreProperties>
</file>