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  <p:sldMasterId id="2147483764" r:id="rId2"/>
  </p:sldMasterIdLst>
  <p:notesMasterIdLst>
    <p:notesMasterId r:id="rId30"/>
  </p:notesMasterIdLst>
  <p:sldIdLst>
    <p:sldId id="311" r:id="rId3"/>
    <p:sldId id="256" r:id="rId4"/>
    <p:sldId id="306" r:id="rId5"/>
    <p:sldId id="297" r:id="rId6"/>
    <p:sldId id="313" r:id="rId7"/>
    <p:sldId id="314" r:id="rId8"/>
    <p:sldId id="295" r:id="rId9"/>
    <p:sldId id="299" r:id="rId10"/>
    <p:sldId id="301" r:id="rId11"/>
    <p:sldId id="298" r:id="rId12"/>
    <p:sldId id="292" r:id="rId13"/>
    <p:sldId id="275" r:id="rId14"/>
    <p:sldId id="273" r:id="rId15"/>
    <p:sldId id="287" r:id="rId16"/>
    <p:sldId id="277" r:id="rId17"/>
    <p:sldId id="279" r:id="rId18"/>
    <p:sldId id="282" r:id="rId19"/>
    <p:sldId id="307" r:id="rId20"/>
    <p:sldId id="285" r:id="rId21"/>
    <p:sldId id="286" r:id="rId22"/>
    <p:sldId id="303" r:id="rId23"/>
    <p:sldId id="288" r:id="rId24"/>
    <p:sldId id="310" r:id="rId25"/>
    <p:sldId id="308" r:id="rId26"/>
    <p:sldId id="309" r:id="rId27"/>
    <p:sldId id="312" r:id="rId28"/>
    <p:sldId id="289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00FF"/>
    <a:srgbClr val="FF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866" autoAdjust="0"/>
  </p:normalViewPr>
  <p:slideViewPr>
    <p:cSldViewPr>
      <p:cViewPr varScale="1">
        <p:scale>
          <a:sx n="88" d="100"/>
          <a:sy n="88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B2F70F-577B-450D-9B50-D4CF43EFA811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2F001-571D-47AE-B864-20F49911B0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7229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2F001-571D-47AE-B864-20F49911B081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38820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37F6F2-1669-47E8-B912-14F4399AFCDD}" type="slidenum">
              <a:rPr lang="ru-RU"/>
              <a:pPr/>
              <a:t>16</a:t>
            </a:fld>
            <a:endParaRPr lang="ru-RU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7D41A6-5F95-43B4-B3A3-49A12CD2EE74}" type="slidenum">
              <a:rPr lang="ru-RU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8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7D41A6-5F95-43B4-B3A3-49A12CD2EE74}" type="slidenum">
              <a:rPr lang="ru-RU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8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2F001-571D-47AE-B864-20F49911B081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6641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37F6F2-1669-47E8-B912-14F4399AFCDD}" type="slidenum">
              <a:rPr lang="ru-RU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5EACB5-6837-4C6E-AA8B-FBC7F6D6B6E7}" type="slidenum">
              <a:rPr lang="ru-RU"/>
              <a:pPr/>
              <a:t>12</a:t>
            </a:fld>
            <a:endParaRPr lang="ru-RU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56E69F-F903-464E-8F77-72C78D02CD82}" type="slidenum">
              <a:rPr lang="ru-RU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56E69F-F903-464E-8F77-72C78D02CD82}" type="slidenum">
              <a:rPr lang="ru-RU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7D41A6-5F95-43B4-B3A3-49A12CD2EE74}" type="slidenum">
              <a:rPr lang="ru-RU"/>
              <a:pPr/>
              <a:t>15</a:t>
            </a:fld>
            <a:endParaRPr lang="ru-RU"/>
          </a:p>
        </p:txBody>
      </p:sp>
      <p:sp>
        <p:nvSpPr>
          <p:cNvPr id="18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2494F-5D3C-40A2-8375-F24C877E47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AD806-FED1-4C95-8A7D-BD1C0386F8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A5F90-F50D-47D1-BD72-FB2CC32E93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AF2D-91BE-485A-8E52-5465BF7DEC31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72D48-4063-4275-8916-2DF44437ECC3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DB6A7-05BB-42D5-9390-8107A14141F9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AEB6D-798E-4A81-B9B9-97C260E0EAC4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06E00-0C0A-41C2-AC62-3EA47C1128D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BA34D-C8AC-40C9-977F-6FDE93E9186A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F790F-A314-4A77-984B-B9651BF1F8D9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094D7-97BE-4518-8E35-B7D28D97B797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D2F9F-74A7-4346-B8F2-A04E1C6A01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9244-4781-40B1-9F46-F8CA4D3A3726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D2440-76DD-4F52-8428-45F0E683D52F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0E6D-B2AC-4296-B33F-F0EA364CCF65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780B8E8-AEB1-4736-849A-8203531436A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13964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DCA2C9-BB98-4191-8216-4700A2BF0C90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0399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D9D5-18A1-4EF0-AEDD-C34311B9DE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27928-847F-4C47-942D-F598FAF4F7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85949-41B7-4553-8CAD-C4DCB56FAC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6EE3C-7E5D-444C-AEF9-68B05CB52E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F80C8-6BD7-4BE3-AB13-CFAC0D466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514B8-897E-417B-A347-B131B10D6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E5974-8CE0-4315-99CE-6D14AD8BED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AABE206-26AB-4116-BD45-450D87D11048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smtClean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endParaRPr lang="ru-RU" smtClean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AABE206-26AB-4116-BD45-450D87D11048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smtClean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gif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6.jpeg"/><Relationship Id="rId5" Type="http://schemas.openxmlformats.org/officeDocument/2006/relationships/image" Target="../media/image2.jpeg"/><Relationship Id="rId4" Type="http://schemas.openxmlformats.org/officeDocument/2006/relationships/image" Target="../media/image2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72816"/>
            <a:ext cx="8496943" cy="2376264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>Презентацию </a:t>
            </a:r>
            <a:r>
              <a:rPr lang="ru-RU" sz="3200" dirty="0" smtClean="0"/>
              <a:t>выполнила воспитатель </a:t>
            </a:r>
            <a:r>
              <a:rPr lang="ru-RU" sz="3200" dirty="0"/>
              <a:t>ЧДОУ №62 ОАО «РЖД» г. Курск Дергачева А. А.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18825508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646333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подготавливает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среду для занятий; 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рассказывает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показывает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детям способы правильной работы с материалом, чтобы быстро выполнять задания; 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нейтрализует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факторы, которые мешают малышу заниматься; 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ведёт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наблюдение за успехами ребенка, если он справляется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предлагает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ему задания чуть сложнее; 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проводит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«работу» с родителями, объясняя им, как нужно правильно хвалить малыша, какие занятия проводить с ним дома. 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1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Монтессори 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- педагог</a:t>
            </a:r>
          </a:p>
        </p:txBody>
      </p:sp>
    </p:spTree>
    <p:extLst>
      <p:ext uri="{BB962C8B-B14F-4D97-AF65-F5344CB8AC3E}">
        <p14:creationId xmlns="" xmlns:p14="http://schemas.microsoft.com/office/powerpoint/2010/main" val="91653869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ыноска-облако 10"/>
          <p:cNvSpPr/>
          <p:nvPr/>
        </p:nvSpPr>
        <p:spPr bwMode="auto">
          <a:xfrm>
            <a:off x="3133813" y="2756514"/>
            <a:ext cx="3312368" cy="1728192"/>
          </a:xfrm>
          <a:prstGeom prst="cloud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97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зон </a:t>
            </a:r>
            <a:r>
              <a:rPr lang="ru-RU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монтессори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-класса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412776"/>
            <a:ext cx="8229600" cy="46832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Выноска-облако 3"/>
          <p:cNvSpPr/>
          <p:nvPr/>
        </p:nvSpPr>
        <p:spPr bwMode="auto">
          <a:xfrm>
            <a:off x="179512" y="1005810"/>
            <a:ext cx="3528392" cy="1872208"/>
          </a:xfrm>
          <a:prstGeom prst="cloud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Практическая зона</a:t>
            </a:r>
          </a:p>
        </p:txBody>
      </p:sp>
      <p:sp>
        <p:nvSpPr>
          <p:cNvPr id="12" name="Выноска-облако 11"/>
          <p:cNvSpPr/>
          <p:nvPr/>
        </p:nvSpPr>
        <p:spPr bwMode="auto">
          <a:xfrm>
            <a:off x="611560" y="4484706"/>
            <a:ext cx="3096344" cy="1781206"/>
          </a:xfrm>
          <a:prstGeom prst="cloud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FFFF00"/>
                </a:solidFill>
                <a:latin typeface="Arial Black" pitchFamily="34" charset="0"/>
                <a:cs typeface="Arial" charset="0"/>
              </a:rPr>
              <a:t>Сенсорная зона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3" name="Выноска-облако 12"/>
          <p:cNvSpPr/>
          <p:nvPr/>
        </p:nvSpPr>
        <p:spPr bwMode="auto">
          <a:xfrm>
            <a:off x="5516271" y="4644961"/>
            <a:ext cx="3230485" cy="1792044"/>
          </a:xfrm>
          <a:prstGeom prst="cloud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Космическая зона</a:t>
            </a:r>
          </a:p>
        </p:txBody>
      </p:sp>
      <p:sp>
        <p:nvSpPr>
          <p:cNvPr id="14" name="Выноска-облако 13"/>
          <p:cNvSpPr/>
          <p:nvPr/>
        </p:nvSpPr>
        <p:spPr bwMode="auto">
          <a:xfrm>
            <a:off x="5004048" y="974043"/>
            <a:ext cx="3960439" cy="1800200"/>
          </a:xfrm>
          <a:prstGeom prst="cloud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Математическая зона</a:t>
            </a:r>
          </a:p>
        </p:txBody>
      </p:sp>
      <p:sp>
        <p:nvSpPr>
          <p:cNvPr id="15" name="Выноска-облако 14"/>
          <p:cNvSpPr/>
          <p:nvPr/>
        </p:nvSpPr>
        <p:spPr bwMode="auto">
          <a:xfrm>
            <a:off x="3169817" y="2765076"/>
            <a:ext cx="3240360" cy="1872208"/>
          </a:xfrm>
          <a:prstGeom prst="cloud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Языковая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charset="0"/>
              </a:rPr>
              <a:t> зона</a:t>
            </a:r>
          </a:p>
        </p:txBody>
      </p:sp>
    </p:spTree>
    <p:extLst>
      <p:ext uri="{BB962C8B-B14F-4D97-AF65-F5344CB8AC3E}">
        <p14:creationId xmlns="" xmlns:p14="http://schemas.microsoft.com/office/powerpoint/2010/main" val="1477459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28775"/>
            <a:ext cx="4038600" cy="2879725"/>
          </a:xfrm>
          <a:solidFill>
            <a:schemeClr val="tx2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ru-RU" sz="1600" dirty="0">
                <a:solidFill>
                  <a:schemeClr val="bg2"/>
                </a:solidFill>
                <a:effectLst/>
              </a:rPr>
              <a:t>В области сенсорного развития малыш может использовать свои чувства при изучении окружающего мира - с помощью материалов, находящихся здесь, он развивает свое зрение, осязание, вкус, обоняние, слух, а также имеет возможность потренироваться в различении температур, ощутить разницу в весе предметов, и конечно развить мускульную память</a:t>
            </a:r>
          </a:p>
        </p:txBody>
      </p:sp>
      <p:pic>
        <p:nvPicPr>
          <p:cNvPr id="175119" name="Picture 15" descr="r2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14450" cy="13144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5120" name="Picture 16" descr="Avtobus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3500438"/>
            <a:ext cx="1655762" cy="11588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5121" name="Picture 17" descr="soft_train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868863"/>
            <a:ext cx="3743325" cy="13779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5122" name="Picture 18" descr="sumka_toy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628775"/>
            <a:ext cx="1822450" cy="21605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5123" name="Picture 19" descr="kubik_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773238"/>
            <a:ext cx="1714500" cy="14636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5126" name="Picture 22" descr="gorodki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76700"/>
            <a:ext cx="2232025" cy="22320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5127" name="Picture 23" descr="kovrkorz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5084763"/>
            <a:ext cx="1744662" cy="118586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Сенсорная зона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8404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7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5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5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0" y="0"/>
            <a:ext cx="8964488" cy="1220515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Математическая зона</a:t>
            </a:r>
            <a:endParaRPr lang="ru-RU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3717" name="Picture 5" descr="slogkv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1412875"/>
            <a:ext cx="1385888" cy="1981200"/>
          </a:xfrm>
          <a:noFill/>
          <a:ln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3719" name="Picture 7" descr="kubiki_n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4663" y="5013325"/>
            <a:ext cx="1371600" cy="1485900"/>
          </a:xfrm>
          <a:noFill/>
          <a:ln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3724" name="Picture 12" descr="tetris_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3573463"/>
            <a:ext cx="1512887" cy="1058862"/>
          </a:xfrm>
          <a:noFill/>
          <a:ln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3725" name="Picture 13" descr="sl_fi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3933825"/>
            <a:ext cx="1981200" cy="19812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371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483768" y="1412875"/>
            <a:ext cx="4038600" cy="3024187"/>
          </a:xfrm>
          <a:solidFill>
            <a:schemeClr val="tx2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1800" dirty="0">
                <a:solidFill>
                  <a:schemeClr val="bg2"/>
                </a:solidFill>
                <a:effectLst/>
              </a:rPr>
              <a:t>Поработав с сенсорным материалом и научившись мыслить логично и точно, ребенок без труда переводит в математические термины уже хорошо знакомые ему понятия. Причем обучение математике проходит очень естественно: малыш просто живет в подготовленной среде, насквозь пропитанной математикой. </a:t>
            </a:r>
          </a:p>
        </p:txBody>
      </p:sp>
      <p:pic>
        <p:nvPicPr>
          <p:cNvPr id="243727" name="Picture 15" descr="469_20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412875"/>
            <a:ext cx="1506537" cy="19446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3728" name="Picture 16" descr="mon2s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868863"/>
            <a:ext cx="2592387" cy="16637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3729" name="Picture 17" descr="pupil"/>
          <p:cNvPicPr>
            <a:picLocks noChangeAspect="1" noChangeArrowheads="1" noCrop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940300"/>
            <a:ext cx="1516062" cy="15160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97548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43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243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243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243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3" dur="1000"/>
                                        <p:tgtEl>
                                          <p:spTgt spid="243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3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000"/>
                                        <p:tgtEl>
                                          <p:spTgt spid="243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323528" y="188640"/>
            <a:ext cx="8213725" cy="1031875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Космическая зона</a:t>
            </a:r>
            <a:endParaRPr lang="ru-RU" sz="4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4" descr="60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65104"/>
            <a:ext cx="3311525" cy="229899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60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3378915" cy="28083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1196751"/>
            <a:ext cx="4443385" cy="5467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798513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0075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12968" cy="1752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Практическая зона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1031" name="Picture 23" descr="mon3s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740" y="2737104"/>
            <a:ext cx="731520" cy="469392"/>
          </a:xfrm>
          <a:noFill/>
          <a:ln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1011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4716463" y="2205038"/>
            <a:ext cx="4038600" cy="3679825"/>
          </a:xfrm>
          <a:solidFill>
            <a:schemeClr val="tx2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dirty="0">
                <a:solidFill>
                  <a:schemeClr val="bg2"/>
                </a:solidFill>
                <a:effectLst/>
              </a:rPr>
              <a:t>Упражнения жизненной практики имеют особое значение для маленьких детей (2,5-3,5 года). Здесь расположены материалы, с помощью которых ребенок учится следить за собой и своими вещами. Используя рамки с застежками (пуговицы, кнопки, молнии, пряжки, булавки, шнурки, банты и крючки), ребенок учится самостоятельно одеваться, пересыпать и переливать, мыть стол и даже полировать серебро.</a:t>
            </a:r>
          </a:p>
        </p:txBody>
      </p:sp>
      <p:pic>
        <p:nvPicPr>
          <p:cNvPr id="171035" name="Picture 27" descr="197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549275"/>
            <a:ext cx="1193800" cy="12684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1036" name="Picture 28" descr="pic3_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7" y="1567001"/>
            <a:ext cx="1722437" cy="259238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1039" name="Picture 3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145" y="1557338"/>
            <a:ext cx="1619250" cy="259238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7168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116632"/>
            <a:ext cx="8501773" cy="108034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Языковая зона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6153" name="Picture 25" descr="4106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650" y="1469231"/>
            <a:ext cx="1333500" cy="2000250"/>
          </a:xfrm>
          <a:noFill/>
          <a:ln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6133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472113" y="1628775"/>
            <a:ext cx="3671887" cy="4537075"/>
          </a:xfrm>
          <a:solidFill>
            <a:schemeClr val="tx2"/>
          </a:solidFill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>
                <a:solidFill>
                  <a:schemeClr val="bg2"/>
                </a:solidFill>
                <a:effectLst/>
              </a:rPr>
              <a:t>Малышу как носителю языка необходимы материалы, служащие языковому развитию, без которого невозможен полноценный интеллектуальный рост. Здесь малыш получает возможность расширить свой словарный запас, познакомиться с буквами, обводя пальчиком шершавые буквы и рисуя на манной крупе, а также научиться составлять слова с помощью подвижного алфавита. </a:t>
            </a:r>
          </a:p>
        </p:txBody>
      </p:sp>
      <p:pic>
        <p:nvPicPr>
          <p:cNvPr id="176145" name="Picture 17" descr="book1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221088"/>
            <a:ext cx="1511300" cy="1355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54" name="Picture 26" descr="30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96975"/>
            <a:ext cx="2305050" cy="15382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156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213100"/>
            <a:ext cx="2066925" cy="30956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86034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17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17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7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rgbClr val="FFFF00">
                <a:alpha val="30000"/>
                <a:lumMod val="99000"/>
                <a:lumOff val="1000"/>
              </a:srgbClr>
            </a:gs>
            <a:gs pos="39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367171"/>
            <a:ext cx="860444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Недостатки педагогической системы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74617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rgbClr val="FFFF00">
                <a:alpha val="30000"/>
                <a:lumMod val="99000"/>
                <a:lumOff val="1000"/>
              </a:srgbClr>
            </a:gs>
            <a:gs pos="39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 bwMode="auto">
          <a:xfrm>
            <a:off x="173759" y="482194"/>
            <a:ext cx="8568952" cy="6364222"/>
          </a:xfrm>
          <a:prstGeom prst="horizontalScroll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Одним </a:t>
            </a: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недостатков системы Монтессори является преимущественное развитие аналитических способностей, логики, мелкой моторики, отсутствует развитие творческого восприятия мира ребёнком.</a:t>
            </a:r>
            <a:b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Система </a:t>
            </a:r>
            <a:r>
              <a:rPr lang="ru-RU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Монтессори не предусматривает развитие детского художественного творчества, считая его отклонением в развитии ребёнка и уходом его от существующих проблем в </a:t>
            </a: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вымышленный мир</a:t>
            </a:r>
          </a:p>
          <a:p>
            <a:pPr algn="ctr">
              <a:lnSpc>
                <a:spcPct val="150000"/>
              </a:lnSpc>
            </a:pPr>
            <a:endParaRPr lang="ru-RU" sz="20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08612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rgbClr val="FFFF00">
                <a:alpha val="30000"/>
                <a:lumMod val="99000"/>
                <a:lumOff val="1000"/>
              </a:srgbClr>
            </a:gs>
            <a:gs pos="39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 bwMode="auto">
          <a:xfrm>
            <a:off x="307643" y="383570"/>
            <a:ext cx="8568952" cy="6364222"/>
          </a:xfrm>
          <a:prstGeom prst="horizontalScroll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47955" y="1412776"/>
            <a:ext cx="810051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Непростая ситуация складывается и с чтением.</a:t>
            </a:r>
            <a:r>
              <a:rPr kumimoji="0" lang="ru-RU" sz="2000" b="1" i="0" u="none" strike="noStrike" kern="0" cap="none" spc="0" normalizeH="0" noProof="0" dirty="0" smtClean="0">
                <a:ln>
                  <a:noFill/>
                </a:ln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Монтессори-педагогика,  напрямую и не отрицает художественную литературу для детей</a:t>
            </a:r>
            <a:r>
              <a:rPr lang="ru-RU" sz="20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Но уметь бойко складывать буквы в слова и быть читателем - это отнюдь не одно и тоже.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Отсутствие в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системе воспитания книг-сказок,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стихов, игр драматизаций , </a:t>
            </a:r>
            <a:r>
              <a:rPr 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театрализованности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,полёт фантазий</a:t>
            </a:r>
            <a:r>
              <a:rPr lang="ru-RU" sz="20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В результате, ребенок при всем своем уме рискует вырасти эмоционально неразвитым.</a:t>
            </a:r>
          </a:p>
        </p:txBody>
      </p:sp>
    </p:spTree>
    <p:extLst>
      <p:ext uri="{BB962C8B-B14F-4D97-AF65-F5344CB8AC3E}">
        <p14:creationId xmlns="" xmlns:p14="http://schemas.microsoft.com/office/powerpoint/2010/main" val="41833913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8928100" cy="2276872"/>
          </a:xfrm>
          <a:effectLst/>
        </p:spPr>
        <p:txBody>
          <a:bodyPr/>
          <a:lstStyle/>
          <a:p>
            <a:pPr marL="182880" indent="0" algn="ctr">
              <a:buNone/>
            </a:pPr>
            <a:r>
              <a:rPr lang="ru-RU" sz="4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Современный опыт педагогов прошлых лет. Педагогическая </a:t>
            </a:r>
            <a:r>
              <a:rPr lang="ru-RU" sz="4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система Марии Монтессори</a:t>
            </a:r>
          </a:p>
        </p:txBody>
      </p:sp>
      <p:sp>
        <p:nvSpPr>
          <p:cNvPr id="2056" name="AutoShape 8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8928100" y="6642100"/>
            <a:ext cx="215900" cy="215900"/>
          </a:xfrm>
          <a:prstGeom prst="actionButtonEnd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7" name="Picture 16" descr="foto004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722956"/>
            <a:ext cx="3600648" cy="2699866"/>
          </a:xfrm>
          <a:prstGeom prst="rect">
            <a:avLst/>
          </a:prstGeom>
          <a:noFill/>
          <a:ln w="9525">
            <a:solidFill>
              <a:srgbClr val="009999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8" descr="pic3_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206" y="2276872"/>
            <a:ext cx="2870416" cy="4174728"/>
          </a:xfrm>
          <a:prstGeom prst="rect">
            <a:avLst/>
          </a:prstGeom>
          <a:noFill/>
          <a:ln w="9525">
            <a:solidFill>
              <a:srgbClr val="009999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rgbClr val="FFFF00">
                <a:alpha val="30000"/>
                <a:lumMod val="99000"/>
                <a:lumOff val="1000"/>
              </a:srgbClr>
            </a:gs>
            <a:gs pos="39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Горизонтальный свиток 6"/>
          <p:cNvSpPr/>
          <p:nvPr/>
        </p:nvSpPr>
        <p:spPr bwMode="auto">
          <a:xfrm>
            <a:off x="179512" y="383570"/>
            <a:ext cx="8568952" cy="6364222"/>
          </a:xfrm>
          <a:prstGeom prst="horizontalScroll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3333" y="917535"/>
            <a:ext cx="7819067" cy="423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</a:pPr>
            <a:r>
              <a:rPr lang="ru-RU" sz="1600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. </a:t>
            </a:r>
            <a:endParaRPr lang="ru-RU" sz="1600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sz="quarter" idx="13"/>
          </p:nvPr>
        </p:nvSpPr>
        <p:spPr bwMode="auto">
          <a:xfrm>
            <a:off x="703687" y="917535"/>
            <a:ext cx="8172908" cy="4675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Calibri"/>
              <a:cs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b="1" dirty="0">
              <a:solidFill>
                <a:srgbClr val="7030A0"/>
              </a:solidFill>
              <a:effectLst/>
              <a:latin typeface="Arial Black" pitchFamily="34" charset="0"/>
              <a:ea typeface="Calibri"/>
              <a:cs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1660" y="1903687"/>
            <a:ext cx="777686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классическом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Монтессори - садике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дети не играют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 ролевые и 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спонтанные творческие игры, здесь их считают бесполезными, не помогающими интеллектуальному развитию ребенка, а, наоборот, тормозящими его. У детей, занятых развивающими интеллектуальными играми практически не остается времени для банальных кукол и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прятки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55491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rgbClr val="FFFF00">
                <a:alpha val="30000"/>
                <a:lumMod val="99000"/>
                <a:lumOff val="1000"/>
              </a:srgbClr>
            </a:gs>
            <a:gs pos="39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Горизонтальный свиток 6"/>
          <p:cNvSpPr/>
          <p:nvPr/>
        </p:nvSpPr>
        <p:spPr bwMode="auto">
          <a:xfrm>
            <a:off x="179512" y="383570"/>
            <a:ext cx="8568952" cy="6364222"/>
          </a:xfrm>
          <a:prstGeom prst="horizontalScroll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>
              <a:lnSpc>
                <a:spcPct val="150000"/>
              </a:lnSpc>
            </a:pPr>
            <a:endParaRPr lang="ru-RU" dirty="0" smtClean="0">
              <a:solidFill>
                <a:srgbClr val="7030A0"/>
              </a:solidFill>
              <a:latin typeface="Arial Black" pitchFamily="34" charset="0"/>
              <a:cs typeface="Arial" pitchFamily="34" charset="0"/>
            </a:endParaRPr>
          </a:p>
          <a:p>
            <a:pPr lvl="0">
              <a:lnSpc>
                <a:spcPct val="150000"/>
              </a:lnSpc>
            </a:pPr>
            <a:endParaRPr lang="ru-RU" dirty="0">
              <a:solidFill>
                <a:srgbClr val="7030A0"/>
              </a:solidFill>
              <a:latin typeface="Arial Black" pitchFamily="34" charset="0"/>
              <a:cs typeface="Arial" pitchFamily="34" charset="0"/>
            </a:endParaRPr>
          </a:p>
          <a:p>
            <a:pPr lvl="0">
              <a:lnSpc>
                <a:spcPct val="150000"/>
              </a:lnSpc>
            </a:pP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Сегодня </a:t>
            </a:r>
            <a:r>
              <a:rPr lang="ru-RU" sz="2000" dirty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классическая система Монтессори почти не используется в первоначальном виде. Специалисты работают над внедрением дополнительных рабочих зон, ищут и находят другие подходы к детям, чтобы помочь им стать полноценными и успешными личностями.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3333" y="917535"/>
            <a:ext cx="7819067" cy="423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</a:pPr>
            <a:r>
              <a:rPr lang="ru-RU" sz="1600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. </a:t>
            </a:r>
            <a:endParaRPr lang="ru-RU" sz="1600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sz="quarter" idx="13"/>
          </p:nvPr>
        </p:nvSpPr>
        <p:spPr bwMode="auto">
          <a:xfrm>
            <a:off x="646995" y="1628799"/>
            <a:ext cx="8229600" cy="396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Calibri"/>
              <a:cs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dirty="0">
              <a:solidFill>
                <a:srgbClr val="7030A0"/>
              </a:solidFill>
              <a:effectLst/>
              <a:latin typeface="Arial Black" pitchFamily="34" charset="0"/>
              <a:ea typeface="Calibri"/>
              <a:cs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Calibri"/>
              <a:cs typeface="Times New Roman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54679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333" y="692696"/>
            <a:ext cx="7819067" cy="423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</a:pPr>
            <a:r>
              <a:rPr lang="ru-RU" sz="1600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. </a:t>
            </a:r>
            <a:endParaRPr lang="ru-RU" sz="1600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3333" y="476673"/>
            <a:ext cx="7819067" cy="2343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Феномен педагогики Монтессори заключается в ее безграничной вере в природу ребенка, в ее стремлении исключить какое-либо авторитарное давление на формирующегося человека, а также в ориентации на свободную, самостоятельную, активную личность! </a:t>
            </a:r>
          </a:p>
        </p:txBody>
      </p:sp>
      <p:pic>
        <p:nvPicPr>
          <p:cNvPr id="1030" name="Picture 6" descr="http://image.tsn.ua/media/images2/original/Jan2012/3835508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740" y="3617640"/>
            <a:ext cx="4684507" cy="29797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439573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568951" cy="2592288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dirty="0" smtClean="0">
                <a:latin typeface="Arial" panose="020B0604020202020204" pitchFamily="34" charset="0"/>
                <a:cs typeface="Arial" panose="020B0604020202020204" pitchFamily="34" charset="0"/>
              </a:rPr>
              <a:t>Монтессори школа город Курск</a:t>
            </a:r>
            <a:endParaRPr lang="ru-RU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075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3" y="36876"/>
            <a:ext cx="3024336" cy="22682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205" y="0"/>
            <a:ext cx="3122673" cy="23420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65104"/>
            <a:ext cx="2976331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475" y="4509120"/>
            <a:ext cx="2967403" cy="2225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939" y="2060848"/>
            <a:ext cx="2971266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91155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11054"/>
            <a:ext cx="2801493" cy="21011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0124"/>
            <a:ext cx="2766936" cy="41504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4" y="4374451"/>
            <a:ext cx="3120347" cy="23402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200" y="4435898"/>
            <a:ext cx="3085419" cy="23140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71184"/>
            <a:ext cx="3096344" cy="2319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2570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8856984" cy="6813376"/>
          </a:xfrm>
        </p:spPr>
        <p:txBody>
          <a:bodyPr>
            <a:normAutofit fontScale="47500" lnSpcReduction="20000"/>
          </a:bodyPr>
          <a:lstStyle/>
          <a:p>
            <a:endParaRPr lang="ru-RU" sz="3800" b="1" dirty="0" smtClean="0"/>
          </a:p>
          <a:p>
            <a:pPr marL="45720" indent="0" algn="ctr">
              <a:buNone/>
            </a:pPr>
            <a:r>
              <a:rPr lang="ru-RU" sz="3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Список использованной  литературы</a:t>
            </a:r>
            <a:endParaRPr lang="ru-RU" sz="3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Монтессори </a:t>
            </a:r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М. – Дом ребёнка: метод научной педагогики – М.: </a:t>
            </a:r>
            <a:r>
              <a:rPr lang="ru-RU" sz="2300" dirty="0" err="1">
                <a:latin typeface="Arial" panose="020B0604020202020204" pitchFamily="34" charset="0"/>
                <a:cs typeface="Arial" panose="020B0604020202020204" pitchFamily="34" charset="0"/>
              </a:rPr>
              <a:t>Астрель</a:t>
            </a:r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: АСТ, 2006.</a:t>
            </a:r>
          </a:p>
          <a:p>
            <a:endParaRPr lang="ru-RU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Монтессори М. – Дети – другие (перевод с нем. Н. </a:t>
            </a:r>
            <a:r>
              <a:rPr lang="ru-RU" sz="2300" dirty="0" err="1">
                <a:latin typeface="Arial" panose="020B0604020202020204" pitchFamily="34" charset="0"/>
                <a:cs typeface="Arial" panose="020B0604020202020204" pitchFamily="34" charset="0"/>
              </a:rPr>
              <a:t>Нефедововой</a:t>
            </a:r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, c комментариями К. Е. </a:t>
            </a:r>
            <a:r>
              <a:rPr lang="ru-RU" sz="2300" dirty="0" err="1">
                <a:latin typeface="Arial" panose="020B0604020202020204" pitchFamily="34" charset="0"/>
                <a:cs typeface="Arial" panose="020B0604020202020204" pitchFamily="34" charset="0"/>
              </a:rPr>
              <a:t>Сумнительного</a:t>
            </a:r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) – М.: Изд-во Карапуз, 2004.</a:t>
            </a:r>
          </a:p>
          <a:p>
            <a:endParaRPr lang="ru-RU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Монтессори М. – Мой метод – М.: </a:t>
            </a:r>
            <a:r>
              <a:rPr lang="ru-RU" sz="2300" dirty="0" err="1">
                <a:latin typeface="Arial" panose="020B0604020202020204" pitchFamily="34" charset="0"/>
                <a:cs typeface="Arial" panose="020B0604020202020204" pitchFamily="34" charset="0"/>
              </a:rPr>
              <a:t>Астрель</a:t>
            </a:r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: АСТ, 2006.</a:t>
            </a:r>
          </a:p>
          <a:p>
            <a:endParaRPr lang="ru-RU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Монтессори М. – Помоги мне это сделать самому – М.: Изд-во Карапуз, 2006.</a:t>
            </a:r>
          </a:p>
          <a:p>
            <a:endParaRPr lang="ru-RU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Монтессори М. – Впитывающий разум ребёнка – СПб.: Благотворительный фонд «ВОЛОНТЁРЫ», 2009.</a:t>
            </a:r>
          </a:p>
          <a:p>
            <a:endParaRPr lang="ru-RU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Монтессори М. – Как развить внутренний потенциал человека – СПб.: Благотворительный фонд «ВОЛОНТЁРЫ», 2011.</a:t>
            </a:r>
          </a:p>
          <a:p>
            <a:endParaRPr lang="ru-RU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Монтессори М. – Научная педагогика. В 2-х томах. Том 1. Дом ребёнка – Народная книга, 2014</a:t>
            </a:r>
          </a:p>
          <a:p>
            <a:endParaRPr lang="ru-RU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Монтессори М. – Научная педагогика. В 2-х томах. Том 2. Элементарное образование – Народная книга, 2014</a:t>
            </a:r>
          </a:p>
          <a:p>
            <a:endParaRPr lang="ru-RU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Монтессори М., </a:t>
            </a:r>
            <a:r>
              <a:rPr lang="ru-RU" sz="2300" dirty="0" err="1">
                <a:latin typeface="Arial" panose="020B0604020202020204" pitchFamily="34" charset="0"/>
                <a:cs typeface="Arial" panose="020B0604020202020204" pitchFamily="34" charset="0"/>
              </a:rPr>
              <a:t>Фаусек</a:t>
            </a:r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 Ю. – Математика по методу Монтессори для детей 5-8 лет – Народная Книга, 2013.</a:t>
            </a:r>
          </a:p>
          <a:p>
            <a:endParaRPr lang="ru-RU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300" dirty="0" err="1">
                <a:latin typeface="Arial" panose="020B0604020202020204" pitchFamily="34" charset="0"/>
                <a:cs typeface="Arial" panose="020B0604020202020204" pitchFamily="34" charset="0"/>
              </a:rPr>
              <a:t>Монтанаро</a:t>
            </a:r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 С. К. – Понимание человека. Важность первых трёх лет жизни – СПб.: «Реноме», 2013.</a:t>
            </a:r>
          </a:p>
          <a:p>
            <a:endParaRPr lang="ru-RU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300" dirty="0" err="1">
                <a:latin typeface="Arial" panose="020B0604020202020204" pitchFamily="34" charset="0"/>
                <a:cs typeface="Arial" panose="020B0604020202020204" pitchFamily="34" charset="0"/>
              </a:rPr>
              <a:t>Стэндинг</a:t>
            </a:r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 Э. М. – Жизнь и творчество Марии Монтессори – СПб.: Благотворительный фонд «ВОЛОНТЁРЫ», 2010.</a:t>
            </a:r>
          </a:p>
          <a:p>
            <a:endParaRPr lang="ru-RU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Сухотина-Толстая Т., </a:t>
            </a:r>
            <a:r>
              <a:rPr lang="ru-RU" sz="2300" dirty="0" err="1">
                <a:latin typeface="Arial" panose="020B0604020202020204" pitchFamily="34" charset="0"/>
                <a:cs typeface="Arial" panose="020B0604020202020204" pitchFamily="34" charset="0"/>
              </a:rPr>
              <a:t>Фаусек</a:t>
            </a:r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 Ю., Тихеева Е. – Три путешествия в Рим к Марии Монтессори – СПб.: Образовательный центр «Участие», </a:t>
            </a:r>
            <a:r>
              <a:rPr lang="ru-RU" sz="2300" dirty="0" err="1">
                <a:latin typeface="Arial" panose="020B0604020202020204" pitchFamily="34" charset="0"/>
                <a:cs typeface="Arial" panose="020B0604020202020204" pitchFamily="34" charset="0"/>
              </a:rPr>
              <a:t>Лема</a:t>
            </a:r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, 2012.</a:t>
            </a:r>
          </a:p>
          <a:p>
            <a:endParaRPr lang="ru-RU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300" dirty="0" err="1">
                <a:latin typeface="Arial" panose="020B0604020202020204" pitchFamily="34" charset="0"/>
                <a:cs typeface="Arial" panose="020B0604020202020204" pitchFamily="34" charset="0"/>
              </a:rPr>
              <a:t>Фаусек</a:t>
            </a:r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 Ю. – Детский сад Монтессори / Составители С. И. </a:t>
            </a:r>
            <a:r>
              <a:rPr lang="ru-RU" sz="2300" dirty="0" err="1">
                <a:latin typeface="Arial" panose="020B0604020202020204" pitchFamily="34" charset="0"/>
                <a:cs typeface="Arial" panose="020B0604020202020204" pitchFamily="34" charset="0"/>
              </a:rPr>
              <a:t>Сумнительная</a:t>
            </a:r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, К. Е. </a:t>
            </a:r>
            <a:r>
              <a:rPr lang="ru-RU" sz="2300" dirty="0" err="1">
                <a:latin typeface="Arial" panose="020B0604020202020204" pitchFamily="34" charset="0"/>
                <a:cs typeface="Arial" panose="020B0604020202020204" pitchFamily="34" charset="0"/>
              </a:rPr>
              <a:t>Сумнительный</a:t>
            </a:r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 – М.: Карапуз-Дидактика, 2007.</a:t>
            </a:r>
          </a:p>
          <a:p>
            <a:endParaRPr lang="ru-RU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300" dirty="0" err="1">
                <a:latin typeface="Arial" panose="020B0604020202020204" pitchFamily="34" charset="0"/>
                <a:cs typeface="Arial" panose="020B0604020202020204" pitchFamily="34" charset="0"/>
              </a:rPr>
              <a:t>Фаусек</a:t>
            </a:r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 Ю. – Русская грамматика по методу Монтессори – СПб.: Образовательные проекты, 2011.</a:t>
            </a:r>
          </a:p>
        </p:txBody>
      </p:sp>
    </p:spTree>
    <p:extLst>
      <p:ext uri="{BB962C8B-B14F-4D97-AF65-F5344CB8AC3E}">
        <p14:creationId xmlns="" xmlns:p14="http://schemas.microsoft.com/office/powerpoint/2010/main" val="24979880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504" y="2996952"/>
            <a:ext cx="873365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="" xmlns:p14="http://schemas.microsoft.com/office/powerpoint/2010/main" val="18825232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rgbClr val="FFFF00">
                <a:alpha val="30000"/>
                <a:lumMod val="99000"/>
                <a:lumOff val="1000"/>
              </a:srgbClr>
            </a:gs>
            <a:gs pos="39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Горизонтальный свиток 6"/>
          <p:cNvSpPr/>
          <p:nvPr/>
        </p:nvSpPr>
        <p:spPr bwMode="auto">
          <a:xfrm>
            <a:off x="3563888" y="-315416"/>
            <a:ext cx="4896544" cy="6842261"/>
          </a:xfrm>
          <a:prstGeom prst="horizontalScroll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ru-RU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>
              <a:lnSpc>
                <a:spcPct val="150000"/>
              </a:lnSpc>
            </a:pP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8" name="Объект 2"/>
          <p:cNvSpPr>
            <a:spLocks noGrp="1"/>
          </p:cNvSpPr>
          <p:nvPr>
            <p:ph sz="quarter" idx="13"/>
          </p:nvPr>
        </p:nvSpPr>
        <p:spPr bwMode="auto">
          <a:xfrm>
            <a:off x="4067944" y="764704"/>
            <a:ext cx="4557192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FF"/>
              </a:buClr>
              <a:buSzTx/>
              <a:buFontTx/>
              <a:buNone/>
              <a:tabLst/>
              <a:defRPr/>
            </a:pPr>
            <a:r>
              <a:rPr kumimoji="0" lang="ru-RU" sz="1800" b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М. Монтессори (1870-1952) - итальянский педагог, врач. Первая женщина в Италии - доктор медицинских наук (1896). </a:t>
            </a: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Практическую деятельность начала в детской психиатрической клинике (1895-1898), где разработала метод развития органов чувств у умственно отсталых детей. Успех метода (воспитанники Монтессори наравне с другими детьми сдавали экзамены за курс начальной школы) позволил применить его к нормальным детям дошкольного возраста. Для внедрения своей системы Монтессори создавала дошкольные учреждения для детей 3-6 лет - "дома ребенка</a:t>
            </a:r>
            <a:endParaRPr kumimoji="0" lang="ru-RU" sz="1800" b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3083386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0108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0"/>
            <a:ext cx="8784976" cy="126876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Основная идея системы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body" sz="half" idx="3"/>
          </p:nvPr>
        </p:nvSpPr>
        <p:spPr bwMode="auto">
          <a:xfrm>
            <a:off x="251520" y="1196752"/>
            <a:ext cx="8567613" cy="5544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Главное в системе Монтессори - не пособия не методики. Главное - это Ребенок, единственный в своем роде, уникальный и неповторимый. И, будучи единственным в своем роде, он имеет право на индивидуальную, рассчитанную на него одного систему обучения.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Система Монтессори предоставляет каждому ребенку поистине безграничную свободу выбора. Каждый </a:t>
            </a:r>
            <a:r>
              <a:rPr kumimoji="0" lang="ru-RU" sz="3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ребёнок </a:t>
            </a:r>
            <a:r>
              <a:rPr kumimoji="0" lang="ru-RU" sz="3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здесь может по собственному усмотрению решать, чем бы ему хотелось сегодня заняться: счетом, географией или чтением, постирать или посадить цветок. </a:t>
            </a:r>
          </a:p>
        </p:txBody>
      </p:sp>
    </p:spTree>
    <p:extLst>
      <p:ext uri="{BB962C8B-B14F-4D97-AF65-F5344CB8AC3E}">
        <p14:creationId xmlns="" xmlns:p14="http://schemas.microsoft.com/office/powerpoint/2010/main" val="19966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16632"/>
            <a:ext cx="9144000" cy="6741368"/>
          </a:xfrm>
        </p:spPr>
        <p:txBody>
          <a:bodyPr>
            <a:normAutofit fontScale="77500" lnSpcReduction="20000"/>
          </a:bodyPr>
          <a:lstStyle/>
          <a:p>
            <a:pPr marL="45720" indent="0" algn="ctr">
              <a:buNone/>
            </a:pPr>
            <a:r>
              <a:rPr lang="ru-RU" b="1" dirty="0">
                <a:latin typeface="Arial Black" panose="020B0A04020102020204" pitchFamily="34" charset="0"/>
                <a:cs typeface="Arial" panose="020B0604020202020204" pitchFamily="34" charset="0"/>
              </a:rPr>
              <a:t>ОСНОВНЫЕ ПРИНЦИПЫ </a:t>
            </a:r>
            <a:r>
              <a:rPr lang="ru-RU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МОНТЕССОРИ</a:t>
            </a:r>
          </a:p>
          <a:p>
            <a:pPr marL="45720" indent="0" algn="ctr">
              <a:buNone/>
            </a:pPr>
            <a:endParaRPr lang="ru-RU" b="1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r>
              <a:rPr lang="ru-RU" i="1" u="sng" dirty="0">
                <a:latin typeface="Arial" panose="020B0604020202020204" pitchFamily="34" charset="0"/>
                <a:cs typeface="Arial" panose="020B0604020202020204" pitchFamily="34" charset="0"/>
              </a:rPr>
              <a:t>Помоги мне это сделать самому – все, что ребенок может делать самостоятельно, мы стараемся, чтобы он делал сам, помощь взрослого не должна превалировать, в результате у детей развиваются: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Самостоятельность, уверенность в собственных силах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Удовлетворение потребности во взрослении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Разновозрастность</a:t>
            </a:r>
            <a:r>
              <a:rPr lang="ru-RU" i="1" u="sng" dirty="0">
                <a:latin typeface="Arial" panose="020B0604020202020204" pitchFamily="34" charset="0"/>
                <a:cs typeface="Arial" panose="020B0604020202020204" pitchFamily="34" charset="0"/>
              </a:rPr>
              <a:t> в группе – в одной группе присутствуют дети разного возраста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Младшие учатся у старших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Старшие приобретают лидерские черты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Формируются взаимопомощь, сотрудничество и терпеливость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Появляется ответственность и уверенность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Дети обучают друг друга, становясь активными участниками процесса</a:t>
            </a:r>
          </a:p>
          <a:p>
            <a:pPr marL="4572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i="1" u="sng" dirty="0">
                <a:latin typeface="Arial" panose="020B0604020202020204" pitchFamily="34" charset="0"/>
                <a:cs typeface="Arial" panose="020B0604020202020204" pitchFamily="34" charset="0"/>
              </a:rPr>
              <a:t>Отсутствие постоянных оценок взрослого – педагог не оценивает ребенка, а говорит о своем отношении через чувства и учит ребенка адекватно оценивать самостоятельно свою деятельность, в результате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Формирование независимости от чьей-либо оценки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Умение заниматься, потому что это интересно, а не за поощрение или боязни наказания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Умение объективно оценить себя</a:t>
            </a:r>
          </a:p>
        </p:txBody>
      </p:sp>
    </p:spTree>
    <p:extLst>
      <p:ext uri="{BB962C8B-B14F-4D97-AF65-F5344CB8AC3E}">
        <p14:creationId xmlns="" xmlns:p14="http://schemas.microsoft.com/office/powerpoint/2010/main" val="350139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5496" y="44624"/>
            <a:ext cx="9073008" cy="6768752"/>
          </a:xfrm>
        </p:spPr>
        <p:txBody>
          <a:bodyPr>
            <a:normAutofit fontScale="85000" lnSpcReduction="20000"/>
          </a:bodyPr>
          <a:lstStyle/>
          <a:p>
            <a:r>
              <a:rPr lang="ru-RU" i="1" u="sng" dirty="0"/>
              <a:t>Не сравнивать ребенка с другими – оценивается уровень и качество достигнутого «я вчера» и «я сегодня», а не «я по сравнению с другими», в результате:</a:t>
            </a:r>
          </a:p>
          <a:p>
            <a:r>
              <a:rPr lang="ru-RU" dirty="0"/>
              <a:t>Формирование позитивного самооценки, благоприятного образа «Я»</a:t>
            </a:r>
          </a:p>
          <a:p>
            <a:r>
              <a:rPr lang="ru-RU" dirty="0"/>
              <a:t>Самодостаточность и уверенность</a:t>
            </a:r>
          </a:p>
          <a:p>
            <a:pPr marL="45720" indent="0">
              <a:buNone/>
            </a:pPr>
            <a:endParaRPr lang="ru-RU" dirty="0"/>
          </a:p>
          <a:p>
            <a:r>
              <a:rPr lang="ru-RU" i="1" u="sng" dirty="0"/>
              <a:t>Свобода выбора – ребенок имеет право самостоятельно выбирать вид деятельности в группе, педагог побуждает интерес, но не принуждает, в результате:</a:t>
            </a:r>
          </a:p>
          <a:p>
            <a:r>
              <a:rPr lang="ru-RU" dirty="0"/>
              <a:t>Ребенок учится лучше понимать себя и свои желания, учится делать выбор</a:t>
            </a:r>
          </a:p>
          <a:p>
            <a:r>
              <a:rPr lang="ru-RU" dirty="0"/>
              <a:t>Свобода выбора формирует инициативность</a:t>
            </a:r>
          </a:p>
          <a:p>
            <a:pPr marL="45720" indent="0">
              <a:buNone/>
            </a:pPr>
            <a:endParaRPr lang="ru-RU" dirty="0"/>
          </a:p>
          <a:p>
            <a:r>
              <a:rPr lang="ru-RU" i="1" u="sng" dirty="0"/>
              <a:t>Наличие обязательных правил – простые правила помогают решить важные задачи:  </a:t>
            </a:r>
          </a:p>
          <a:p>
            <a:r>
              <a:rPr lang="ru-RU" dirty="0"/>
              <a:t>«Материал или игрушки после работы или игры обязательно нужно поставить на место, откуда его взял ребенок» - малыш приучается к порядку и учится доводить дело до конца</a:t>
            </a:r>
          </a:p>
          <a:p>
            <a:r>
              <a:rPr lang="ru-RU" dirty="0"/>
              <a:t>«Работа с </a:t>
            </a:r>
            <a:r>
              <a:rPr lang="ru-RU" dirty="0" err="1" smtClean="0"/>
              <a:t>монтессори</a:t>
            </a:r>
            <a:r>
              <a:rPr lang="ru-RU" dirty="0"/>
              <a:t>-</a:t>
            </a:r>
            <a:r>
              <a:rPr lang="ru-RU" dirty="0" smtClean="0"/>
              <a:t>материалом </a:t>
            </a:r>
            <a:r>
              <a:rPr lang="ru-RU" dirty="0"/>
              <a:t>проходит на специальных ковриках или столиках» - ребенок учится организовывать свое рабочее место и рационально </a:t>
            </a:r>
            <a:r>
              <a:rPr lang="ru-RU" dirty="0" err="1"/>
              <a:t>ипользовать</a:t>
            </a:r>
            <a:r>
              <a:rPr lang="ru-RU" dirty="0"/>
              <a:t> пространство</a:t>
            </a:r>
          </a:p>
          <a:p>
            <a:r>
              <a:rPr lang="ru-RU" dirty="0"/>
              <a:t>«Если нужный </a:t>
            </a:r>
            <a:r>
              <a:rPr lang="ru-RU" dirty="0" err="1" smtClean="0"/>
              <a:t>монтессори</a:t>
            </a:r>
            <a:r>
              <a:rPr lang="ru-RU" dirty="0" smtClean="0"/>
              <a:t>- </a:t>
            </a:r>
            <a:r>
              <a:rPr lang="ru-RU" dirty="0"/>
              <a:t>материал занят, надо подождать, можно спросить разрешения присоединиться, но если ребенок не получил согласия – надо отойти, взять другой материал или наблюдать» - ребенок учится уважать личное пространство и права других детей</a:t>
            </a:r>
          </a:p>
        </p:txBody>
      </p:sp>
    </p:spTree>
    <p:extLst>
      <p:ext uri="{BB962C8B-B14F-4D97-AF65-F5344CB8AC3E}">
        <p14:creationId xmlns="" xmlns:p14="http://schemas.microsoft.com/office/powerpoint/2010/main" val="2056480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Главная форма воспитания и обучения 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251520" y="1988840"/>
            <a:ext cx="8424936" cy="460851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Самостоятельные индивидуальные занятия </a:t>
            </a:r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детей, специально разработанные Монтессори, </a:t>
            </a: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основа </a:t>
            </a:r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которых </a:t>
            </a: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сжатость, простота и объективность (т.е. максимальное сосредоточение ребенка на предмете занятий). </a:t>
            </a:r>
          </a:p>
        </p:txBody>
      </p:sp>
    </p:spTree>
    <p:extLst>
      <p:ext uri="{BB962C8B-B14F-4D97-AF65-F5344CB8AC3E}">
        <p14:creationId xmlns="" xmlns:p14="http://schemas.microsoft.com/office/powerpoint/2010/main" val="241978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44624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Монтессори </a:t>
            </a:r>
            <a:r>
              <a:rPr lang="ru-RU" sz="5400" b="1" dirty="0">
                <a:latin typeface="Arial" panose="020B0604020202020204" pitchFamily="34" charset="0"/>
                <a:cs typeface="Arial" panose="020B0604020202020204" pitchFamily="34" charset="0"/>
              </a:rPr>
              <a:t>- педагог</a:t>
            </a:r>
          </a:p>
        </p:txBody>
      </p:sp>
      <p:pic>
        <p:nvPicPr>
          <p:cNvPr id="2050" name="Picture 2" descr="http://www.center-raduga.ru/upload/medialibrary/b25/IMG_35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83" y="2132856"/>
            <a:ext cx="3816424" cy="28623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revb.ru/uploads/posts/2011-06/1308100177_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414023"/>
            <a:ext cx="4762500" cy="31623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033864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620688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Самопонимание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взрослого в педагогике Монтессори — это роль помощника, сглаживающего для ребенка путь к самостоятельности в соответствии с принципом «Помоги мне это сделать самому». 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 Процесс обучения и познания происходит в ребенке, ребенок — сам свой учитель. Взрослый должен научиться вести ребенка к учению, чтобы потом самоустраниться и оставаться в роли наблюдателя, сопровождающего процесс познания у детей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98128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Педагогическая система Марии Монтессори</Template>
  <TotalTime>400</TotalTime>
  <Words>1345</Words>
  <Application>Microsoft Office PowerPoint</Application>
  <PresentationFormat>Экран (4:3)</PresentationFormat>
  <Paragraphs>113</Paragraphs>
  <Slides>27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Воздушный поток</vt:lpstr>
      <vt:lpstr>1_Воздушный поток</vt:lpstr>
      <vt:lpstr>Презентацию выполнила воспитатель ЧДОУ №62 ОАО «РЖД» г. Курск Дергачева А. А. </vt:lpstr>
      <vt:lpstr>Современный опыт педагогов прошлых лет. Педагогическая система Марии Монтессори</vt:lpstr>
      <vt:lpstr>Слайд 3</vt:lpstr>
      <vt:lpstr>Основная идея системы</vt:lpstr>
      <vt:lpstr>Слайд 5</vt:lpstr>
      <vt:lpstr>Слайд 6</vt:lpstr>
      <vt:lpstr>Главная форма воспитания и обучения </vt:lpstr>
      <vt:lpstr>Слайд 8</vt:lpstr>
      <vt:lpstr>Слайд 9</vt:lpstr>
      <vt:lpstr>Слайд 10</vt:lpstr>
      <vt:lpstr>5 зон монтессори -класса</vt:lpstr>
      <vt:lpstr>Слайд 12</vt:lpstr>
      <vt:lpstr>Математическая зона</vt:lpstr>
      <vt:lpstr>Космическая зона</vt:lpstr>
      <vt:lpstr>Практическая зона</vt:lpstr>
      <vt:lpstr>Языковая зона</vt:lpstr>
      <vt:lpstr>Слайд 17</vt:lpstr>
      <vt:lpstr>Слайд 18</vt:lpstr>
      <vt:lpstr>Слайд 19</vt:lpstr>
      <vt:lpstr>Слайд 20</vt:lpstr>
      <vt:lpstr>Слайд 21</vt:lpstr>
      <vt:lpstr>Слайд 22</vt:lpstr>
      <vt:lpstr>Монтессори школа город Курск</vt:lpstr>
      <vt:lpstr>Слайд 24</vt:lpstr>
      <vt:lpstr>Слайд 25</vt:lpstr>
      <vt:lpstr>Слайд 26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Педагогическая система Марии Монтессори</dc:title>
  <dc:creator>Кухонный</dc:creator>
  <cp:lastModifiedBy>USER2</cp:lastModifiedBy>
  <cp:revision>62</cp:revision>
  <dcterms:created xsi:type="dcterms:W3CDTF">2012-03-03T04:19:52Z</dcterms:created>
  <dcterms:modified xsi:type="dcterms:W3CDTF">2022-04-15T14:02:05Z</dcterms:modified>
</cp:coreProperties>
</file>