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43"/>
  </p:normalViewPr>
  <p:slideViewPr>
    <p:cSldViewPr snapToGrid="0" snapToObjects="1">
      <p:cViewPr varScale="1">
        <p:scale>
          <a:sx n="85" d="100"/>
          <a:sy n="85" d="100"/>
        </p:scale>
        <p:origin x="192" y="1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AD451D-4B6C-9242-B70A-D87B6A6AE0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2907" y="1365158"/>
            <a:ext cx="8361229" cy="1668136"/>
          </a:xfrm>
        </p:spPr>
        <p:txBody>
          <a:bodyPr/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8B378E-BFEE-1F48-8D85-69F8AE1277B1}"/>
              </a:ext>
            </a:extLst>
          </p:cNvPr>
          <p:cNvSpPr txBox="1"/>
          <p:nvPr/>
        </p:nvSpPr>
        <p:spPr>
          <a:xfrm>
            <a:off x="1184224" y="1283801"/>
            <a:ext cx="9758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/>
              <a:t>МБОУ «СШ № 12»</a:t>
            </a:r>
            <a:endParaRPr lang="ru-RU" sz="20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C4E066-C063-B24F-86CC-ADDC57C7DD88}"/>
              </a:ext>
            </a:extLst>
          </p:cNvPr>
          <p:cNvSpPr txBox="1"/>
          <p:nvPr/>
        </p:nvSpPr>
        <p:spPr>
          <a:xfrm>
            <a:off x="1184224" y="1876061"/>
            <a:ext cx="97585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Индивидуальный итоговый проект на тему:</a:t>
            </a:r>
          </a:p>
          <a:p>
            <a:r>
              <a:rPr lang="ru-RU" sz="2000" b="1" i="1" dirty="0"/>
              <a:t>«Немецкие и русские пословицы и поговорки, трудности их перевода»</a:t>
            </a:r>
            <a:endParaRPr lang="ru-RU" sz="2000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ECF320-84EB-484B-A875-1508D7E56D52}"/>
              </a:ext>
            </a:extLst>
          </p:cNvPr>
          <p:cNvSpPr txBox="1"/>
          <p:nvPr/>
        </p:nvSpPr>
        <p:spPr>
          <a:xfrm>
            <a:off x="6670623" y="3033294"/>
            <a:ext cx="32078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sz="2000" i="1" dirty="0">
                <a:cs typeface="Times New Roman" panose="02020603050405020304" pitchFamily="18" charset="0"/>
              </a:rPr>
              <a:t>Севостьянова Людмила</a:t>
            </a:r>
          </a:p>
          <a:p>
            <a:r>
              <a:rPr lang="ru-RU" sz="2000" i="1" dirty="0">
                <a:cs typeface="Times New Roman" panose="02020603050405020304" pitchFamily="18" charset="0"/>
              </a:rPr>
              <a:t>Класс: 9»В»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AF4556-FBAA-1A40-B23C-0A9F6253B97A}"/>
              </a:ext>
            </a:extLst>
          </p:cNvPr>
          <p:cNvSpPr txBox="1"/>
          <p:nvPr/>
        </p:nvSpPr>
        <p:spPr>
          <a:xfrm>
            <a:off x="6670623" y="4020589"/>
            <a:ext cx="49767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Руководитель:</a:t>
            </a:r>
          </a:p>
          <a:p>
            <a:r>
              <a:rPr lang="ru-RU" sz="2000" i="1" dirty="0"/>
              <a:t>Беркович Светлана Вячеславовна, </a:t>
            </a:r>
          </a:p>
          <a:p>
            <a:r>
              <a:rPr lang="ru-RU" sz="2000" i="1" dirty="0"/>
              <a:t>учитель немецкого языка первой квалификационной категории</a:t>
            </a:r>
          </a:p>
          <a:p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720486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F13943-6959-5E40-921C-1A5DE8C01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580869"/>
            <a:ext cx="9601200" cy="148590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C69EC2-21DB-1642-835A-B0F814E3C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4223" y="839448"/>
            <a:ext cx="9788577" cy="6018552"/>
          </a:xfrm>
        </p:spPr>
        <p:txBody>
          <a:bodyPr>
            <a:noAutofit/>
          </a:bodyPr>
          <a:lstStyle/>
          <a:p>
            <a:br>
              <a:rPr lang="ru-RU" sz="2400" dirty="0"/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провели опрос среди обучающихся 9 классов нашей школы. В опросе приняли участие 24 ученика, изучающих немецкий язык. Ребятам нужно было соотнести немецкие пословицы с их русскими эквивалентами.</a:t>
            </a:r>
          </a:p>
          <a:p>
            <a:r>
              <a:rPr lang="ru-RU" dirty="0"/>
              <a:t>По результатам опроса мы выяснили, что с первыми тремя пословицами, которые имеют полное совпадение по содержанию справились все 24 ученика (100%).  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E50067-8981-1D42-B559-5A0389D16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533" y="3416820"/>
            <a:ext cx="5685955" cy="331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848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34B6573-D3AD-9847-80DC-89E1A89F8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1384" y="554637"/>
            <a:ext cx="9601200" cy="57412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4-6 немецкие пословицы имеют частичное совпадение с русскими эквивалентами. С ними справились 10 человек, что составляет 42%.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C667ED-E61E-5C44-85B8-75134A0B3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310" y="1812769"/>
            <a:ext cx="5829300" cy="448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6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A3D10BD-1B86-9146-A7A5-E63ACB433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413" y="584616"/>
            <a:ext cx="9601200" cy="580119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7-9 пословицы, которые не имеют прямых аналогов в двух языках справились всего 4 человека, что составляет 16%.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422943-9E3C-7047-B992-D9898CF24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194" y="1565390"/>
            <a:ext cx="5949637" cy="482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50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D10008-B7EE-614E-AD5E-D0FEEED4D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8B3D1E-2D45-2143-9BDF-7FEE8C774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и поговорки разных народов имеют много общего, что способствует их лучшему взаимопониманию и сближению.</a:t>
            </a:r>
          </a:p>
        </p:txBody>
      </p:sp>
    </p:spTree>
    <p:extLst>
      <p:ext uri="{BB962C8B-B14F-4D97-AF65-F5344CB8AC3E}">
        <p14:creationId xmlns:p14="http://schemas.microsoft.com/office/powerpoint/2010/main" val="1066372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504403-9499-0848-908D-CC55F3219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3FF2CF-527D-9C4C-BFF8-659CA4952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Горелик А.А. Современный немецкий. 3000 интернациональных слов, 2500 идиом и фразеологизмов: учебное пособие – М.: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Астрель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2008.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Мальцева Д.Г. Страноведение через фразеологизмы: учебное пособие –  М.: Высшая школа, 1991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Пермяков Г.Л. 300 общеупотребительных русских пословиц и поговорок (для говорящих на немецком языке). – М.: Русский язык, 1985.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Подгорная Л.И. Русские пословицы и поговорки и их немецкие аналоги.- Санкт-Петербург: КАРО, 2001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slovari.yandex.ru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911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49683B9-0731-DD46-9E21-9BE40FC2D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6949" y="1079292"/>
            <a:ext cx="9601200" cy="4263296"/>
          </a:xfrm>
        </p:spPr>
        <p:txBody>
          <a:bodyPr/>
          <a:lstStyle/>
          <a:p>
            <a:pPr algn="ctr"/>
            <a:endParaRPr lang="ru-RU" dirty="0">
              <a:solidFill>
                <a:srgbClr val="7030A0"/>
              </a:solidFill>
            </a:endParaRPr>
          </a:p>
          <a:p>
            <a:pPr algn="ctr"/>
            <a:endParaRPr lang="ru-RU" dirty="0">
              <a:solidFill>
                <a:srgbClr val="7030A0"/>
              </a:solidFill>
            </a:endParaRPr>
          </a:p>
          <a:p>
            <a:pPr algn="ctr"/>
            <a:endParaRPr lang="ru-RU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b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Danke für die Aufmerksamkeit. 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lles Gute!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17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F00E01-2F73-0C4F-8D8D-42D5B0564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71007"/>
            <a:ext cx="9601200" cy="14859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4B5335-A072-4946-A1D5-643545C40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56907"/>
            <a:ext cx="9608695" cy="436963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данное время сложно понять, что такое разговорный немецкий без пословиц и поговорок, а также его историю и корни. С их помощью проще передать свою мысль, сделать свою речь «живой».</a:t>
            </a:r>
          </a:p>
        </p:txBody>
      </p:sp>
    </p:spTree>
    <p:extLst>
      <p:ext uri="{BB962C8B-B14F-4D97-AF65-F5344CB8AC3E}">
        <p14:creationId xmlns:p14="http://schemas.microsoft.com/office/powerpoint/2010/main" val="1721161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630EBEE-734D-074D-AB92-D70681F48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409" y="374754"/>
            <a:ext cx="10193312" cy="5876144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общее понятие о поговорках и пословицах, найти их историю возникновения. Сравнить немецкие пословицы и поговорки, и их русские эквиваленты по их значению, употреблению. Поставленная цель потребовала решения следующих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задач: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сравнительный анализ.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сходства и различия в структуре и функциях этих понятий.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структуру, содержание и стабильность форм пословиц и поговорок.</a:t>
            </a:r>
          </a:p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немецкие пословицы и поговорки.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смысловое значение  русских и немецких пословиц  и поговорок, приёмы и средства, используемые при их переводе на русский язык. </a:t>
            </a:r>
          </a:p>
        </p:txBody>
      </p:sp>
    </p:spTree>
    <p:extLst>
      <p:ext uri="{BB962C8B-B14F-4D97-AF65-F5344CB8AC3E}">
        <p14:creationId xmlns:p14="http://schemas.microsoft.com/office/powerpoint/2010/main" val="541431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FC76D5-AEE9-7D44-9BEC-50CA12ED4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331" y="222978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Гипотеза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E10B17-DB00-3E4E-B066-B35C668E7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7892" y="1528996"/>
            <a:ext cx="9728616" cy="5329004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</a:t>
            </a:r>
            <a:r>
              <a:rPr lang="ru-RU" dirty="0"/>
              <a:t> и полноценный перевод пословицы или поговорки с немецкого языка требует не только знаний лексики, что способствует только дословному переводу, но необходимо также складно и грамотно передать ее основное содержание, используя русские пословицы и поговорки.</a:t>
            </a:r>
          </a:p>
          <a:p>
            <a:endParaRPr lang="ru-RU" sz="21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F09A7E-F742-BA40-8DD6-34E90E287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331" y="3014896"/>
            <a:ext cx="5603198" cy="373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428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89688-A152-EF46-971F-96A013BD4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понятия  о пословицах и поговорках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FA877E-52CC-1B49-AC56-E478D494F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171700"/>
            <a:ext cx="9473784" cy="441460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короткая притча, поучение. 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иносказание, способ выражения, но без притчи, без суждения.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Пословицы и поговорки позволяют: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/>
              <a:t>Сжато и образно выразить народную мудрость.</a:t>
            </a:r>
            <a:br>
              <a:rPr lang="ru-RU" sz="2400" dirty="0"/>
            </a:br>
            <a:r>
              <a:rPr lang="ru-RU" sz="2400" dirty="0"/>
              <a:t>Познакомиться с жизнью и культурой народа, для которого данный язык является родным.</a:t>
            </a:r>
            <a:br>
              <a:rPr lang="ru-RU" sz="2400" dirty="0"/>
            </a:br>
            <a:r>
              <a:rPr lang="ru-RU" sz="2400" dirty="0"/>
              <a:t>Убедиться в том, что у разных народов могут быть одинаковые воззрения и нравственные ценности.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4608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EE084-3D6E-B341-AABF-28B9DEEC0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CE9515-C4FE-A643-8603-AAEF46875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518348"/>
            <a:ext cx="9601200" cy="43396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 </a:t>
            </a:r>
            <a:endParaRPr lang="ru-RU" dirty="0"/>
          </a:p>
          <a:p>
            <a:r>
              <a:rPr lang="ru-RU" sz="2400" b="1" dirty="0"/>
              <a:t>Пословицы</a:t>
            </a:r>
            <a:r>
              <a:rPr lang="ru-RU" sz="2400" dirty="0"/>
              <a:t> создавались, подкрепляясь наблюдениями и жизненным опытом многих поколений, и передавались из уст в уста.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коллективным разумом народа.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определенными люди.</a:t>
            </a:r>
          </a:p>
          <a:p>
            <a:endParaRPr lang="ru-RU" sz="24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CFCCAC3-DB51-CF4A-A2CC-E363529E2C06}"/>
              </a:ext>
            </a:extLst>
          </p:cNvPr>
          <p:cNvSpPr txBox="1">
            <a:spLocks/>
          </p:cNvSpPr>
          <p:nvPr/>
        </p:nvSpPr>
        <p:spPr>
          <a:xfrm>
            <a:off x="1371600" y="8001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пословиц и поговорок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1890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2D8A74-3060-594A-8E0A-044DE0C8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1757" y="341026"/>
            <a:ext cx="9601200" cy="1382843"/>
          </a:xfrm>
        </p:spPr>
        <p:txBody>
          <a:bodyPr>
            <a:noAutofit/>
          </a:bodyPr>
          <a:lstStyle/>
          <a:p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146CCF-B3C8-1243-9B54-70ECAB09E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6472" y="2233203"/>
            <a:ext cx="9841043" cy="44970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</a:t>
            </a:r>
            <a:endParaRPr lang="ru-RU" sz="2400" dirty="0"/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 Freund erkennt man in der Not 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познаётся в беде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Поговорка: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emande meinen Bärendienst – оказать кому-либо медвежью услугу. </a:t>
            </a:r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рода поговорки и пословицы существуют во многих языках. При переводе таких эквивалентов, применяется метод калькирования.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577A024-2A30-D34D-8012-DC4DAC2C4899}"/>
              </a:ext>
            </a:extLst>
          </p:cNvPr>
          <p:cNvSpPr/>
          <p:nvPr/>
        </p:nvSpPr>
        <p:spPr>
          <a:xfrm>
            <a:off x="809469" y="465464"/>
            <a:ext cx="11197652" cy="1481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Немецкие пословицы и поговорки</a:t>
            </a:r>
          </a:p>
          <a:p>
            <a:pPr algn="ctr">
              <a:lnSpc>
                <a:spcPct val="150000"/>
              </a:lnSpc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полным совпадением с их русскими вариантами.</a:t>
            </a:r>
          </a:p>
        </p:txBody>
      </p:sp>
    </p:spTree>
    <p:extLst>
      <p:ext uri="{BB962C8B-B14F-4D97-AF65-F5344CB8AC3E}">
        <p14:creationId xmlns:p14="http://schemas.microsoft.com/office/powerpoint/2010/main" val="3865798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D2BF3-2745-BF4D-9E81-80E8D16BA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648" y="221105"/>
            <a:ext cx="10620531" cy="1485900"/>
          </a:xfrm>
        </p:spPr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28C602-8083-A744-87FF-A29DDFAC4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6512" y="1948721"/>
            <a:ext cx="9601200" cy="461697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Ende gut alles gut 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конец, всё хорошо. Все хорошо, что хорошо кончается.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Поговорка: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Zwei Fliegen mit einer Klappe 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Убить одним </a:t>
            </a:r>
            <a:r>
              <a:rPr lang="ru-RU" dirty="0"/>
              <a:t>хлопком </a:t>
            </a:r>
            <a:r>
              <a:rPr lang="ru-RU" sz="2400" dirty="0"/>
              <a:t>две мухи. Убить двух зайцев одним выстрелом.</a:t>
            </a:r>
          </a:p>
          <a:p>
            <a:pPr marL="0" indent="0" algn="ctr">
              <a:buNone/>
            </a:pPr>
            <a:r>
              <a:rPr lang="ru-RU" sz="2400" dirty="0"/>
              <a:t>  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перевод носит название полукальки и представляет собой частичное заимствование слов и выражений, состоящих частично из элементов немецкого, частично из элементов русского языка. 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1AD164E-885A-3449-BC19-2EB31B3ABF9E}"/>
              </a:ext>
            </a:extLst>
          </p:cNvPr>
          <p:cNvSpPr/>
          <p:nvPr/>
        </p:nvSpPr>
        <p:spPr>
          <a:xfrm>
            <a:off x="2315356" y="227425"/>
            <a:ext cx="77136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Немецкие пословицы и поговорки 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частичным совпадением с их русскими  вариантами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6914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9AB735-86EC-F949-A45A-C11A1A7FD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56016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Немецкие пословицы и поговорки с разным переводом на русский язык.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326BBD-24C6-7B42-9B27-52F30F110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171700"/>
            <a:ext cx="9601200" cy="45720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Пословица: Kleine Kröten haben auch Gift –  Мала птичка, да коготок остер.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Поговорка: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Wenn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der Hahn Eier legt! - когда рак на горе свистнет.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также отметить, что при переводе на русский язык нужно учитывать также грамматическую структуру немецких предложений пословичного и поговорочного типов.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13351684"/>
      </p:ext>
    </p:extLst>
  </p:cSld>
  <p:clrMapOvr>
    <a:masterClrMapping/>
  </p:clrMapOvr>
</p:sld>
</file>

<file path=ppt/theme/theme1.xml><?xml version="1.0" encoding="utf-8"?>
<a:theme xmlns:a="http://schemas.openxmlformats.org/drawingml/2006/main" name="Обрезк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Обрезка</Template>
  <TotalTime>390</TotalTime>
  <Words>823</Words>
  <Application>Microsoft Macintosh PowerPoint</Application>
  <PresentationFormat>Широкоэкранный</PresentationFormat>
  <Paragraphs>72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Franklin Gothic Book</vt:lpstr>
      <vt:lpstr>Times New Roman</vt:lpstr>
      <vt:lpstr>Обрезка</vt:lpstr>
      <vt:lpstr> </vt:lpstr>
      <vt:lpstr>Актуальность проекта</vt:lpstr>
      <vt:lpstr>Презентация PowerPoint</vt:lpstr>
      <vt:lpstr>Гипотеза </vt:lpstr>
      <vt:lpstr> Общие понятия  о пословицах и поговорках </vt:lpstr>
      <vt:lpstr> </vt:lpstr>
      <vt:lpstr> </vt:lpstr>
      <vt:lpstr> </vt:lpstr>
      <vt:lpstr>Немецкие пословицы и поговорки с разным переводом на русский язык. </vt:lpstr>
      <vt:lpstr>Практическая часть </vt:lpstr>
      <vt:lpstr>Презентация PowerPoint</vt:lpstr>
      <vt:lpstr>Презентация PowerPoint</vt:lpstr>
      <vt:lpstr>Вывод:</vt:lpstr>
      <vt:lpstr>Список литературы.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Пользователь Microsoft Office</dc:creator>
  <cp:lastModifiedBy>Пользователь Microsoft Office</cp:lastModifiedBy>
  <cp:revision>18</cp:revision>
  <dcterms:created xsi:type="dcterms:W3CDTF">2022-02-12T16:57:35Z</dcterms:created>
  <dcterms:modified xsi:type="dcterms:W3CDTF">2022-03-01T11:02:28Z</dcterms:modified>
</cp:coreProperties>
</file>