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7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5A11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4150" y="1520826"/>
            <a:ext cx="4927600" cy="2671763"/>
          </a:xfrm>
          <a:effectLst>
            <a:outerShdw blurRad="50800" dist="38100" sx="96000" sy="96000" algn="l" rotWithShape="0">
              <a:prstClr val="black">
                <a:alpha val="97000"/>
              </a:prstClr>
            </a:outerShdw>
          </a:effectLst>
        </p:spPr>
        <p:txBody>
          <a:bodyPr anchor="b"/>
          <a:lstStyle>
            <a:lvl1pPr algn="ctr">
              <a:defRPr sz="6000" b="1" cap="none" spc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53000"/>
                    </a:schemeClr>
                  </a:glow>
                  <a:outerShdw dist="22860" dir="16080000" sx="101000" sy="101000" algn="tl" rotWithShape="0">
                    <a:schemeClr val="tx1">
                      <a:alpha val="68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63735" y="5065714"/>
            <a:ext cx="5829300" cy="1655762"/>
          </a:xfrm>
        </p:spPr>
        <p:txBody>
          <a:bodyPr/>
          <a:lstStyle>
            <a:lvl1pPr marL="0" indent="0" algn="ctr">
              <a:buNone/>
              <a:defRPr sz="24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glow rad="127000">
                    <a:schemeClr val="bg1">
                      <a:alpha val="24000"/>
                    </a:schemeClr>
                  </a:glo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955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93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99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17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33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258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17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798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2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453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5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8C5D1-3747-4EAD-BCCB-D1D021DB27A1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EF158-B944-430F-99E9-8EB5A4BBA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9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483519"/>
            <a:ext cx="4997450" cy="974724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cs typeface="Times New Roman" panose="02020603050405020304" pitchFamily="18" charset="0"/>
              </a:rPr>
              <a:t>9 мая </a:t>
            </a:r>
            <a:br>
              <a:rPr lang="ru-RU" sz="3600" dirty="0" smtClean="0">
                <a:ln w="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cs typeface="Times New Roman" panose="02020603050405020304" pitchFamily="18" charset="0"/>
              </a:rPr>
              <a:t>ДЕНЬ ПОБЕДЫ</a:t>
            </a:r>
            <a:endParaRPr lang="ru-RU" sz="3600" dirty="0">
              <a:ln w="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85985" y="5208589"/>
            <a:ext cx="5158015" cy="1649411"/>
          </a:xfrm>
          <a:noFill/>
        </p:spPr>
        <p:txBody>
          <a:bodyPr>
            <a:normAutofit fontScale="92500" lnSpcReduction="10000"/>
          </a:bodyPr>
          <a:lstStyle/>
          <a:p>
            <a:pPr algn="r"/>
            <a:r>
              <a:rPr lang="ru-RU" sz="18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Воспитатели старшей группы </a:t>
            </a:r>
          </a:p>
          <a:p>
            <a:pPr algn="r"/>
            <a:r>
              <a:rPr lang="ru-RU" sz="18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МАОУ Гимназии им. Н.В. Пушкова </a:t>
            </a:r>
          </a:p>
          <a:p>
            <a:pPr algn="r"/>
            <a:r>
              <a:rPr lang="ru-RU" sz="18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(Дошкольное отделение №2)</a:t>
            </a:r>
          </a:p>
          <a:p>
            <a:pPr algn="r"/>
            <a:r>
              <a:rPr lang="ru-RU" sz="18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Семенова О.Н.</a:t>
            </a:r>
          </a:p>
          <a:p>
            <a:pPr algn="r"/>
            <a:r>
              <a:rPr lang="ru-RU" sz="1800" b="1" i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Парфенова В.Н.</a:t>
            </a:r>
            <a:endParaRPr lang="ru-RU" sz="1800" b="1" i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23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79"/>
    </mc:Choice>
    <mc:Fallback xmlns="">
      <p:transition spd="slow" advTm="116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extLst mod="1">
    <p:ext uri="{E180D4A7-C9FB-4DFB-919C-405C955672EB}">
      <p14:showEvtLst xmlns:p14="http://schemas.microsoft.com/office/powerpoint/2010/main">
        <p14:playEvt time="46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test\Desktop\ВОВ\20200325_10120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194093" y="1795601"/>
            <a:ext cx="4385945" cy="3293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test\Desktop\ВОВ\20200313_11480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34545">
            <a:off x="304025" y="1265269"/>
            <a:ext cx="4366895" cy="3278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test\Desktop\ВОВ\20200313_11482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35013">
            <a:off x="4906403" y="1731637"/>
            <a:ext cx="4147820" cy="311404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5597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5"/>
    </mc:Choice>
    <mc:Fallback xmlns="">
      <p:transition spd="slow" advTm="70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test\Desktop\ВОВ\20200313_11472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83517">
            <a:off x="53842" y="1251163"/>
            <a:ext cx="4290695" cy="3221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test\Desktop\ВОВ\20200313_11470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5301">
            <a:off x="2837373" y="833378"/>
            <a:ext cx="5855214" cy="446065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811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24"/>
    </mc:Choice>
    <mc:Fallback xmlns="">
      <p:transition spd="slow" advTm="32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test\Desktop\ВОВ\20200305_09274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43022">
            <a:off x="-56283" y="1041666"/>
            <a:ext cx="4385945" cy="32931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test\Desktop\ВОВ\20200305_09292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74543" y="2928824"/>
            <a:ext cx="4015105" cy="3014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test\Desktop\ВОВ\20200305_09293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69781">
            <a:off x="3102771" y="951751"/>
            <a:ext cx="3980180" cy="2988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test\Desktop\ВОВ\20200305_09345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35832">
            <a:off x="5134270" y="1107802"/>
            <a:ext cx="4124325" cy="3096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test\Desktop\ВОВ\20200305_093453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74936">
            <a:off x="3292769" y="2885960"/>
            <a:ext cx="4129405" cy="310007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134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82"/>
    </mc:Choice>
    <mc:Fallback xmlns="">
      <p:transition spd="slow" advTm="71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4926" y="1266825"/>
            <a:ext cx="6477000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</a:rPr>
              <a:t>АКТУАЛЬНОСТЬ</a:t>
            </a:r>
          </a:p>
          <a:p>
            <a:pPr indent="360000" algn="just">
              <a:spcAft>
                <a:spcPts val="0"/>
              </a:spcAft>
            </a:pPr>
            <a:r>
              <a:rPr lang="ru-RU" b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Стержнем всего российского воспитания является патриотизм. Понятие «патриотизм» включает в себя любовь к Родине, к земле, где родился и вырос, гордость за исторические свершения народа.</a:t>
            </a:r>
          </a:p>
          <a:p>
            <a:pPr indent="360000" algn="just">
              <a:spcAft>
                <a:spcPts val="0"/>
              </a:spcAft>
            </a:pPr>
            <a:r>
              <a:rPr lang="ru-RU" b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Дошкольный возраст, как возраст формирования основ личности, имеет свои потенциальные возможности для формирования высших социальных чувств, к которым относится и чувство патриотизма. Чтобы найти верный путь воспитания многогранного чувства любви к Родине, сначала следует представить, на базе каких чувств эта любовь может сформироваться и без какой эмоционально-познавательной основы она не сможет появиться.</a:t>
            </a:r>
            <a:endParaRPr lang="ru-RU" b="1" dirty="0"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21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30"/>
    </mc:Choice>
    <mc:Fallback xmlns="">
      <p:transition spd="slow" advTm="145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375" y="356621"/>
            <a:ext cx="7801957" cy="608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2313" marR="269240" indent="-366713">
              <a:lnSpc>
                <a:spcPct val="115000"/>
              </a:lnSpc>
              <a:spcAft>
                <a:spcPts val="0"/>
              </a:spcAft>
              <a:tabLst>
                <a:tab pos="6301105" algn="l"/>
                <a:tab pos="6391275" algn="l"/>
              </a:tabLs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Проблема: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Cambria" panose="020405030504060302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овременное поколение не знает ничего о Великой Отечественной войне. </a:t>
            </a:r>
          </a:p>
          <a:p>
            <a:pPr marL="539750" marR="269240" indent="-1841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tabLst>
                <a:tab pos="6301105" algn="l"/>
                <a:tab pos="6391275" algn="l"/>
              </a:tabLs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2313" marR="269240">
              <a:lnSpc>
                <a:spcPct val="115000"/>
              </a:lnSpc>
              <a:spcAft>
                <a:spcPts val="0"/>
              </a:spcAft>
              <a:tabLst>
                <a:tab pos="6301105" algn="l"/>
                <a:tab pos="6391275" algn="l"/>
              </a:tabLs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оспитание у детей старшего дошкольного возраста нравственно – патриотические качества и чувства гордости за свою Родину. </a:t>
            </a:r>
            <a:endParaRPr lang="ru-RU" b="1" dirty="0" smtClean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2313" marR="269240" indent="-452438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tabLst>
                <a:tab pos="6301105" algn="l"/>
                <a:tab pos="6391275" algn="l"/>
              </a:tabLst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08063" marR="26924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1105" algn="l"/>
                <a:tab pos="6391275" algn="l"/>
              </a:tabLst>
            </a:pPr>
            <a:r>
              <a:rPr lang="ru-RU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асширять и систематизировать знания детей о ВОВ. </a:t>
            </a:r>
            <a:endParaRPr lang="ru-RU" b="1" dirty="0" smtClean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08063" marR="26924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1105" algn="l"/>
                <a:tab pos="6391275" algn="l"/>
              </a:tabLst>
            </a:pPr>
            <a:r>
              <a:rPr lang="ru-RU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b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ормировать нравственно-патриотические качества: храбрость, мужество, стремление защищать свою Родину. </a:t>
            </a:r>
            <a:endParaRPr lang="ru-RU" b="1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8063" marR="26924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1105" algn="l"/>
                <a:tab pos="6391275" algn="l"/>
              </a:tabLst>
            </a:pPr>
            <a:r>
              <a:rPr lang="ru-RU" b="1" dirty="0">
                <a:solidFill>
                  <a:prstClr val="black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проявлению у детей интереса к истории своей </a:t>
            </a:r>
            <a:r>
              <a:rPr lang="ru-RU" b="1" dirty="0" smtClean="0">
                <a:solidFill>
                  <a:prstClr val="black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страны.</a:t>
            </a:r>
            <a:endParaRPr lang="ru-RU" b="1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8063" marR="26924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1105" algn="l"/>
                <a:tab pos="6391275" algn="l"/>
              </a:tabLst>
            </a:pPr>
            <a:r>
              <a:rPr lang="ru-RU" b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в детях уважительное отношение к старшему поколению.</a:t>
            </a:r>
          </a:p>
          <a:p>
            <a:pPr marL="1008063" marR="26924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1105" algn="l"/>
                <a:tab pos="6391275" algn="l"/>
              </a:tabLst>
            </a:pPr>
            <a:r>
              <a:rPr lang="ru-RU" b="1" dirty="0" smtClean="0"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семейным фотографиям и наградам.</a:t>
            </a:r>
            <a:endParaRPr lang="ru-RU" b="1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74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38"/>
    </mc:Choice>
    <mc:Fallback xmlns="">
      <p:transition spd="slow" advTm="109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001" y="832385"/>
            <a:ext cx="6619875" cy="4375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2313" indent="-366713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</a:p>
          <a:p>
            <a:pPr marL="722313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старшей группы, родители, воспитатели</a:t>
            </a:r>
            <a:endParaRPr lang="ru-RU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22098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22313" indent="-366713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</a:p>
          <a:p>
            <a:pPr marL="722313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2313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Март- Апрель</a:t>
            </a:r>
            <a:endParaRPr 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формы реализации проекта:</a:t>
            </a: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0806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НОД,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806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</a:p>
          <a:p>
            <a:pPr marL="100806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презентаций и фильмов 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войне;</a:t>
            </a:r>
          </a:p>
          <a:p>
            <a:pPr marL="1008063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родителей. </a:t>
            </a:r>
          </a:p>
          <a:p>
            <a:pPr marL="228600" indent="220980">
              <a:lnSpc>
                <a:spcPct val="115000"/>
              </a:lnSpc>
              <a:spcAft>
                <a:spcPts val="0"/>
              </a:spcAft>
              <a:tabLst>
                <a:tab pos="2238375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84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66"/>
    </mc:Choice>
    <mc:Fallback xmlns="">
      <p:transition spd="slow" advTm="53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2525" y="2905125"/>
            <a:ext cx="649605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20980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22098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18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2"/>
    </mc:Choice>
    <mc:Fallback xmlns="">
      <p:transition spd="slow" advTm="20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429" y="2634797"/>
            <a:ext cx="8374742" cy="1726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 </a:t>
            </a:r>
          </a:p>
          <a:p>
            <a:pPr marL="228600" indent="220980">
              <a:lnSpc>
                <a:spcPct val="115000"/>
              </a:lnSpc>
              <a:spcAft>
                <a:spcPts val="0"/>
              </a:spcAft>
            </a:pPr>
            <a:endParaRPr lang="ru-RU" sz="20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200" indent="276225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литературы по данной теме;</a:t>
            </a:r>
            <a:endParaRPr lang="ru-RU" sz="2000" b="1" dirty="0" smtClean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200" indent="276225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плана работы</a:t>
            </a:r>
            <a:endParaRPr lang="ru-RU" sz="2000" b="1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35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33"/>
    </mc:Choice>
    <mc:Fallback xmlns="">
      <p:transition spd="slow" advTm="30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1476" y="416927"/>
            <a:ext cx="7078478" cy="574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Основной этап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 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1350" indent="-2857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1600" u="sng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Б</a:t>
            </a:r>
            <a:r>
              <a:rPr lang="ru-RU" sz="1600" u="sng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еседы на темы:</a:t>
            </a:r>
            <a:endParaRPr lang="ru-RU" sz="1600" u="sng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«Великая Отечественная война»,</a:t>
            </a:r>
            <a:endParaRPr lang="ru-RU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«Почему война называется Великой Отечественной».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«Дети и война»,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«Подвиги детей – героев войны» (из серии «Дети войны») </a:t>
            </a:r>
            <a:endParaRPr lang="ru-RU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555625" indent="-2857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1600" u="sng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Чтение художественных произведений:</a:t>
            </a:r>
          </a:p>
          <a:p>
            <a:pPr marL="722313"/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стихи </a:t>
            </a:r>
            <a:r>
              <a:rPr lang="ru-RU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и рассказы о Великой </a:t>
            </a: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Отечественной войне,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С. Алексеев «От Москвы до Берлина»,  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Н. </a:t>
            </a:r>
            <a:r>
              <a:rPr lang="ru-RU" sz="1400" b="1" dirty="0" err="1" smtClean="0">
                <a:latin typeface="Cambria" panose="02040503050406030204" pitchFamily="18" charset="0"/>
                <a:cs typeface="Times New Roman" panose="02020603050405020304" pitchFamily="18" charset="0"/>
              </a:rPr>
              <a:t>Ходза</a:t>
            </a: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 «Дорога жизни»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В. Н. Семенцова «Лист фикуса»</a:t>
            </a:r>
          </a:p>
          <a:p>
            <a:pPr marL="571500" indent="-2857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1600" u="sng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Прослушивание музыкальных произведений о войне:</a:t>
            </a:r>
          </a:p>
          <a:p>
            <a:pPr marL="722313" indent="258763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«День Победы» Д. </a:t>
            </a:r>
            <a:r>
              <a:rPr lang="ru-RU" sz="1400" b="1" dirty="0" err="1" smtClean="0">
                <a:latin typeface="Cambria" panose="02040503050406030204" pitchFamily="18" charset="0"/>
                <a:cs typeface="Times New Roman" panose="02020603050405020304" pitchFamily="18" charset="0"/>
              </a:rPr>
              <a:t>Тухманова</a:t>
            </a: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, </a:t>
            </a:r>
            <a:endParaRPr lang="ru-RU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722313" indent="258763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«Журавли»</a:t>
            </a:r>
            <a:r>
              <a:rPr lang="ru-RU" sz="1400" b="1" dirty="0">
                <a:latin typeface="Cambria" panose="02040503050406030204" pitchFamily="18" charset="0"/>
              </a:rPr>
              <a:t> </a:t>
            </a:r>
            <a:r>
              <a:rPr lang="ru-RU" sz="1400" b="1" dirty="0" smtClean="0">
                <a:latin typeface="Cambria" panose="02040503050406030204" pitchFamily="18" charset="0"/>
              </a:rPr>
              <a:t>- </a:t>
            </a: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песня композитора Яна Френкеля на стихи Расула Гамзатова, в переводе на русский Наума Гребнева</a:t>
            </a:r>
            <a:r>
              <a:rPr lang="ru-RU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ru-RU" sz="1400" b="1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722313" indent="258763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«Священная война» сл. В. Лебедева-Кумача, </a:t>
            </a:r>
          </a:p>
          <a:p>
            <a:pPr marL="722313" indent="258763">
              <a:buFont typeface="Arial" panose="020B0604020202020204" pitchFamily="34" charset="0"/>
              <a:buChar char="•"/>
              <a:tabLst>
                <a:tab pos="269875" algn="l"/>
              </a:tabLst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Катюша» М. </a:t>
            </a:r>
            <a:r>
              <a:rPr lang="ru-RU" sz="1400" b="1" dirty="0" err="1">
                <a:latin typeface="Cambria" panose="02040503050406030204" pitchFamily="18" charset="0"/>
                <a:cs typeface="Times New Roman" panose="02020603050405020304" pitchFamily="18" charset="0"/>
              </a:rPr>
              <a:t>Блантера</a:t>
            </a:r>
            <a:r>
              <a:rPr lang="ru-RU" sz="1400" b="1" dirty="0">
                <a:latin typeface="Cambria" panose="02040503050406030204" pitchFamily="18" charset="0"/>
                <a:cs typeface="Times New Roman" panose="02020603050405020304" pitchFamily="18" charset="0"/>
              </a:rPr>
              <a:t>, автор слов —Михаил </a:t>
            </a: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Исаковский</a:t>
            </a:r>
            <a:endParaRPr lang="ru-RU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571500" indent="-2857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1600" b="1" u="sng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Показ: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презентации на тему: «Неизвестный солдат» 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видеоролик «Детям о войне»</a:t>
            </a:r>
            <a:endParaRPr lang="ru-RU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571500" indent="-2857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1600" b="1" u="sng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Консультация для родителей</a:t>
            </a:r>
            <a:r>
              <a:rPr lang="ru-RU" sz="16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: </a:t>
            </a:r>
          </a:p>
          <a:p>
            <a:pPr marL="1008063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«Как рассказать ребенку о войне? »</a:t>
            </a:r>
            <a:br>
              <a:rPr lang="ru-RU" sz="14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63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79"/>
    </mc:Choice>
    <mc:Fallback xmlns="">
      <p:transition spd="slow" advTm="130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817" y="282804"/>
            <a:ext cx="7503736" cy="590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220980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r>
              <a:rPr lang="ru-RU" sz="2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69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b="1" u="sng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НОД по аппликации:</a:t>
            </a:r>
            <a:endParaRPr lang="ru-RU" sz="2000" b="1" u="sng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marL="7112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latin typeface="Cambria" panose="02040503050406030204" pitchFamily="18" charset="0"/>
                <a:cs typeface="Times New Roman" panose="02020603050405020304" pitchFamily="18" charset="0"/>
              </a:rPr>
              <a:t>Гвоздика ко Дню </a:t>
            </a:r>
            <a:r>
              <a:rPr lang="ru-RU" sz="2000" b="1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Победы»</a:t>
            </a:r>
          </a:p>
          <a:p>
            <a:pPr marL="9969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000" b="1" u="sng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Изготовление:</a:t>
            </a:r>
          </a:p>
          <a:p>
            <a:pPr marL="7112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err="1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лепбука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«Великая Отечественная война»</a:t>
            </a:r>
          </a:p>
          <a:p>
            <a:pPr marL="7112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макета «Вечный огонь» (</a:t>
            </a:r>
            <a:r>
              <a:rPr lang="ru-RU" sz="2000" b="1" dirty="0" err="1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квилинг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000000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3538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Ожидаемый результат проекта: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>
                <a:latin typeface="Cambria" panose="02040503050406030204" pitchFamily="18" charset="0"/>
              </a:rPr>
              <a:t>Расширены знания детей о Великой Отечественной войне, о детях –героях, примерах величайшего героизма и мужества людей в борьбе за свободу Родины.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>
                <a:latin typeface="Cambria" panose="02040503050406030204" pitchFamily="18" charset="0"/>
              </a:rPr>
              <a:t>Появилось чувство гордости за стойкость и самоотверженность народа в Великой Отечественной войне.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>
                <a:latin typeface="Cambria" panose="02040503050406030204" pitchFamily="18" charset="0"/>
              </a:rPr>
              <a:t> Сформировалось внимательное и уважительное отношение к участникам войны, бережное отношение к семейным фотографиям и реликвиям (медали, ордена и др.).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b="1" dirty="0">
                <a:latin typeface="Cambria" panose="02040503050406030204" pitchFamily="18" charset="0"/>
              </a:rPr>
              <a:t>У воспитанников сформировалось мнение о недопустимости войны. </a:t>
            </a:r>
          </a:p>
          <a:p>
            <a:pPr marL="711200">
              <a:lnSpc>
                <a:spcPct val="115000"/>
              </a:lnSpc>
              <a:spcAft>
                <a:spcPts val="0"/>
              </a:spcAft>
            </a:pPr>
            <a:endParaRPr lang="ru-RU" sz="2000" b="1" dirty="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97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38"/>
    </mc:Choice>
    <mc:Fallback xmlns="">
      <p:transition spd="slow" advTm="61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915" y="1477473"/>
            <a:ext cx="821100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bg1"/>
                </a:solidFill>
                <a:latin typeface="+mj-lt"/>
              </a:rPr>
              <a:t>Используемая литература:</a:t>
            </a:r>
          </a:p>
          <a:p>
            <a:r>
              <a:rPr lang="ru-RU" b="1" dirty="0">
                <a:latin typeface="Cambria" panose="02040503050406030204" pitchFamily="18" charset="0"/>
              </a:rPr>
              <a:t>1. Алешина Н. В. «Патриотическое воспитание дошкольников: методические рекомендации»</a:t>
            </a:r>
          </a:p>
          <a:p>
            <a:r>
              <a:rPr lang="ru-RU" b="1" dirty="0">
                <a:latin typeface="Cambria" panose="02040503050406030204" pitchFamily="18" charset="0"/>
              </a:rPr>
              <a:t>2. </a:t>
            </a:r>
            <a:r>
              <a:rPr lang="ru-RU" b="1" dirty="0" err="1">
                <a:latin typeface="Cambria" panose="02040503050406030204" pitchFamily="18" charset="0"/>
              </a:rPr>
              <a:t>Веракса</a:t>
            </a:r>
            <a:r>
              <a:rPr lang="ru-RU" b="1" dirty="0">
                <a:latin typeface="Cambria" panose="02040503050406030204" pitchFamily="18" charset="0"/>
              </a:rPr>
              <a:t> Н. Е. «Проектная деятельность дошкольников: пособие для педагогов дошкольных учреждений»</a:t>
            </a:r>
          </a:p>
          <a:p>
            <a:r>
              <a:rPr lang="ru-RU" b="1" dirty="0">
                <a:latin typeface="Cambria" panose="02040503050406030204" pitchFamily="18" charset="0"/>
              </a:rPr>
              <a:t>3. Васильева Н. «Проектная деятельность: участвуем вместе»</a:t>
            </a:r>
          </a:p>
          <a:p>
            <a:r>
              <a:rPr lang="ru-RU" b="1" dirty="0">
                <a:latin typeface="Cambria" panose="02040503050406030204" pitchFamily="18" charset="0"/>
              </a:rPr>
              <a:t>4. </a:t>
            </a:r>
            <a:r>
              <a:rPr lang="ru-RU" b="1" dirty="0" err="1">
                <a:latin typeface="Cambria" panose="02040503050406030204" pitchFamily="18" charset="0"/>
              </a:rPr>
              <a:t>Мулько</a:t>
            </a:r>
            <a:r>
              <a:rPr lang="ru-RU" b="1" dirty="0">
                <a:latin typeface="Cambria" panose="02040503050406030204" pitchFamily="18" charset="0"/>
              </a:rPr>
              <a:t> И. Ф. «Социально-нравственное воспитание детей 5-7 лет»</a:t>
            </a:r>
          </a:p>
          <a:p>
            <a:r>
              <a:rPr lang="ru-RU" b="1" dirty="0">
                <a:latin typeface="Cambria" panose="02040503050406030204" pitchFamily="18" charset="0"/>
              </a:rPr>
              <a:t>5. Казакова А. П., Шорыгина Т. А. «Детям о Великой Победе»</a:t>
            </a:r>
          </a:p>
          <a:p>
            <a:r>
              <a:rPr lang="ru-RU" b="1" dirty="0">
                <a:latin typeface="Cambria" panose="02040503050406030204" pitchFamily="18" charset="0"/>
              </a:rPr>
              <a:t>6. </a:t>
            </a:r>
            <a:r>
              <a:rPr lang="ru-RU" b="1" dirty="0" err="1">
                <a:latin typeface="Cambria" panose="02040503050406030204" pitchFamily="18" charset="0"/>
              </a:rPr>
              <a:t>Кондрыкинская</a:t>
            </a:r>
            <a:r>
              <a:rPr lang="ru-RU" b="1" dirty="0">
                <a:latin typeface="Cambria" panose="02040503050406030204" pitchFamily="18" charset="0"/>
              </a:rPr>
              <a:t> Л. А. «Дошкольникам о защитниках Отечества: методическое пособие по патриотическому воспитанию в ДОУ»</a:t>
            </a:r>
          </a:p>
          <a:p>
            <a:r>
              <a:rPr lang="ru-RU" b="1" dirty="0">
                <a:latin typeface="Cambria" panose="02040503050406030204" pitchFamily="18" charset="0"/>
              </a:rPr>
              <a:t>7.  </a:t>
            </a:r>
            <a:r>
              <a:rPr lang="ru-RU" b="1" dirty="0" err="1">
                <a:latin typeface="Cambria" panose="02040503050406030204" pitchFamily="18" charset="0"/>
              </a:rPr>
              <a:t>Гербова</a:t>
            </a:r>
            <a:r>
              <a:rPr lang="ru-RU" b="1" dirty="0">
                <a:latin typeface="Cambria" panose="02040503050406030204" pitchFamily="18" charset="0"/>
              </a:rPr>
              <a:t> В.В. «Занятия по развитию речи»</a:t>
            </a:r>
          </a:p>
          <a:p>
            <a:r>
              <a:rPr lang="ru-RU" b="1" dirty="0">
                <a:latin typeface="Cambria" panose="02040503050406030204" pitchFamily="18" charset="0"/>
              </a:rPr>
              <a:t>8. Сеть Интернет</a:t>
            </a:r>
          </a:p>
          <a:p>
            <a:pPr lvl="0"/>
            <a:endParaRPr lang="ru-RU" b="1" dirty="0">
              <a:latin typeface="Cambria" panose="02040503050406030204" pitchFamily="18" charset="0"/>
            </a:endParaRPr>
          </a:p>
          <a:p>
            <a:pPr lvl="0"/>
            <a:endParaRPr lang="ru-RU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31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10"/>
    </mc:Choice>
    <mc:Fallback xmlns="">
      <p:transition spd="slow" advTm="6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2|1|1.2"/>
</p:tagLst>
</file>

<file path=ppt/theme/theme1.xml><?xml version="1.0" encoding="utf-8"?>
<a:theme xmlns:a="http://schemas.openxmlformats.org/drawingml/2006/main" name="9maja-3 (1)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/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384</TotalTime>
  <Words>470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Calibri</vt:lpstr>
      <vt:lpstr>Cambria</vt:lpstr>
      <vt:lpstr>Impact</vt:lpstr>
      <vt:lpstr>Times New Roman</vt:lpstr>
      <vt:lpstr>Wingdings</vt:lpstr>
      <vt:lpstr>9maja-3 (1)</vt:lpstr>
      <vt:lpstr>9 мая  ДЕНЬ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  ДЕНЬ ПОБЕДЫ</dc:title>
  <dc:creator>test</dc:creator>
  <cp:lastModifiedBy>test</cp:lastModifiedBy>
  <cp:revision>36</cp:revision>
  <dcterms:created xsi:type="dcterms:W3CDTF">2020-04-10T07:47:43Z</dcterms:created>
  <dcterms:modified xsi:type="dcterms:W3CDTF">2020-05-20T19:20:44Z</dcterms:modified>
</cp:coreProperties>
</file>