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6D2F4"/>
    <a:srgbClr val="DD4219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612618-A708-49EF-A0CB-297199ABC4CE}" type="doc">
      <dgm:prSet loTypeId="urn:microsoft.com/office/officeart/2005/8/layout/cycle7" loCatId="cycle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165A80-3526-4986-8C06-6E8F0797DAA1}">
      <dgm:prSet phldrT="[Текст]"/>
      <dgm:spPr/>
      <dgm:t>
        <a:bodyPr/>
        <a:lstStyle/>
        <a:p>
          <a:r>
            <a:rPr lang="ru-RU" dirty="0" smtClean="0"/>
            <a:t>Русский язык </a:t>
          </a:r>
          <a:endParaRPr lang="ru-RU" dirty="0"/>
        </a:p>
      </dgm:t>
    </dgm:pt>
    <dgm:pt modelId="{581C0703-CB03-483A-806A-E379A714C416}" type="parTrans" cxnId="{65EB822E-6C1D-419F-B2E1-615E34593233}">
      <dgm:prSet/>
      <dgm:spPr/>
      <dgm:t>
        <a:bodyPr/>
        <a:lstStyle/>
        <a:p>
          <a:endParaRPr lang="ru-RU"/>
        </a:p>
      </dgm:t>
    </dgm:pt>
    <dgm:pt modelId="{B0515B2E-C3CC-4E36-93B2-E67E031EF9EB}" type="sibTrans" cxnId="{65EB822E-6C1D-419F-B2E1-615E34593233}">
      <dgm:prSet/>
      <dgm:spPr/>
      <dgm:t>
        <a:bodyPr/>
        <a:lstStyle/>
        <a:p>
          <a:endParaRPr lang="ru-RU"/>
        </a:p>
      </dgm:t>
    </dgm:pt>
    <dgm:pt modelId="{AA1AAF59-BEBE-4A16-A3B1-96E68AF3FBE5}">
      <dgm:prSet phldrT="[Текст]"/>
      <dgm:spPr/>
      <dgm:t>
        <a:bodyPr/>
        <a:lstStyle/>
        <a:p>
          <a:r>
            <a:rPr lang="ru-RU" dirty="0" smtClean="0"/>
            <a:t>Математика</a:t>
          </a:r>
          <a:endParaRPr lang="ru-RU" dirty="0"/>
        </a:p>
      </dgm:t>
    </dgm:pt>
    <dgm:pt modelId="{A043D220-0659-42B8-9130-150DE9EF0BC2}" type="parTrans" cxnId="{781B5E54-AA6A-4589-B7D0-349F16082957}">
      <dgm:prSet/>
      <dgm:spPr/>
      <dgm:t>
        <a:bodyPr/>
        <a:lstStyle/>
        <a:p>
          <a:endParaRPr lang="ru-RU"/>
        </a:p>
      </dgm:t>
    </dgm:pt>
    <dgm:pt modelId="{40F15DBE-18BB-4B1C-9028-4218AB805EF7}" type="sibTrans" cxnId="{781B5E54-AA6A-4589-B7D0-349F16082957}">
      <dgm:prSet/>
      <dgm:spPr/>
      <dgm:t>
        <a:bodyPr/>
        <a:lstStyle/>
        <a:p>
          <a:endParaRPr lang="ru-RU"/>
        </a:p>
      </dgm:t>
    </dgm:pt>
    <dgm:pt modelId="{675D27C3-9546-4DA7-9B9A-89CA3CAB381C}">
      <dgm:prSet phldrT="[Текст]"/>
      <dgm:spPr/>
      <dgm:t>
        <a:bodyPr/>
        <a:lstStyle/>
        <a:p>
          <a:r>
            <a:rPr lang="ru-RU" dirty="0" smtClean="0"/>
            <a:t>Биология </a:t>
          </a:r>
          <a:endParaRPr lang="ru-RU" dirty="0"/>
        </a:p>
      </dgm:t>
    </dgm:pt>
    <dgm:pt modelId="{74650C86-37FF-44E7-8472-63CD0C51A136}" type="parTrans" cxnId="{D36E1034-315F-4AB8-98C1-D53669F65D4A}">
      <dgm:prSet/>
      <dgm:spPr/>
      <dgm:t>
        <a:bodyPr/>
        <a:lstStyle/>
        <a:p>
          <a:endParaRPr lang="ru-RU"/>
        </a:p>
      </dgm:t>
    </dgm:pt>
    <dgm:pt modelId="{865796A0-63C9-4D16-9AB9-D5B9D083CDE6}" type="sibTrans" cxnId="{D36E1034-315F-4AB8-98C1-D53669F65D4A}">
      <dgm:prSet/>
      <dgm:spPr/>
      <dgm:t>
        <a:bodyPr/>
        <a:lstStyle/>
        <a:p>
          <a:endParaRPr lang="ru-RU"/>
        </a:p>
      </dgm:t>
    </dgm:pt>
    <dgm:pt modelId="{DA96D124-D9B7-4886-8E6E-A54E51697CDA}">
      <dgm:prSet phldrT="[Текст]"/>
      <dgm:spPr/>
      <dgm:t>
        <a:bodyPr/>
        <a:lstStyle/>
        <a:p>
          <a:r>
            <a:rPr lang="ru-RU" dirty="0" smtClean="0"/>
            <a:t>Обществознание </a:t>
          </a:r>
          <a:endParaRPr lang="ru-RU" dirty="0"/>
        </a:p>
      </dgm:t>
    </dgm:pt>
    <dgm:pt modelId="{BFF8B29B-88AD-4E60-A1B8-990BEBDA5787}" type="parTrans" cxnId="{8A7DB527-54EA-4646-A155-FD744839FB38}">
      <dgm:prSet/>
      <dgm:spPr/>
      <dgm:t>
        <a:bodyPr/>
        <a:lstStyle/>
        <a:p>
          <a:endParaRPr lang="ru-RU"/>
        </a:p>
      </dgm:t>
    </dgm:pt>
    <dgm:pt modelId="{4DBAB160-582B-4151-8F03-3ACD6C7CFADE}" type="sibTrans" cxnId="{8A7DB527-54EA-4646-A155-FD744839FB38}">
      <dgm:prSet/>
      <dgm:spPr/>
      <dgm:t>
        <a:bodyPr/>
        <a:lstStyle/>
        <a:p>
          <a:endParaRPr lang="ru-RU"/>
        </a:p>
      </dgm:t>
    </dgm:pt>
    <dgm:pt modelId="{A6292F30-25F3-4E46-95B2-AAECD05BBDFA}" type="pres">
      <dgm:prSet presAssocID="{75612618-A708-49EF-A0CB-297199ABC4C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C16790-D4E6-49F4-A450-121ED0C971DB}" type="pres">
      <dgm:prSet presAssocID="{39165A80-3526-4986-8C06-6E8F0797DAA1}" presName="node" presStyleLbl="node1" presStyleIdx="0" presStyleCnt="4" custRadScaleRad="47034" custRadScaleInc="-24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CF3B93-702A-4BE4-B408-3A90BB92C9D4}" type="pres">
      <dgm:prSet presAssocID="{B0515B2E-C3CC-4E36-93B2-E67E031EF9EB}" presName="sibTrans" presStyleLbl="sibTrans2D1" presStyleIdx="0" presStyleCnt="4"/>
      <dgm:spPr/>
      <dgm:t>
        <a:bodyPr/>
        <a:lstStyle/>
        <a:p>
          <a:endParaRPr lang="ru-RU"/>
        </a:p>
      </dgm:t>
    </dgm:pt>
    <dgm:pt modelId="{0E11647C-4AFF-4346-A32C-CAEE70A6EB55}" type="pres">
      <dgm:prSet presAssocID="{B0515B2E-C3CC-4E36-93B2-E67E031EF9EB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AC1F0762-2731-41B9-B363-E7F9030DEAD9}" type="pres">
      <dgm:prSet presAssocID="{AA1AAF59-BEBE-4A16-A3B1-96E68AF3FBE5}" presName="node" presStyleLbl="node1" presStyleIdx="1" presStyleCnt="4" custRadScaleRad="104603" custRadScaleInc="27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82538-3FB5-4E3C-8CF7-7FC510B51D43}" type="pres">
      <dgm:prSet presAssocID="{40F15DBE-18BB-4B1C-9028-4218AB805EF7}" presName="sibTrans" presStyleLbl="sibTrans2D1" presStyleIdx="1" presStyleCnt="4"/>
      <dgm:spPr/>
      <dgm:t>
        <a:bodyPr/>
        <a:lstStyle/>
        <a:p>
          <a:endParaRPr lang="ru-RU"/>
        </a:p>
      </dgm:t>
    </dgm:pt>
    <dgm:pt modelId="{6DBC1485-2C10-45D1-A696-CB5D97FBB266}" type="pres">
      <dgm:prSet presAssocID="{40F15DBE-18BB-4B1C-9028-4218AB805EF7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11EA573B-F381-4CAD-8CB9-F45A65002661}" type="pres">
      <dgm:prSet presAssocID="{675D27C3-9546-4DA7-9B9A-89CA3CAB381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3511D-5AA4-4B14-917F-4D45A15E5CA2}" type="pres">
      <dgm:prSet presAssocID="{865796A0-63C9-4D16-9AB9-D5B9D083CDE6}" presName="sibTrans" presStyleLbl="sibTrans2D1" presStyleIdx="2" presStyleCnt="4"/>
      <dgm:spPr/>
      <dgm:t>
        <a:bodyPr/>
        <a:lstStyle/>
        <a:p>
          <a:endParaRPr lang="ru-RU"/>
        </a:p>
      </dgm:t>
    </dgm:pt>
    <dgm:pt modelId="{66BE727B-9188-42D8-A224-5CFACA2C116D}" type="pres">
      <dgm:prSet presAssocID="{865796A0-63C9-4D16-9AB9-D5B9D083CDE6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AC811AEA-7E18-43A3-AF2D-3337C68E551E}" type="pres">
      <dgm:prSet presAssocID="{DA96D124-D9B7-4886-8E6E-A54E51697CDA}" presName="node" presStyleLbl="node1" presStyleIdx="3" presStyleCnt="4" custRadScaleRad="120832" custRadScaleInc="-23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E1CC84-8A01-4CC1-9A13-3A98EBC91784}" type="pres">
      <dgm:prSet presAssocID="{4DBAB160-582B-4151-8F03-3ACD6C7CFADE}" presName="sibTrans" presStyleLbl="sibTrans2D1" presStyleIdx="3" presStyleCnt="4"/>
      <dgm:spPr/>
      <dgm:t>
        <a:bodyPr/>
        <a:lstStyle/>
        <a:p>
          <a:endParaRPr lang="ru-RU"/>
        </a:p>
      </dgm:t>
    </dgm:pt>
    <dgm:pt modelId="{4B5F55CE-F0AB-4273-A761-33C876AECD95}" type="pres">
      <dgm:prSet presAssocID="{4DBAB160-582B-4151-8F03-3ACD6C7CFADE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D8D17DE1-1E81-4C9E-9D85-19DE105B8E93}" type="presOf" srcId="{865796A0-63C9-4D16-9AB9-D5B9D083CDE6}" destId="{23E3511D-5AA4-4B14-917F-4D45A15E5CA2}" srcOrd="0" destOrd="0" presId="urn:microsoft.com/office/officeart/2005/8/layout/cycle7"/>
    <dgm:cxn modelId="{15FFEB1A-34FF-4968-AA31-23416F4410B3}" type="presOf" srcId="{675D27C3-9546-4DA7-9B9A-89CA3CAB381C}" destId="{11EA573B-F381-4CAD-8CB9-F45A65002661}" srcOrd="0" destOrd="0" presId="urn:microsoft.com/office/officeart/2005/8/layout/cycle7"/>
    <dgm:cxn modelId="{08B3C565-D2A9-49A9-8AC4-BD7C86636337}" type="presOf" srcId="{75612618-A708-49EF-A0CB-297199ABC4CE}" destId="{A6292F30-25F3-4E46-95B2-AAECD05BBDFA}" srcOrd="0" destOrd="0" presId="urn:microsoft.com/office/officeart/2005/8/layout/cycle7"/>
    <dgm:cxn modelId="{1ED31EE4-CDEA-4AFD-B96C-A2C6052A89DA}" type="presOf" srcId="{B0515B2E-C3CC-4E36-93B2-E67E031EF9EB}" destId="{79CF3B93-702A-4BE4-B408-3A90BB92C9D4}" srcOrd="0" destOrd="0" presId="urn:microsoft.com/office/officeart/2005/8/layout/cycle7"/>
    <dgm:cxn modelId="{6140830D-30DA-42EC-8EBC-30809D1677C5}" type="presOf" srcId="{AA1AAF59-BEBE-4A16-A3B1-96E68AF3FBE5}" destId="{AC1F0762-2731-41B9-B363-E7F9030DEAD9}" srcOrd="0" destOrd="0" presId="urn:microsoft.com/office/officeart/2005/8/layout/cycle7"/>
    <dgm:cxn modelId="{6FFD0CCA-B90C-45C9-B7BE-17648A9CE34E}" type="presOf" srcId="{B0515B2E-C3CC-4E36-93B2-E67E031EF9EB}" destId="{0E11647C-4AFF-4346-A32C-CAEE70A6EB55}" srcOrd="1" destOrd="0" presId="urn:microsoft.com/office/officeart/2005/8/layout/cycle7"/>
    <dgm:cxn modelId="{08C161C9-CC93-4925-9E85-2415AC087FC2}" type="presOf" srcId="{4DBAB160-582B-4151-8F03-3ACD6C7CFADE}" destId="{11E1CC84-8A01-4CC1-9A13-3A98EBC91784}" srcOrd="0" destOrd="0" presId="urn:microsoft.com/office/officeart/2005/8/layout/cycle7"/>
    <dgm:cxn modelId="{65EB822E-6C1D-419F-B2E1-615E34593233}" srcId="{75612618-A708-49EF-A0CB-297199ABC4CE}" destId="{39165A80-3526-4986-8C06-6E8F0797DAA1}" srcOrd="0" destOrd="0" parTransId="{581C0703-CB03-483A-806A-E379A714C416}" sibTransId="{B0515B2E-C3CC-4E36-93B2-E67E031EF9EB}"/>
    <dgm:cxn modelId="{F817A7EF-D42E-422E-AF90-279AAB19AB55}" type="presOf" srcId="{865796A0-63C9-4D16-9AB9-D5B9D083CDE6}" destId="{66BE727B-9188-42D8-A224-5CFACA2C116D}" srcOrd="1" destOrd="0" presId="urn:microsoft.com/office/officeart/2005/8/layout/cycle7"/>
    <dgm:cxn modelId="{116EBFA7-9F65-4388-AB75-2501826AC802}" type="presOf" srcId="{39165A80-3526-4986-8C06-6E8F0797DAA1}" destId="{06C16790-D4E6-49F4-A450-121ED0C971DB}" srcOrd="0" destOrd="0" presId="urn:microsoft.com/office/officeart/2005/8/layout/cycle7"/>
    <dgm:cxn modelId="{781B5E54-AA6A-4589-B7D0-349F16082957}" srcId="{75612618-A708-49EF-A0CB-297199ABC4CE}" destId="{AA1AAF59-BEBE-4A16-A3B1-96E68AF3FBE5}" srcOrd="1" destOrd="0" parTransId="{A043D220-0659-42B8-9130-150DE9EF0BC2}" sibTransId="{40F15DBE-18BB-4B1C-9028-4218AB805EF7}"/>
    <dgm:cxn modelId="{C0CDD8A8-7B13-4745-9FE5-BE87FA227023}" type="presOf" srcId="{DA96D124-D9B7-4886-8E6E-A54E51697CDA}" destId="{AC811AEA-7E18-43A3-AF2D-3337C68E551E}" srcOrd="0" destOrd="0" presId="urn:microsoft.com/office/officeart/2005/8/layout/cycle7"/>
    <dgm:cxn modelId="{D36E1034-315F-4AB8-98C1-D53669F65D4A}" srcId="{75612618-A708-49EF-A0CB-297199ABC4CE}" destId="{675D27C3-9546-4DA7-9B9A-89CA3CAB381C}" srcOrd="2" destOrd="0" parTransId="{74650C86-37FF-44E7-8472-63CD0C51A136}" sibTransId="{865796A0-63C9-4D16-9AB9-D5B9D083CDE6}"/>
    <dgm:cxn modelId="{87EDA292-9897-4506-8B6A-4C6ECECFBEEB}" type="presOf" srcId="{40F15DBE-18BB-4B1C-9028-4218AB805EF7}" destId="{9AF82538-3FB5-4E3C-8CF7-7FC510B51D43}" srcOrd="0" destOrd="0" presId="urn:microsoft.com/office/officeart/2005/8/layout/cycle7"/>
    <dgm:cxn modelId="{8A7DB527-54EA-4646-A155-FD744839FB38}" srcId="{75612618-A708-49EF-A0CB-297199ABC4CE}" destId="{DA96D124-D9B7-4886-8E6E-A54E51697CDA}" srcOrd="3" destOrd="0" parTransId="{BFF8B29B-88AD-4E60-A1B8-990BEBDA5787}" sibTransId="{4DBAB160-582B-4151-8F03-3ACD6C7CFADE}"/>
    <dgm:cxn modelId="{65DDF8F2-94A9-4ADB-96D1-1B0076607832}" type="presOf" srcId="{40F15DBE-18BB-4B1C-9028-4218AB805EF7}" destId="{6DBC1485-2C10-45D1-A696-CB5D97FBB266}" srcOrd="1" destOrd="0" presId="urn:microsoft.com/office/officeart/2005/8/layout/cycle7"/>
    <dgm:cxn modelId="{90015A33-2F84-4127-B86A-17119B04DFF5}" type="presOf" srcId="{4DBAB160-582B-4151-8F03-3ACD6C7CFADE}" destId="{4B5F55CE-F0AB-4273-A761-33C876AECD95}" srcOrd="1" destOrd="0" presId="urn:microsoft.com/office/officeart/2005/8/layout/cycle7"/>
    <dgm:cxn modelId="{B65EDF97-CF2A-4AF2-A86D-579CD3F8FF6A}" type="presParOf" srcId="{A6292F30-25F3-4E46-95B2-AAECD05BBDFA}" destId="{06C16790-D4E6-49F4-A450-121ED0C971DB}" srcOrd="0" destOrd="0" presId="urn:microsoft.com/office/officeart/2005/8/layout/cycle7"/>
    <dgm:cxn modelId="{E727AA83-E16C-4C96-B28C-795793966126}" type="presParOf" srcId="{A6292F30-25F3-4E46-95B2-AAECD05BBDFA}" destId="{79CF3B93-702A-4BE4-B408-3A90BB92C9D4}" srcOrd="1" destOrd="0" presId="urn:microsoft.com/office/officeart/2005/8/layout/cycle7"/>
    <dgm:cxn modelId="{FB2EBA73-B860-4A6D-ABFD-84A608E5492F}" type="presParOf" srcId="{79CF3B93-702A-4BE4-B408-3A90BB92C9D4}" destId="{0E11647C-4AFF-4346-A32C-CAEE70A6EB55}" srcOrd="0" destOrd="0" presId="urn:microsoft.com/office/officeart/2005/8/layout/cycle7"/>
    <dgm:cxn modelId="{89D5EED0-4BC2-419D-8841-E5054BB98B9A}" type="presParOf" srcId="{A6292F30-25F3-4E46-95B2-AAECD05BBDFA}" destId="{AC1F0762-2731-41B9-B363-E7F9030DEAD9}" srcOrd="2" destOrd="0" presId="urn:microsoft.com/office/officeart/2005/8/layout/cycle7"/>
    <dgm:cxn modelId="{36A1BDC9-8A0F-45B1-A4FF-D42431C156A7}" type="presParOf" srcId="{A6292F30-25F3-4E46-95B2-AAECD05BBDFA}" destId="{9AF82538-3FB5-4E3C-8CF7-7FC510B51D43}" srcOrd="3" destOrd="0" presId="urn:microsoft.com/office/officeart/2005/8/layout/cycle7"/>
    <dgm:cxn modelId="{CDBABA1E-333E-4CD7-BD64-BC71CC2F7CF9}" type="presParOf" srcId="{9AF82538-3FB5-4E3C-8CF7-7FC510B51D43}" destId="{6DBC1485-2C10-45D1-A696-CB5D97FBB266}" srcOrd="0" destOrd="0" presId="urn:microsoft.com/office/officeart/2005/8/layout/cycle7"/>
    <dgm:cxn modelId="{3FB216F9-1056-4BFE-9CE6-3D60E271D989}" type="presParOf" srcId="{A6292F30-25F3-4E46-95B2-AAECD05BBDFA}" destId="{11EA573B-F381-4CAD-8CB9-F45A65002661}" srcOrd="4" destOrd="0" presId="urn:microsoft.com/office/officeart/2005/8/layout/cycle7"/>
    <dgm:cxn modelId="{EEEC88B2-E280-4970-9F48-BC0427A5EAFF}" type="presParOf" srcId="{A6292F30-25F3-4E46-95B2-AAECD05BBDFA}" destId="{23E3511D-5AA4-4B14-917F-4D45A15E5CA2}" srcOrd="5" destOrd="0" presId="urn:microsoft.com/office/officeart/2005/8/layout/cycle7"/>
    <dgm:cxn modelId="{CDCA5A58-00B4-4568-9DF2-218051932DBF}" type="presParOf" srcId="{23E3511D-5AA4-4B14-917F-4D45A15E5CA2}" destId="{66BE727B-9188-42D8-A224-5CFACA2C116D}" srcOrd="0" destOrd="0" presId="urn:microsoft.com/office/officeart/2005/8/layout/cycle7"/>
    <dgm:cxn modelId="{CAAD5FB8-1E01-428A-ABD3-AAD70E3BCE07}" type="presParOf" srcId="{A6292F30-25F3-4E46-95B2-AAECD05BBDFA}" destId="{AC811AEA-7E18-43A3-AF2D-3337C68E551E}" srcOrd="6" destOrd="0" presId="urn:microsoft.com/office/officeart/2005/8/layout/cycle7"/>
    <dgm:cxn modelId="{172C2705-99D3-46EE-8571-7103AFEEAA81}" type="presParOf" srcId="{A6292F30-25F3-4E46-95B2-AAECD05BBDFA}" destId="{11E1CC84-8A01-4CC1-9A13-3A98EBC91784}" srcOrd="7" destOrd="0" presId="urn:microsoft.com/office/officeart/2005/8/layout/cycle7"/>
    <dgm:cxn modelId="{B43DB273-F2F0-4058-B3A8-B883AFE55714}" type="presParOf" srcId="{11E1CC84-8A01-4CC1-9A13-3A98EBC91784}" destId="{4B5F55CE-F0AB-4273-A761-33C876AECD95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A5F44C-FA1B-4E20-A9FF-C31F9A3C2A65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9FE955-6837-4F12-A785-BAFE7C836D85}">
      <dgm:prSet phldrT="[Текст]" custT="1"/>
      <dgm:spPr>
        <a:xfrm>
          <a:off x="429570" y="472"/>
          <a:ext cx="3346456" cy="2007873"/>
        </a:xfrm>
        <a:prstGeom prst="rect">
          <a:avLst/>
        </a:prstGeom>
        <a:solidFill>
          <a:srgbClr val="5B9BD5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ru-RU" sz="20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r>
            <a:rPr lang="ru-RU" sz="20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Сильные стороны </a:t>
          </a:r>
        </a:p>
        <a:p>
          <a:r>
            <a:rPr lang="ru-RU" sz="20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Гуманитарный склад ума, способности к естественным и социальным наукам.</a:t>
          </a:r>
        </a:p>
        <a:p>
          <a:r>
            <a:rPr lang="ru-RU" sz="20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(Биология, русский язык, обществознание, история)</a:t>
          </a:r>
        </a:p>
        <a:p>
          <a:endParaRPr lang="ru-RU" sz="20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94D1206-D01E-47D6-AFA0-3B9E50899F0E}" type="parTrans" cxnId="{517EBC1C-766E-4A4B-8D47-DEDC8BFB57B4}">
      <dgm:prSet/>
      <dgm:spPr/>
      <dgm:t>
        <a:bodyPr/>
        <a:lstStyle/>
        <a:p>
          <a:endParaRPr lang="ru-RU"/>
        </a:p>
      </dgm:t>
    </dgm:pt>
    <dgm:pt modelId="{F0F515CC-FCA8-4913-A042-128BF4DD06F4}" type="sibTrans" cxnId="{517EBC1C-766E-4A4B-8D47-DEDC8BFB57B4}">
      <dgm:prSet/>
      <dgm:spPr/>
      <dgm:t>
        <a:bodyPr/>
        <a:lstStyle/>
        <a:p>
          <a:endParaRPr lang="ru-RU"/>
        </a:p>
      </dgm:t>
    </dgm:pt>
    <dgm:pt modelId="{99642949-6535-4DF5-9C8A-9E85885FE170}">
      <dgm:prSet phldrT="[Текст]" custT="1"/>
      <dgm:spPr>
        <a:xfrm>
          <a:off x="4110672" y="472"/>
          <a:ext cx="3346456" cy="2007873"/>
        </a:xfrm>
        <a:prstGeom prst="rect">
          <a:avLst/>
        </a:prstGeom>
        <a:solidFill>
          <a:srgbClr val="5B9BD5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Слабые стороны</a:t>
          </a:r>
        </a:p>
        <a:p>
          <a:r>
            <a:rPr lang="ru-RU" sz="17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Математический склад ума, способности к точным наукам. </a:t>
          </a:r>
        </a:p>
        <a:p>
          <a:r>
            <a:rPr lang="ru-RU" sz="17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(Физика, информатика)</a:t>
          </a:r>
          <a:endParaRPr lang="ru-RU" sz="17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803475C-09E6-43AE-BCA0-B95A4FDCCC81}" type="parTrans" cxnId="{A70E1612-4437-4F04-A402-2869587DC9F7}">
      <dgm:prSet/>
      <dgm:spPr/>
      <dgm:t>
        <a:bodyPr/>
        <a:lstStyle/>
        <a:p>
          <a:endParaRPr lang="ru-RU"/>
        </a:p>
      </dgm:t>
    </dgm:pt>
    <dgm:pt modelId="{003E209C-B8ED-4E12-B1E0-EC762E83B53D}" type="sibTrans" cxnId="{A70E1612-4437-4F04-A402-2869587DC9F7}">
      <dgm:prSet/>
      <dgm:spPr/>
      <dgm:t>
        <a:bodyPr/>
        <a:lstStyle/>
        <a:p>
          <a:endParaRPr lang="ru-RU"/>
        </a:p>
      </dgm:t>
    </dgm:pt>
    <dgm:pt modelId="{71A5D56E-E4EF-436C-9639-0877DD0C3035}">
      <dgm:prSet phldrT="[Текст]" custT="1"/>
      <dgm:spPr>
        <a:xfrm>
          <a:off x="429570" y="2342991"/>
          <a:ext cx="3346456" cy="2007873"/>
        </a:xfrm>
        <a:prstGeom prst="rect">
          <a:avLst/>
        </a:prstGeom>
        <a:solidFill>
          <a:srgbClr val="5B9BD5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Возможности</a:t>
          </a:r>
        </a:p>
        <a:p>
          <a:r>
            <a:rPr lang="ru-RU" sz="19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Учеба на бюджетном месте в колледже , высокооплачиваемая работа, новые перспективные знакомства.</a:t>
          </a:r>
        </a:p>
        <a:p>
          <a:endParaRPr lang="ru-RU" sz="19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4138894-DF78-48FD-919F-73470C52081C}" type="parTrans" cxnId="{328DC479-128A-44D8-AB7C-618BBC386276}">
      <dgm:prSet/>
      <dgm:spPr/>
      <dgm:t>
        <a:bodyPr/>
        <a:lstStyle/>
        <a:p>
          <a:endParaRPr lang="ru-RU"/>
        </a:p>
      </dgm:t>
    </dgm:pt>
    <dgm:pt modelId="{222E32E8-F936-4556-9541-EF6178803208}" type="sibTrans" cxnId="{328DC479-128A-44D8-AB7C-618BBC386276}">
      <dgm:prSet/>
      <dgm:spPr/>
      <dgm:t>
        <a:bodyPr/>
        <a:lstStyle/>
        <a:p>
          <a:endParaRPr lang="ru-RU"/>
        </a:p>
      </dgm:t>
    </dgm:pt>
    <dgm:pt modelId="{EFE2C669-D293-486E-A81F-AA94ECA56A6C}">
      <dgm:prSet phldrT="[Текст]" custT="1"/>
      <dgm:spPr>
        <a:xfrm>
          <a:off x="4110672" y="2342991"/>
          <a:ext cx="3346456" cy="2007873"/>
        </a:xfrm>
        <a:prstGeom prst="rect">
          <a:avLst/>
        </a:prstGeom>
        <a:solidFill>
          <a:srgbClr val="5B9BD5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20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Угрозы</a:t>
          </a:r>
        </a:p>
        <a:p>
          <a:r>
            <a:rPr lang="ru-RU" sz="19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Лень, сдача экзаменов на низкий балл, отсутствие желания учиться.</a:t>
          </a:r>
        </a:p>
        <a:p>
          <a:endParaRPr lang="ru-RU" sz="19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A34A31C6-9317-426F-B1E9-57F8ABA4A674}" type="parTrans" cxnId="{AD51136E-3B97-45AD-A680-93E0AE84D761}">
      <dgm:prSet/>
      <dgm:spPr/>
      <dgm:t>
        <a:bodyPr/>
        <a:lstStyle/>
        <a:p>
          <a:endParaRPr lang="ru-RU"/>
        </a:p>
      </dgm:t>
    </dgm:pt>
    <dgm:pt modelId="{54483AE8-3A6B-4C9A-8AF8-E01FD743E4BD}" type="sibTrans" cxnId="{AD51136E-3B97-45AD-A680-93E0AE84D761}">
      <dgm:prSet/>
      <dgm:spPr/>
      <dgm:t>
        <a:bodyPr/>
        <a:lstStyle/>
        <a:p>
          <a:endParaRPr lang="ru-RU"/>
        </a:p>
      </dgm:t>
    </dgm:pt>
    <dgm:pt modelId="{B32CE966-3D6C-4541-9F06-0344DD6E7244}" type="pres">
      <dgm:prSet presAssocID="{82A5F44C-FA1B-4E20-A9FF-C31F9A3C2A6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79624D-C98D-495D-B5C7-E3CF681EA646}" type="pres">
      <dgm:prSet presAssocID="{459FE955-6837-4F12-A785-BAFE7C836D8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261DB-89E1-4F89-ADA0-473A38D1BA00}" type="pres">
      <dgm:prSet presAssocID="{F0F515CC-FCA8-4913-A042-128BF4DD06F4}" presName="sibTrans" presStyleCnt="0"/>
      <dgm:spPr/>
    </dgm:pt>
    <dgm:pt modelId="{8903FB53-7EED-41C2-96BD-1CDA8A6CDF2F}" type="pres">
      <dgm:prSet presAssocID="{99642949-6535-4DF5-9C8A-9E85885FE17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B383A3-BB59-4E10-8600-2A63937BD8DC}" type="pres">
      <dgm:prSet presAssocID="{003E209C-B8ED-4E12-B1E0-EC762E83B53D}" presName="sibTrans" presStyleCnt="0"/>
      <dgm:spPr/>
    </dgm:pt>
    <dgm:pt modelId="{108397C3-84AC-4401-ACF1-D7450017B48E}" type="pres">
      <dgm:prSet presAssocID="{71A5D56E-E4EF-436C-9639-0877DD0C303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614F16-F625-4BBC-B339-55876FBA9295}" type="pres">
      <dgm:prSet presAssocID="{222E32E8-F936-4556-9541-EF6178803208}" presName="sibTrans" presStyleCnt="0"/>
      <dgm:spPr/>
    </dgm:pt>
    <dgm:pt modelId="{FF3991C0-58BC-44A1-901F-99C8C459A59D}" type="pres">
      <dgm:prSet presAssocID="{EFE2C669-D293-486E-A81F-AA94ECA56A6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5F0DE9-F980-4133-B517-43CECF6F5E06}" type="presOf" srcId="{459FE955-6837-4F12-A785-BAFE7C836D85}" destId="{6F79624D-C98D-495D-B5C7-E3CF681EA646}" srcOrd="0" destOrd="0" presId="urn:microsoft.com/office/officeart/2005/8/layout/default#1"/>
    <dgm:cxn modelId="{AD51136E-3B97-45AD-A680-93E0AE84D761}" srcId="{82A5F44C-FA1B-4E20-A9FF-C31F9A3C2A65}" destId="{EFE2C669-D293-486E-A81F-AA94ECA56A6C}" srcOrd="3" destOrd="0" parTransId="{A34A31C6-9317-426F-B1E9-57F8ABA4A674}" sibTransId="{54483AE8-3A6B-4C9A-8AF8-E01FD743E4BD}"/>
    <dgm:cxn modelId="{517EBC1C-766E-4A4B-8D47-DEDC8BFB57B4}" srcId="{82A5F44C-FA1B-4E20-A9FF-C31F9A3C2A65}" destId="{459FE955-6837-4F12-A785-BAFE7C836D85}" srcOrd="0" destOrd="0" parTransId="{894D1206-D01E-47D6-AFA0-3B9E50899F0E}" sibTransId="{F0F515CC-FCA8-4913-A042-128BF4DD06F4}"/>
    <dgm:cxn modelId="{A70E1612-4437-4F04-A402-2869587DC9F7}" srcId="{82A5F44C-FA1B-4E20-A9FF-C31F9A3C2A65}" destId="{99642949-6535-4DF5-9C8A-9E85885FE170}" srcOrd="1" destOrd="0" parTransId="{0803475C-09E6-43AE-BCA0-B95A4FDCCC81}" sibTransId="{003E209C-B8ED-4E12-B1E0-EC762E83B53D}"/>
    <dgm:cxn modelId="{BC2250B3-98EE-4376-8089-739350B53788}" type="presOf" srcId="{EFE2C669-D293-486E-A81F-AA94ECA56A6C}" destId="{FF3991C0-58BC-44A1-901F-99C8C459A59D}" srcOrd="0" destOrd="0" presId="urn:microsoft.com/office/officeart/2005/8/layout/default#1"/>
    <dgm:cxn modelId="{A8F30947-04FA-446E-9AF3-2695CCE739E1}" type="presOf" srcId="{82A5F44C-FA1B-4E20-A9FF-C31F9A3C2A65}" destId="{B32CE966-3D6C-4541-9F06-0344DD6E7244}" srcOrd="0" destOrd="0" presId="urn:microsoft.com/office/officeart/2005/8/layout/default#1"/>
    <dgm:cxn modelId="{B2FDD938-FAB2-4828-B8D4-89F070179123}" type="presOf" srcId="{99642949-6535-4DF5-9C8A-9E85885FE170}" destId="{8903FB53-7EED-41C2-96BD-1CDA8A6CDF2F}" srcOrd="0" destOrd="0" presId="urn:microsoft.com/office/officeart/2005/8/layout/default#1"/>
    <dgm:cxn modelId="{328DC479-128A-44D8-AB7C-618BBC386276}" srcId="{82A5F44C-FA1B-4E20-A9FF-C31F9A3C2A65}" destId="{71A5D56E-E4EF-436C-9639-0877DD0C3035}" srcOrd="2" destOrd="0" parTransId="{D4138894-DF78-48FD-919F-73470C52081C}" sibTransId="{222E32E8-F936-4556-9541-EF6178803208}"/>
    <dgm:cxn modelId="{2E8E3A58-515E-48DF-8CE3-53525A948F33}" type="presOf" srcId="{71A5D56E-E4EF-436C-9639-0877DD0C3035}" destId="{108397C3-84AC-4401-ACF1-D7450017B48E}" srcOrd="0" destOrd="0" presId="urn:microsoft.com/office/officeart/2005/8/layout/default#1"/>
    <dgm:cxn modelId="{B2993B9C-5E33-46C2-8753-F4B998A53E76}" type="presParOf" srcId="{B32CE966-3D6C-4541-9F06-0344DD6E7244}" destId="{6F79624D-C98D-495D-B5C7-E3CF681EA646}" srcOrd="0" destOrd="0" presId="urn:microsoft.com/office/officeart/2005/8/layout/default#1"/>
    <dgm:cxn modelId="{9380EFF1-3957-42E8-A4C3-A0B153162D29}" type="presParOf" srcId="{B32CE966-3D6C-4541-9F06-0344DD6E7244}" destId="{05A261DB-89E1-4F89-ADA0-473A38D1BA00}" srcOrd="1" destOrd="0" presId="urn:microsoft.com/office/officeart/2005/8/layout/default#1"/>
    <dgm:cxn modelId="{F81E2164-79A6-4D2C-9C1B-10E7291B9B7D}" type="presParOf" srcId="{B32CE966-3D6C-4541-9F06-0344DD6E7244}" destId="{8903FB53-7EED-41C2-96BD-1CDA8A6CDF2F}" srcOrd="2" destOrd="0" presId="urn:microsoft.com/office/officeart/2005/8/layout/default#1"/>
    <dgm:cxn modelId="{ED2153D4-2A32-41DD-9B6E-B5D495171138}" type="presParOf" srcId="{B32CE966-3D6C-4541-9F06-0344DD6E7244}" destId="{C9B383A3-BB59-4E10-8600-2A63937BD8DC}" srcOrd="3" destOrd="0" presId="urn:microsoft.com/office/officeart/2005/8/layout/default#1"/>
    <dgm:cxn modelId="{1C6AA230-699F-492E-9E49-9E098BBB99E8}" type="presParOf" srcId="{B32CE966-3D6C-4541-9F06-0344DD6E7244}" destId="{108397C3-84AC-4401-ACF1-D7450017B48E}" srcOrd="4" destOrd="0" presId="urn:microsoft.com/office/officeart/2005/8/layout/default#1"/>
    <dgm:cxn modelId="{E0661539-0982-487C-956A-24C90D54F6AA}" type="presParOf" srcId="{B32CE966-3D6C-4541-9F06-0344DD6E7244}" destId="{01614F16-F625-4BBC-B339-55876FBA9295}" srcOrd="5" destOrd="0" presId="urn:microsoft.com/office/officeart/2005/8/layout/default#1"/>
    <dgm:cxn modelId="{D11810F4-BC17-48AF-BA7F-30FABE63D397}" type="presParOf" srcId="{B32CE966-3D6C-4541-9F06-0344DD6E7244}" destId="{FF3991C0-58BC-44A1-901F-99C8C459A59D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C16790-D4E6-49F4-A450-121ED0C971DB}">
      <dsp:nvSpPr>
        <dsp:cNvPr id="0" name=""/>
        <dsp:cNvSpPr/>
      </dsp:nvSpPr>
      <dsp:spPr>
        <a:xfrm>
          <a:off x="2167250" y="1019836"/>
          <a:ext cx="1967251" cy="9836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  <a:sp3d extrusionH="28000" prstMaterial="matte"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Русский язык </a:t>
          </a:r>
          <a:endParaRPr lang="ru-RU" sz="1700" kern="1200" dirty="0"/>
        </a:p>
      </dsp:txBody>
      <dsp:txXfrm>
        <a:off x="2167250" y="1019836"/>
        <a:ext cx="1967251" cy="983625"/>
      </dsp:txXfrm>
    </dsp:sp>
    <dsp:sp modelId="{79CF3B93-702A-4BE4-B408-3A90BB92C9D4}">
      <dsp:nvSpPr>
        <dsp:cNvPr id="0" name=""/>
        <dsp:cNvSpPr/>
      </dsp:nvSpPr>
      <dsp:spPr>
        <a:xfrm rot="1902227">
          <a:off x="3965121" y="1989614"/>
          <a:ext cx="476400" cy="34426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902227">
        <a:off x="3965121" y="1989614"/>
        <a:ext cx="476400" cy="344268"/>
      </dsp:txXfrm>
    </dsp:sp>
    <dsp:sp modelId="{AC1F0762-2731-41B9-B363-E7F9030DEAD9}">
      <dsp:nvSpPr>
        <dsp:cNvPr id="0" name=""/>
        <dsp:cNvSpPr/>
      </dsp:nvSpPr>
      <dsp:spPr>
        <a:xfrm>
          <a:off x="4272141" y="2320035"/>
          <a:ext cx="1967251" cy="9836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  <a:sp3d extrusionH="28000" prstMaterial="matte"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Математика</a:t>
          </a:r>
          <a:endParaRPr lang="ru-RU" sz="1700" kern="1200" dirty="0"/>
        </a:p>
      </dsp:txBody>
      <dsp:txXfrm>
        <a:off x="4272141" y="2320035"/>
        <a:ext cx="1967251" cy="983625"/>
      </dsp:txXfrm>
    </dsp:sp>
    <dsp:sp modelId="{9AF82538-3FB5-4E3C-8CF7-7FC510B51D43}">
      <dsp:nvSpPr>
        <dsp:cNvPr id="0" name=""/>
        <dsp:cNvSpPr/>
      </dsp:nvSpPr>
      <dsp:spPr>
        <a:xfrm rot="8570870">
          <a:off x="4051782" y="3371513"/>
          <a:ext cx="476400" cy="34426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8570870">
        <a:off x="4051782" y="3371513"/>
        <a:ext cx="476400" cy="344268"/>
      </dsp:txXfrm>
    </dsp:sp>
    <dsp:sp modelId="{11EA573B-F381-4CAD-8CB9-F45A65002661}">
      <dsp:nvSpPr>
        <dsp:cNvPr id="0" name=""/>
        <dsp:cNvSpPr/>
      </dsp:nvSpPr>
      <dsp:spPr>
        <a:xfrm>
          <a:off x="2340574" y="3783634"/>
          <a:ext cx="1967251" cy="9836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  <a:sp3d extrusionH="28000" prstMaterial="matte"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Биология </a:t>
          </a:r>
          <a:endParaRPr lang="ru-RU" sz="1700" kern="1200" dirty="0"/>
        </a:p>
      </dsp:txBody>
      <dsp:txXfrm>
        <a:off x="2340574" y="3783634"/>
        <a:ext cx="1967251" cy="983625"/>
      </dsp:txXfrm>
    </dsp:sp>
    <dsp:sp modelId="{23E3511D-5AA4-4B14-917F-4D45A15E5CA2}">
      <dsp:nvSpPr>
        <dsp:cNvPr id="0" name=""/>
        <dsp:cNvSpPr/>
      </dsp:nvSpPr>
      <dsp:spPr>
        <a:xfrm rot="12786176">
          <a:off x="1963543" y="3371510"/>
          <a:ext cx="476400" cy="34426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2786176">
        <a:off x="1963543" y="3371510"/>
        <a:ext cx="476400" cy="344268"/>
      </dsp:txXfrm>
    </dsp:sp>
    <dsp:sp modelId="{AC811AEA-7E18-43A3-AF2D-3337C68E551E}">
      <dsp:nvSpPr>
        <dsp:cNvPr id="0" name=""/>
        <dsp:cNvSpPr/>
      </dsp:nvSpPr>
      <dsp:spPr>
        <a:xfrm>
          <a:off x="95662" y="2320030"/>
          <a:ext cx="1967251" cy="9836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  <a:sp3d extrusionH="28000" prstMaterial="matte"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Обществознание </a:t>
          </a:r>
          <a:endParaRPr lang="ru-RU" sz="1700" kern="1200" dirty="0"/>
        </a:p>
      </dsp:txBody>
      <dsp:txXfrm>
        <a:off x="95662" y="2320030"/>
        <a:ext cx="1967251" cy="983625"/>
      </dsp:txXfrm>
    </dsp:sp>
    <dsp:sp modelId="{11E1CC84-8A01-4CC1-9A13-3A98EBC91784}">
      <dsp:nvSpPr>
        <dsp:cNvPr id="0" name=""/>
        <dsp:cNvSpPr/>
      </dsp:nvSpPr>
      <dsp:spPr>
        <a:xfrm rot="19673179">
          <a:off x="1876881" y="1989611"/>
          <a:ext cx="476400" cy="344268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9673179">
        <a:off x="1876881" y="1989611"/>
        <a:ext cx="476400" cy="34426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79624D-C98D-495D-B5C7-E3CF681EA646}">
      <dsp:nvSpPr>
        <dsp:cNvPr id="0" name=""/>
        <dsp:cNvSpPr/>
      </dsp:nvSpPr>
      <dsp:spPr>
        <a:xfrm>
          <a:off x="310812" y="1071"/>
          <a:ext cx="3441546" cy="2064927"/>
        </a:xfrm>
        <a:prstGeom prst="rect">
          <a:avLst/>
        </a:prstGeom>
        <a:solidFill>
          <a:srgbClr val="5B9BD5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Сильные стороны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Гуманитарный склад ума, способности к естественным и социальным наукам.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(Биология, русский язык, обществознание, история)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10812" y="1071"/>
        <a:ext cx="3441546" cy="2064927"/>
      </dsp:txXfrm>
    </dsp:sp>
    <dsp:sp modelId="{8903FB53-7EED-41C2-96BD-1CDA8A6CDF2F}">
      <dsp:nvSpPr>
        <dsp:cNvPr id="0" name=""/>
        <dsp:cNvSpPr/>
      </dsp:nvSpPr>
      <dsp:spPr>
        <a:xfrm>
          <a:off x="4096513" y="1071"/>
          <a:ext cx="3441546" cy="2064927"/>
        </a:xfrm>
        <a:prstGeom prst="rect">
          <a:avLst/>
        </a:prstGeom>
        <a:solidFill>
          <a:srgbClr val="5B9BD5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Слабые стороны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Математический склад ума, способности к точным наукам.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(Физика, информатика)</a:t>
          </a:r>
          <a:endParaRPr lang="ru-RU" sz="17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096513" y="1071"/>
        <a:ext cx="3441546" cy="2064927"/>
      </dsp:txXfrm>
    </dsp:sp>
    <dsp:sp modelId="{108397C3-84AC-4401-ACF1-D7450017B48E}">
      <dsp:nvSpPr>
        <dsp:cNvPr id="0" name=""/>
        <dsp:cNvSpPr/>
      </dsp:nvSpPr>
      <dsp:spPr>
        <a:xfrm>
          <a:off x="310812" y="2410154"/>
          <a:ext cx="3441546" cy="2064927"/>
        </a:xfrm>
        <a:prstGeom prst="rect">
          <a:avLst/>
        </a:prstGeom>
        <a:solidFill>
          <a:srgbClr val="5B9BD5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Возможности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Учеба на бюджетном месте в колледже , высокооплачиваемая работа, новые перспективные знакомства.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10812" y="2410154"/>
        <a:ext cx="3441546" cy="2064927"/>
      </dsp:txXfrm>
    </dsp:sp>
    <dsp:sp modelId="{FF3991C0-58BC-44A1-901F-99C8C459A59D}">
      <dsp:nvSpPr>
        <dsp:cNvPr id="0" name=""/>
        <dsp:cNvSpPr/>
      </dsp:nvSpPr>
      <dsp:spPr>
        <a:xfrm>
          <a:off x="4096513" y="2410154"/>
          <a:ext cx="3441546" cy="2064927"/>
        </a:xfrm>
        <a:prstGeom prst="rect">
          <a:avLst/>
        </a:prstGeom>
        <a:solidFill>
          <a:srgbClr val="5B9BD5">
            <a:lumMod val="75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Угрозы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Лень, сдача экзаменов на низкий балл, отсутствие желания учиться.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 smtClean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096513" y="2410154"/>
        <a:ext cx="3441546" cy="20649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4C6BD-DD87-4750-BCA9-D5682F63845E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3B08A-44F3-49E3-8D14-B8BDE65CEA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0895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3B08A-44F3-49E3-8D14-B8BDE65CEA3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6271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urok.ru/index.php/blog/profiessiia-uchitiel-166.html" TargetMode="External"/><Relationship Id="rId2" Type="http://schemas.openxmlformats.org/officeDocument/2006/relationships/hyperlink" Target="https://nsportal.ru/blog/obshcheobrazovatelnaya-tematika/all/2012/11/06/mudrye-mysli-o-pedagogakh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yandex.ru/turbo/izhevsk.ecvdo.ru/s/states/est-li-budushhee-u-professii-pedagog" TargetMode="External"/><Relationship Id="rId4" Type="http://schemas.openxmlformats.org/officeDocument/2006/relationships/hyperlink" Target="https://www.molomo.ru/myth/teacher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image" Target="../media/image9.jpeg"/><Relationship Id="rId12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2.png"/><Relationship Id="rId5" Type="http://schemas.openxmlformats.org/officeDocument/2006/relationships/image" Target="../media/image8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780928"/>
            <a:ext cx="6800800" cy="3528392"/>
          </a:xfrm>
        </p:spPr>
        <p:txBody>
          <a:bodyPr>
            <a:normAutofit fontScale="77500" lnSpcReduction="20000"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300" dirty="0" smtClean="0"/>
              <a:t>«Профессия моей </a:t>
            </a:r>
            <a:r>
              <a:rPr lang="ru-RU" sz="2300" dirty="0" err="1" smtClean="0"/>
              <a:t>мечты-УЧИТЕЛЬ</a:t>
            </a:r>
            <a:r>
              <a:rPr lang="ru-RU" sz="2300" dirty="0" smtClean="0"/>
              <a:t>»</a:t>
            </a:r>
          </a:p>
          <a:p>
            <a:endParaRPr lang="ru-RU" sz="2000" dirty="0" smtClean="0"/>
          </a:p>
          <a:p>
            <a:r>
              <a:rPr lang="ru-RU" sz="2000" dirty="0" smtClean="0"/>
              <a:t>Муниципальное бюджетное общеобразовательное учреждение  «Бердниковская основная школа»</a:t>
            </a:r>
          </a:p>
          <a:p>
            <a:r>
              <a:rPr lang="ru-RU" sz="2000" dirty="0" smtClean="0"/>
              <a:t>Подготовила: Кузнецова Надежда 16 лет </a:t>
            </a:r>
          </a:p>
          <a:p>
            <a:r>
              <a:rPr lang="ru-RU" sz="2000" dirty="0" smtClean="0"/>
              <a:t>Руководитель: </a:t>
            </a:r>
            <a:r>
              <a:rPr lang="ru-RU" sz="2000" dirty="0" err="1" smtClean="0"/>
              <a:t>Замышляева</a:t>
            </a:r>
            <a:r>
              <a:rPr lang="ru-RU" sz="2000" dirty="0" smtClean="0"/>
              <a:t> Юлия Николаевна </a:t>
            </a:r>
          </a:p>
          <a:p>
            <a:endParaRPr lang="ru-RU" sz="2000" dirty="0" smtClean="0"/>
          </a:p>
          <a:p>
            <a:r>
              <a:rPr lang="ru-RU" sz="1500" dirty="0" smtClean="0"/>
              <a:t>2021, с.Бердники</a:t>
            </a:r>
          </a:p>
          <a:p>
            <a:endParaRPr lang="ru-RU" sz="200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9"/>
            <a:ext cx="7702624" cy="172819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Конкурс  учебно-исследовательских  работ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«Моя путевка в жизнь»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85800" y="2708920"/>
            <a:ext cx="7342584" cy="3273896"/>
          </a:xfrm>
        </p:spPr>
        <p:txBody>
          <a:bodyPr/>
          <a:lstStyle/>
          <a:p>
            <a:r>
              <a:rPr lang="ru-RU" dirty="0" smtClean="0"/>
              <a:t>3 тест подтвердил мои слабые и сильные стороны и определил наиболее благоприятные для меня роли в профессии. К РОЛИ СОЗИДАТЕЛЯ, РОЛИ АНАЛИТИКА, РОЛИ  </a:t>
            </a:r>
            <a:r>
              <a:rPr lang="ru-RU" dirty="0"/>
              <a:t>ОПЕРАТОРА </a:t>
            </a:r>
            <a:r>
              <a:rPr lang="ru-RU" dirty="0" smtClean="0"/>
              <a:t>ИНФОРМАЦИИ, РОЛИ ЭКСПЕРТА Я ОКАЗАЛАСЬ НАИБОЛЕЕ ГОТОВА, К РОЛИ ПРЕДПРИНИМАТЕЛЯ, РОЛИ КОММУНИКАТОРА, РОЛИ ИСПОЛНИТЕЛЯ, ФИЗИЧСЕСКОЙ РАБОТЕ (РОЛИ) – НАИМЕНЕЕ.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0687009">
            <a:off x="685800" y="381000"/>
            <a:ext cx="7772400" cy="1752600"/>
          </a:xfrm>
        </p:spPr>
        <p:txBody>
          <a:bodyPr/>
          <a:lstStyle/>
          <a:p>
            <a:r>
              <a:rPr lang="ru-RU" dirty="0" smtClean="0"/>
              <a:t>Тестирование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1344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85800" y="2819400"/>
            <a:ext cx="7558608" cy="3201888"/>
          </a:xfrm>
        </p:spPr>
        <p:txBody>
          <a:bodyPr>
            <a:normAutofit/>
          </a:bodyPr>
          <a:lstStyle/>
          <a:p>
            <a:r>
              <a:rPr lang="ru-RU" dirty="0" smtClean="0"/>
              <a:t>Соединяя </a:t>
            </a:r>
            <a:r>
              <a:rPr lang="ru-RU" dirty="0"/>
              <a:t>результаты всех трех тестов, можно сделать вывод: наиболее подходящие для меня профессии – </a:t>
            </a:r>
            <a:r>
              <a:rPr lang="ru-RU" dirty="0" smtClean="0"/>
              <a:t>гуманитарные , </a:t>
            </a:r>
            <a:r>
              <a:rPr lang="ru-RU" dirty="0"/>
              <a:t>где нужна организованность</a:t>
            </a:r>
            <a:r>
              <a:rPr lang="ru-RU" dirty="0" smtClean="0"/>
              <a:t>, внимательность, мышление, добросовестность, творчество, работа с информацией.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0813479">
            <a:off x="685800" y="381000"/>
            <a:ext cx="7772400" cy="1752600"/>
          </a:xfrm>
        </p:spPr>
        <p:txBody>
          <a:bodyPr/>
          <a:lstStyle/>
          <a:p>
            <a:r>
              <a:rPr lang="ru-RU" dirty="0" smtClean="0"/>
              <a:t>Тестирование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3736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0872185">
            <a:off x="685800" y="381000"/>
            <a:ext cx="7772400" cy="1752600"/>
          </a:xfrm>
        </p:spPr>
        <p:txBody>
          <a:bodyPr/>
          <a:lstStyle/>
          <a:p>
            <a:r>
              <a:rPr lang="de-DE" dirty="0"/>
              <a:t>SWOT </a:t>
            </a:r>
            <a:r>
              <a:rPr lang="de-DE" dirty="0" smtClean="0"/>
              <a:t>– </a:t>
            </a:r>
            <a:r>
              <a:rPr lang="ru-RU" dirty="0" smtClean="0"/>
              <a:t>Анализ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8" name="Содержимое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197312302"/>
              </p:ext>
            </p:extLst>
          </p:nvPr>
        </p:nvGraphicFramePr>
        <p:xfrm>
          <a:off x="827584" y="1700809"/>
          <a:ext cx="7848872" cy="4476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05249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8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2819400"/>
            <a:ext cx="7232848" cy="3057872"/>
          </a:xfrm>
        </p:spPr>
        <p:txBody>
          <a:bodyPr/>
          <a:lstStyle/>
          <a:p>
            <a:r>
              <a:rPr lang="ru-RU" dirty="0"/>
              <a:t>Изначально я </a:t>
            </a:r>
            <a:r>
              <a:rPr lang="ru-RU" dirty="0" smtClean="0"/>
              <a:t>выделяла </a:t>
            </a:r>
            <a:r>
              <a:rPr lang="ru-RU" dirty="0"/>
              <a:t>три отрасли: </a:t>
            </a:r>
            <a:r>
              <a:rPr lang="ru-RU" dirty="0" smtClean="0"/>
              <a:t>учитель, адвокат, воспитатель, </a:t>
            </a:r>
            <a:r>
              <a:rPr lang="ru-RU" dirty="0"/>
              <a:t>но, благодаря самоанализу и результату теста № 2, я </a:t>
            </a:r>
            <a:r>
              <a:rPr lang="ru-RU" dirty="0" smtClean="0"/>
              <a:t>остановила </a:t>
            </a:r>
            <a:r>
              <a:rPr lang="ru-RU" dirty="0"/>
              <a:t>свой выбор </a:t>
            </a:r>
            <a:r>
              <a:rPr lang="ru-RU" dirty="0" smtClean="0"/>
              <a:t>на</a:t>
            </a:r>
            <a:r>
              <a:rPr lang="en-US" dirty="0" smtClean="0"/>
              <a:t> </a:t>
            </a:r>
            <a:r>
              <a:rPr lang="ru-RU" dirty="0" smtClean="0"/>
              <a:t>ПРОФЕССИИ  учителя.</a:t>
            </a:r>
            <a:endParaRPr lang="ru-RU" dirty="0"/>
          </a:p>
          <a:p>
            <a:r>
              <a:rPr lang="ru-RU" dirty="0"/>
              <a:t>Считаю, что у меня есть все необходимые качества для успешного построения своей карьеры.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0963014">
            <a:off x="1071458" y="50910"/>
            <a:ext cx="7217109" cy="1715620"/>
          </a:xfrm>
        </p:spPr>
        <p:txBody>
          <a:bodyPr/>
          <a:lstStyle/>
          <a:p>
            <a:r>
              <a:rPr lang="ru-RU" dirty="0"/>
              <a:t>Так какая профессия?</a:t>
            </a:r>
          </a:p>
        </p:txBody>
      </p:sp>
    </p:spTree>
    <p:extLst>
      <p:ext uri="{BB962C8B-B14F-4D97-AF65-F5344CB8AC3E}">
        <p14:creationId xmlns="" xmlns:p14="http://schemas.microsoft.com/office/powerpoint/2010/main" val="143553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84969" y="2354284"/>
            <a:ext cx="5492972" cy="3090940"/>
          </a:xfrm>
          <a:prstGeom prst="rect">
            <a:avLst/>
          </a:prstGeom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1844824"/>
            <a:ext cx="8136904" cy="43204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1230316">
            <a:off x="827584" y="260648"/>
            <a:ext cx="7128792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Моя образовательная траектория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661248"/>
            <a:ext cx="8352928" cy="72008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ru-RU" sz="1600" b="1" cap="all" spc="250" dirty="0" smtClean="0">
                <a:solidFill>
                  <a:srgbClr val="646B86"/>
                </a:solidFill>
              </a:rPr>
              <a:t>    Победа во всероссийском конкурсе школьников </a:t>
            </a:r>
            <a:endParaRPr lang="ru-RU" sz="1600" b="1" cap="all" spc="250" dirty="0">
              <a:solidFill>
                <a:srgbClr val="646B8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4919214"/>
            <a:ext cx="7200800" cy="72008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ru-RU" sz="1600" b="1" cap="all" spc="250" dirty="0" smtClean="0">
                <a:solidFill>
                  <a:srgbClr val="646B86"/>
                </a:solidFill>
              </a:rPr>
              <a:t>          сдача экзаменов по русскому языку и математике </a:t>
            </a:r>
            <a:endParaRPr lang="ru-RU" sz="1600" b="1" cap="all" spc="250" dirty="0">
              <a:solidFill>
                <a:srgbClr val="646B86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5776" y="4199134"/>
            <a:ext cx="6034680" cy="72008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ru-RU" sz="1600" b="1" cap="all" spc="250" dirty="0" smtClean="0">
                <a:solidFill>
                  <a:srgbClr val="646B86"/>
                </a:solidFill>
              </a:rPr>
              <a:t>         Поступление в педагогический колледж </a:t>
            </a:r>
            <a:endParaRPr lang="ru-RU" sz="1600" b="1" cap="all" spc="250" dirty="0">
              <a:solidFill>
                <a:srgbClr val="646B86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3479054"/>
            <a:ext cx="5098576" cy="72008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ru-RU" sz="1600" b="1" cap="all" spc="250" dirty="0" smtClean="0">
                <a:solidFill>
                  <a:srgbClr val="646B86"/>
                </a:solidFill>
              </a:rPr>
              <a:t> поступление в высшее учебное заведение </a:t>
            </a:r>
            <a:endParaRPr lang="ru-RU" sz="1600" b="1" cap="all" spc="250" dirty="0">
              <a:solidFill>
                <a:srgbClr val="646B86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2758974"/>
            <a:ext cx="4306488" cy="72008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ru-RU" sz="1600" b="1" cap="all" spc="250" dirty="0" smtClean="0">
                <a:solidFill>
                  <a:srgbClr val="646B86"/>
                </a:solidFill>
              </a:rPr>
              <a:t> пройти отбор на ярмарке вакансии </a:t>
            </a:r>
            <a:endParaRPr lang="ru-RU" sz="1600" b="1" cap="all" spc="250" dirty="0">
              <a:solidFill>
                <a:srgbClr val="646B8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4047" y="2027917"/>
            <a:ext cx="3608345" cy="72008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buClr>
                <a:srgbClr val="D16349"/>
              </a:buClr>
              <a:buSzPct val="85000"/>
            </a:pPr>
            <a:r>
              <a:rPr lang="ru-RU" sz="1600" b="1" cap="all" spc="250" dirty="0" smtClean="0">
                <a:solidFill>
                  <a:srgbClr val="646B86"/>
                </a:solidFill>
              </a:rPr>
              <a:t> работа в выбранной сфере </a:t>
            </a:r>
            <a:endParaRPr lang="ru-RU" sz="1600" b="1" cap="all" spc="250" dirty="0">
              <a:solidFill>
                <a:srgbClr val="646B86"/>
              </a:solidFill>
            </a:endParaRPr>
          </a:p>
        </p:txBody>
      </p:sp>
      <p:sp>
        <p:nvSpPr>
          <p:cNvPr id="14" name="Стрелка вверх 13"/>
          <p:cNvSpPr/>
          <p:nvPr/>
        </p:nvSpPr>
        <p:spPr>
          <a:xfrm>
            <a:off x="401850" y="5708229"/>
            <a:ext cx="656016" cy="626118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683568" y="2354284"/>
            <a:ext cx="5616624" cy="2226844"/>
          </a:xfrm>
          <a:prstGeom prst="flowChartAlternateProcess">
            <a:avLst/>
          </a:prstGeom>
          <a:solidFill>
            <a:srgbClr val="26D2F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dirty="0" smtClean="0"/>
              <a:t>Победа в муниципальном этапе  всероссийской олимпиады сочинений школьников для 8 класса 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dirty="0" smtClean="0"/>
              <a:t>Победа в муниципальном этапе всероссийской олимпиады сочинений школьников для 9 класса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18239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4" grpId="1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2819400"/>
            <a:ext cx="7920880" cy="327389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Учитель — профессия и должность в системе начального и среднего общего образования, возникшая вследствие выделения последнего в особую социальную функцию, состоящую в обучении учащихся</a:t>
            </a:r>
            <a:r>
              <a:rPr lang="ru-RU" dirty="0" smtClean="0"/>
              <a:t>.</a:t>
            </a:r>
          </a:p>
          <a:p>
            <a:r>
              <a:rPr lang="ru-RU" dirty="0"/>
              <a:t>Хороший учитель не только сам много знает, но еще умеет правильно передать свои знания детям. Знает, как сделать так, чтобы ученик не отвлекался, чтобы ему было интересно на уроке.</a:t>
            </a:r>
          </a:p>
          <a:p>
            <a:endParaRPr lang="ru-RU" dirty="0"/>
          </a:p>
          <a:p>
            <a:r>
              <a:rPr lang="ru-RU" dirty="0"/>
              <a:t>Работа учителя трудная, потому что именно учитель дает первые знания будущим космонавтам, учёным, капитанам и людям других профессий.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1161124">
            <a:off x="685800" y="381000"/>
            <a:ext cx="7772400" cy="1752600"/>
          </a:xfrm>
        </p:spPr>
        <p:txBody>
          <a:bodyPr/>
          <a:lstStyle/>
          <a:p>
            <a:r>
              <a:rPr lang="ru-RU" dirty="0" smtClean="0"/>
              <a:t>Что из себя представляет профессия?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5856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97582" y="2709622"/>
            <a:ext cx="7574818" cy="3455682"/>
          </a:xfrm>
        </p:spPr>
        <p:txBody>
          <a:bodyPr>
            <a:noAutofit/>
          </a:bodyPr>
          <a:lstStyle/>
          <a:p>
            <a:r>
              <a:rPr lang="ru-RU" sz="1200" b="0" dirty="0"/>
              <a:t>Престижность профессии педагога в последнее время в России не слишком высока. На это влияет низкий уровень средней зарплаты, из-за чего молодежь неохотно устраивается в школу, а многие перспективные преподаватели стремятся реализовать себя в других отраслях.</a:t>
            </a:r>
          </a:p>
          <a:p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Но  </a:t>
            </a:r>
            <a:r>
              <a:rPr lang="ru-RU" sz="1200" dirty="0"/>
              <a:t>в России хватает молодых и </a:t>
            </a:r>
            <a:r>
              <a:rPr lang="ru-RU" sz="1200" dirty="0" smtClean="0"/>
              <a:t>перспективных учителей. В настоящее время объявлен конкурс профессионального </a:t>
            </a:r>
            <a:r>
              <a:rPr lang="ru-RU" sz="1200" dirty="0"/>
              <a:t>мастерства « Учитель будущего. Студенты». Это один из проектов, который организован на президентской платформе «Россия – страна возможностей». Больше всего анкет пришло от преподавателей начальных классов, педагогов, собирающихся преподавать литературу, русский и иностранный языки.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1073225">
            <a:off x="700040" y="582167"/>
            <a:ext cx="5137654" cy="1736930"/>
          </a:xfrm>
        </p:spPr>
        <p:txBody>
          <a:bodyPr/>
          <a:lstStyle/>
          <a:p>
            <a:r>
              <a:rPr lang="ru-RU" dirty="0" smtClean="0"/>
              <a:t>О профессии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0154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0420986">
            <a:off x="1086923" y="604068"/>
            <a:ext cx="3729795" cy="1331807"/>
          </a:xfrm>
        </p:spPr>
        <p:txBody>
          <a:bodyPr/>
          <a:lstStyle/>
          <a:p>
            <a:r>
              <a:rPr lang="ru-RU" dirty="0" smtClean="0"/>
              <a:t>Моя карьера </a:t>
            </a:r>
            <a:endParaRPr lang="ru-RU" dirty="0"/>
          </a:p>
        </p:txBody>
      </p:sp>
      <p:pic>
        <p:nvPicPr>
          <p:cNvPr id="4" name="Содержимое 5" descr="karernaya-lestnica0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0368" y="1772816"/>
            <a:ext cx="6682890" cy="49458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157485">
            <a:off x="2384006" y="4878368"/>
            <a:ext cx="1655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Учитель начальных классов</a:t>
            </a:r>
            <a:endParaRPr lang="ru-RU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157485">
            <a:off x="1299911" y="3989148"/>
            <a:ext cx="1797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Завуч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9286" y="2780928"/>
            <a:ext cx="15068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Директор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  <p:sp>
        <p:nvSpPr>
          <p:cNvPr id="12" name="Подзаголовок 11"/>
          <p:cNvSpPr txBox="1">
            <a:spLocks noGrp="1"/>
          </p:cNvSpPr>
          <p:nvPr>
            <p:ph type="subTitle" idx="1"/>
          </p:nvPr>
        </p:nvSpPr>
        <p:spPr>
          <a:xfrm>
            <a:off x="5148064" y="2564904"/>
            <a:ext cx="2665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cap="none" dirty="0" smtClean="0">
                <a:solidFill>
                  <a:schemeClr val="tx1"/>
                </a:solidFill>
              </a:rPr>
              <a:t>Достиг многого, но остался человеком!</a:t>
            </a:r>
            <a:endParaRPr lang="ru-RU" sz="1200" cap="none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3212976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Постоянно ставлю новые цели и стремлюсь к их достижению</a:t>
            </a:r>
          </a:p>
          <a:p>
            <a:pPr algn="ctr"/>
            <a:endParaRPr lang="ru-RU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868144" y="3717032"/>
            <a:ext cx="244827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000" b="1" dirty="0" smtClean="0"/>
          </a:p>
          <a:p>
            <a:pPr algn="ctr"/>
            <a:endParaRPr lang="ru-RU" sz="1000" b="1" dirty="0"/>
          </a:p>
          <a:p>
            <a:pPr algn="ctr"/>
            <a:endParaRPr lang="ru-RU" sz="1000" b="1" dirty="0" smtClean="0"/>
          </a:p>
          <a:p>
            <a:pPr algn="ctr"/>
            <a:r>
              <a:rPr lang="ru-RU" sz="1200" b="1" dirty="0" smtClean="0"/>
              <a:t>Ежегодно оцениваю достигнутое, корректирую </a:t>
            </a:r>
            <a:r>
              <a:rPr lang="ru-RU" sz="1200" b="1" dirty="0" smtClean="0"/>
              <a:t>планы</a:t>
            </a:r>
            <a:endParaRPr lang="ru-RU" sz="1200" b="1" dirty="0" smtClean="0"/>
          </a:p>
          <a:p>
            <a:pPr algn="ctr"/>
            <a:endParaRPr lang="ru-RU" sz="1000" b="1" dirty="0"/>
          </a:p>
          <a:p>
            <a:pPr algn="ctr"/>
            <a:endParaRPr lang="ru-RU" sz="1000" b="1" dirty="0" smtClean="0"/>
          </a:p>
          <a:p>
            <a:pPr algn="ctr"/>
            <a:endParaRPr lang="ru-RU" sz="1000" b="1" dirty="0"/>
          </a:p>
          <a:p>
            <a:pPr algn="ctr"/>
            <a:endParaRPr lang="ru-RU" sz="1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444208" y="5229200"/>
            <a:ext cx="2543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Постоянно получаю доп. образование – самосовершенствуюсь </a:t>
            </a:r>
            <a:endParaRPr lang="ru-RU" sz="1200" b="1" dirty="0"/>
          </a:p>
        </p:txBody>
      </p:sp>
    </p:spTree>
    <p:extLst>
      <p:ext uri="{BB962C8B-B14F-4D97-AF65-F5344CB8AC3E}">
        <p14:creationId xmlns="" xmlns:p14="http://schemas.microsoft.com/office/powerpoint/2010/main" val="277812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build="p"/>
      <p:bldP spid="13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27584" y="2819400"/>
            <a:ext cx="6944816" cy="2985864"/>
          </a:xfrm>
        </p:spPr>
        <p:txBody>
          <a:bodyPr/>
          <a:lstStyle/>
          <a:p>
            <a:pPr marL="342900" indent="-342900" algn="l">
              <a:buFont typeface="+mj-lt"/>
              <a:buAutoNum type="arabicPeriod"/>
            </a:pP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https://nsportal.ru/blog/obshcheobrazovatelnaya-tematika/all/2012/11/06/mudrye-mysli-o-pedagogakh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342900" indent="-342900" algn="l">
              <a:buFont typeface="+mj-lt"/>
              <a:buAutoNum type="arabicPeriod"/>
            </a:pP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https://multiurok.ru/index.php/blog/profiessiia-uchitiel-166.html</a:t>
            </a:r>
            <a:endParaRPr lang="de-DE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hlinkClick r:id="rId4"/>
              </a:rPr>
              <a:t>https://www.molomo.ru/myth/teacher.html</a:t>
            </a:r>
            <a:endParaRPr lang="de-DE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hlinkClick r:id="rId5"/>
              </a:rPr>
              <a:t>https://yandex.ru/turbo/izhevsk.ecvdo.ru/s/states/est-li-budushhee-u-professii-pedagog</a:t>
            </a:r>
            <a:endParaRPr lang="de-DE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de-DE" dirty="0">
              <a:solidFill>
                <a:schemeClr val="accent2">
                  <a:lumMod val="50000"/>
                </a:schemeClr>
              </a:solidFill>
            </a:endParaRPr>
          </a:p>
          <a:p>
            <a:pPr algn="l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 информации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6753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2996952"/>
            <a:ext cx="8136904" cy="3600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0905849">
            <a:off x="685800" y="381000"/>
            <a:ext cx="7772400" cy="887760"/>
          </a:xfrm>
        </p:spPr>
        <p:txBody>
          <a:bodyPr/>
          <a:lstStyle/>
          <a:p>
            <a:r>
              <a:rPr lang="ru-RU" dirty="0" smtClean="0"/>
              <a:t>Кем я хочу стать? </a:t>
            </a:r>
            <a:endParaRPr lang="ru-RU" dirty="0"/>
          </a:p>
        </p:txBody>
      </p:sp>
      <p:pic>
        <p:nvPicPr>
          <p:cNvPr id="1026" name="Picture 2" descr="C:\Users\Учитеть\Desktop\56777ae52522c82e3881f46f11a725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653136"/>
            <a:ext cx="1227905" cy="1810088"/>
          </a:xfrm>
          <a:prstGeom prst="rect">
            <a:avLst/>
          </a:prstGeom>
          <a:noFill/>
        </p:spPr>
      </p:pic>
      <p:pic>
        <p:nvPicPr>
          <p:cNvPr id="1027" name="Picture 3" descr="C:\Users\Учитеть\Desktop\professii5-letchik-300x3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1633737" cy="2102075"/>
          </a:xfrm>
          <a:prstGeom prst="rect">
            <a:avLst/>
          </a:prstGeom>
          <a:noFill/>
        </p:spPr>
      </p:pic>
      <p:pic>
        <p:nvPicPr>
          <p:cNvPr id="1028" name="Picture 4" descr="C:\Users\Учитеть\Desktop\professii7-vrach-300x38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429000"/>
            <a:ext cx="1393813" cy="1793372"/>
          </a:xfrm>
          <a:prstGeom prst="rect">
            <a:avLst/>
          </a:prstGeom>
          <a:noFill/>
        </p:spPr>
      </p:pic>
      <p:pic>
        <p:nvPicPr>
          <p:cNvPr id="1029" name="Picture 5" descr="C:\Users\Учитеть\Desktop\professii9-prodavec-300x38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429000"/>
            <a:ext cx="1464435" cy="1884239"/>
          </a:xfrm>
          <a:prstGeom prst="rect">
            <a:avLst/>
          </a:prstGeom>
          <a:noFill/>
        </p:spPr>
      </p:pic>
      <p:pic>
        <p:nvPicPr>
          <p:cNvPr id="1030" name="Picture 6" descr="C:\Users\Учитеть\Desktop\professii1-uchitel-300x38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501008"/>
            <a:ext cx="1695482" cy="2181520"/>
          </a:xfrm>
          <a:prstGeom prst="rect">
            <a:avLst/>
          </a:prstGeom>
          <a:noFill/>
        </p:spPr>
      </p:pic>
      <p:pic>
        <p:nvPicPr>
          <p:cNvPr id="1032" name="Picture 8" descr="C:\Users\Учитеть\Desktop\professii3-arheolog-300x38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8102" y="3611666"/>
            <a:ext cx="1699340" cy="2186484"/>
          </a:xfrm>
          <a:prstGeom prst="rect">
            <a:avLst/>
          </a:prstGeom>
          <a:noFill/>
        </p:spPr>
      </p:pic>
      <p:pic>
        <p:nvPicPr>
          <p:cNvPr id="1033" name="Picture 9" descr="C:\Users\Учитеть\Desktop\professii4-pochta-300x386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359718" y="3448410"/>
            <a:ext cx="1705372" cy="2194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60" y="3501008"/>
            <a:ext cx="1835729" cy="23619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38" y="3592607"/>
            <a:ext cx="1764539" cy="2270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972 0.01202 L 0.60972 -0.3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802 -0.22523 L 0.58802 0.1078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02 -0.23171 L 0.34202 -0.2317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11 -0.11689 L 0.37986 0.0949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49" y="10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08 -0.15718 C -0.07101 -0.16528 -0.0651 -0.16991 -0.05694 -0.17361 C -0.05313 -0.17708 -0.05226 -0.1787 -0.04774 -0.17986 C -0.04115 -0.18148 -0.02778 -0.1838 -0.02778 -0.18357 C -0.00069 -0.18218 5.55556E-7 -0.18241 0.01996 -0.17361 C 0.02326 -0.1669 0.02795 -0.16227 0.03073 -0.15509 C 0.03646 -0.14028 0.04479 -0.12569 0.05521 -0.11644 C 0.05851 -0.10255 0.05382 -0.11736 0.06146 -0.10625 C 0.06562 -0.1 0.06892 -0.09282 0.07222 -0.08565 C 0.07517 -0.0794 0.07691 -0.07107 0.07986 -0.06528 C 0.08437 -0.05625 0.09132 -0.05 0.09687 -0.04259 C 0.10104 -0.03704 0.10434 -0.03102 0.1092 -0.02616 C 0.11111 -0.02431 0.11354 -0.02384 0.11528 -0.02199 C 0.11858 -0.01829 0.12066 -0.01227 0.12448 -0.00972 C 0.13646 -0.00185 0.14687 0.0081 0.15833 0.0169 C 0.16927 0.02546 0.18299 0.03009 0.19514 0.03542 C 0.23351 0.03426 0.2651 0.03704 0.3 0.02315 C 0.31545 0.00926 0.33455 0.00208 0.35208 -0.00579 C 0.3566 -0.00764 0.36007 -0.01227 0.36441 -0.01389 C 0.37083 -0.0162 0.37674 -0.01921 0.38281 -0.02199 C 0.39028 -0.02523 0.39722 -0.02593 0.40451 -0.03032 C 0.41545 -0.03681 0.42708 -0.04468 0.43819 -0.04884 C 0.43993 -0.04931 0.44149 -0.05 0.44288 -0.05069 C 0.44462 -0.05139 0.44583 -0.05232 0.44757 -0.05278 C 0.45174 -0.0544 0.4599 -0.05694 0.4599 -0.05671 C 0.47726 -0.05625 0.49479 -0.05602 0.51215 -0.05486 C 0.5224 -0.05417 0.53316 -0.03935 0.54132 -0.03241 C 0.54253 -0.03032 0.54375 -0.02847 0.54462 -0.02616 C 0.54583 -0.02222 0.54757 -0.01389 0.54757 -0.01366 C 0.54514 0.03356 0.5441 0.06134 0.51354 0.08866 C 0.50677 0.09491 0.50191 0.10139 0.49358 0.10509 C 0.4842 0.11389 0.47309 0.11829 0.46285 0.12569 C 0.45347 0.13241 0.44358 0.14468 0.43212 0.14583 C 0.40191 0.14907 0.41892 0.14745 0.38142 0.15 C 0.3658 0.15231 0.35087 0.15764 0.33507 0.16018 C 0.30816 0.17268 0.28733 0.16944 0.25538 0.1706 C 0.2474 0.17245 0.2401 0.17593 0.23229 0.1787 C 0.21371 0.17708 0.20156 0.18079 0.19514 0.15625 C 0.19618 0.14005 0.19514 0.12986 0.20139 0.11736 C 0.20278 0.10926 0.20399 0.10393 0.20746 0.09699 C 0.21215 0.07824 0.22222 0.07315 0.23229 0.05995 C 0.23594 0.0456 0.24774 0.04213 0.25677 0.03542 C 0.27118 0.02477 0.25521 0.03287 0.2691 0.025 C 0.29462 0.01042 0.32083 -0.00394 0.3474 -0.01389 C 0.36198 -0.01921 0.37726 -0.0213 0.39219 -0.02407 C 0.40746 -0.03102 0.42396 -0.03357 0.43993 -0.03634 C 0.46493 -0.04607 0.49219 -0.04769 0.51823 -0.05069 C 0.55139 -0.06065 0.58437 -0.06991 0.6184 -0.0713 C 0.70469 -0.075 0.69028 -0.03982 0.70451 -0.07755 " pathEditMode="relative" rAng="0" ptsTypes="AAAAAAAAAAAAAAAAAAAAAAAAAAAAAAAAAAAAAAAAAAAAAAAAA">
                                      <p:cBhvr>
                                        <p:cTn id="2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80" y="1546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11111E-6 -1.48148E-6 L 1.11111E-6 -0.2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5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6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8 -0.11019 C 0.06476 -0.02292 0.13559 0.06435 0.14479 0.10208 C 0.15382 0.14005 0.08212 0.11667 0.04896 0.11667 C 0.01597 0.1169 -0.07587 0.1162 -0.05382 0.10347 C -0.03212 0.09051 0.14236 0.04838 0.18056 0.03981 C 0.21892 0.03125 0.17604 0.05231 0.17587 0.05208 C 0.1757 0.05185 0.17743 0.04097 0.17934 0.03866 C 0.18142 0.03634 0.18455 0.0368 0.18785 0.03727 " pathEditMode="relative" rAng="0" ptsTypes="AAAAAA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69" y="1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9259E-6 L 1.11111E-6 2.59259E-6 C 0.01441 0.00046 0.02864 0.00023 0.04288 0.00162 C 0.04618 0.00185 0.05243 0.00463 0.05243 0.00463 C 0.05139 0.00579 0.05017 0.00694 0.04895 0.00787 C 0.04705 0.00903 0.04236 0.01042 0.04062 0.01111 C 0.03941 0.01157 0.03819 0.01227 0.03698 0.01273 C 0.03507 0.01319 0.03298 0.01343 0.03107 0.01412 C 0.02864 0.01505 0.02621 0.01643 0.02395 0.01736 C 0.02395 0.01736 0.01666 0.0206 0.01666 0.0206 C 0.00989 0.02662 0.01649 0.0213 0.00955 0.02523 C 0.00798 0.02616 0.00642 0.02755 0.00486 0.02847 C 0.00243 0.02963 -0.00226 0.03171 -0.00226 0.03171 L -0.00591 -0.11759 C 0.01475 -0.12037 0.0085 -0.12014 0.03941 -0.11759 C 0.04062 -0.11736 0.04166 -0.11644 0.04288 -0.11597 C 0.04496 -0.11528 0.04705 -0.11505 0.04895 -0.11435 C 0.05139 -0.11343 0.05364 -0.11227 0.05607 -0.11111 L 0.06319 -0.1081 L 0.06684 -0.10648 C 0.06805 -0.10579 0.06927 -0.10579 0.07031 -0.10486 C 0.07152 -0.1037 0.07291 -0.10301 0.07395 -0.10162 C 0.07569 -0.09977 0.07864 -0.09537 0.07864 -0.09537 C 0.08073 -0.08495 0.08159 -0.08287 0.07864 -0.06829 C 0.0783 -0.06644 0.07656 -0.06597 0.07517 -0.06505 C 0.0717 -0.0632 0.06788 -0.06273 0.06441 -0.06042 C 0.05642 -0.05509 0.06302 -0.0588 0.05486 -0.05556 C 0.05243 -0.05463 0.05017 -0.05301 0.04774 -0.05255 C 0.04375 -0.05139 0.03975 -0.0507 0.03576 -0.04931 C 0.0342 -0.04884 0.03264 -0.04838 0.03107 -0.04769 C 0.02864 -0.04676 0.02639 -0.04537 0.02395 -0.04445 C 0.02118 -0.04375 0.0184 -0.04352 0.01562 -0.04282 L 0.00833 -0.03982 C 0.00711 -0.03912 0.00607 -0.03866 0.00486 -0.0382 C 0.0033 -0.03773 0.00156 -0.03727 1.11111E-6 -0.03657 C -0.00122 -0.03611 -0.00226 -0.03542 -0.00348 -0.03495 C -0.01007 -0.0331 -0.01702 -0.03264 -0.02379 -0.03171 C -0.02535 -0.03125 -0.02709 -0.03125 -0.02848 -0.03032 C -0.02952 -0.02963 -0.03125 -0.02847 -0.03091 -0.02708 C -0.03056 -0.02546 -0.02848 -0.02593 -0.02743 -0.02546 C -0.02622 -0.02431 -0.025 -0.02315 -0.02379 -0.02222 C -0.02275 -0.02153 -0.02136 -0.02153 -0.02014 -0.0206 C -0.01927 -0.01991 -0.01875 -0.01829 -0.01789 -0.01759 C -0.01563 -0.01597 -0.01059 -0.01435 -0.01059 -0.01435 C -0.00955 -0.0132 -0.00834 -0.01204 -0.00712 -0.01111 C -0.00591 -0.01042 -0.00469 -0.01019 -0.00348 -0.00949 C -0.00157 -0.00857 0.00052 -0.00764 0.00243 -0.00648 C 0.01545 0.00231 0.00086 -0.00509 0.01562 0.00162 C 0.03593 0.01968 0.01284 -0.00046 0.02743 0.01111 C 0.03698 0.01829 0.03541 0.01852 0.04409 0.02384 C 0.04531 0.0243 0.04652 0.02477 0.04774 0.02523 C 0.05034 0.02801 0.05312 0.03102 0.05607 0.03333 C 0.05885 0.03542 0.06163 0.0375 0.06441 0.03958 C 0.07413 0.04722 0.05955 0.03704 0.07517 0.04745 C 0.0809 0.05532 0.07812 0.05231 0.0835 0.05718 C 0.08437 0.05926 0.08524 0.06134 0.08593 0.06343 C 0.08802 0.06991 0.08836 0.07685 0.08593 0.08403 C 0.08524 0.08611 0.08264 0.08495 0.08107 0.08565 C 0.07864 0.08657 0.07639 0.08773 0.07395 0.08889 C 0.06753 0.09167 0.07309 0.08935 0.06441 0.0919 C 0.06284 0.09236 0.06128 0.09329 0.05972 0.09352 C 0.046 0.09699 0.05642 0.09352 0.04531 0.09676 C 0.03836 0.09884 0.04218 0.09792 0.03455 0.10162 C 0.03229 0.10278 0.02986 0.1037 0.02743 0.10463 L 0.02395 0.10625 C 0.0243 0.11736 0.02448 0.12847 0.025 0.13958 C 0.02517 0.14236 0.02552 0.14514 0.02621 0.14745 C 0.02673 0.1493 0.02795 0.15069 0.02864 0.15231 C 0.02899 0.1544 0.02934 0.15648 0.02986 0.15856 C 0.0302 0.16018 0.03107 0.16505 0.03107 0.16343 C 0.03107 0.15231 0.03055 0.1412 0.02986 0.13009 C 0.02968 0.12801 0.02934 0.12569 0.02864 0.12384 C 0.02413 0.10972 0.02795 0.12755 0.025 0.11412 C 0.02465 0.11204 0.0243 0.10995 0.02395 0.10787 C 0.02309 0.10463 0.02205 0.10162 0.02152 0.09838 C 0.01996 0.08819 0.02118 0.09282 0.01788 0.08403 C 0.01753 0.0794 0.01666 0.07454 0.01666 0.06968 C 0.01666 0.06713 0.01788 0.06458 0.01788 0.0618 C 0.01788 0.06018 0.01701 0.06505 0.01666 0.06667 C 0.01527 0.07315 0.01562 0.0713 0.01562 0.07616 L 0.01441 0.06505 " pathEditMode="relative" ptsTypes="AAAAAAAAAAAAAAAAAAAAAAAAAAAAAAAAAAAAAAAAAAAAAAAAAAAAAAAAAAAAAAAAAAAAAAAAAAAAAAAAA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72108">
            <a:off x="301752" y="228600"/>
            <a:ext cx="8534400" cy="75895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Мне нравится: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844824"/>
            <a:ext cx="8503920" cy="4254224"/>
          </a:xfrm>
        </p:spPr>
        <p:txBody>
          <a:bodyPr/>
          <a:lstStyle/>
          <a:p>
            <a:pPr>
              <a:buClr>
                <a:srgbClr val="00B050"/>
              </a:buClr>
              <a:buSzPct val="101000"/>
              <a:buFont typeface="Wingdings" panose="05000000000000000000" pitchFamily="2" charset="2"/>
              <a:buChar char="ü"/>
            </a:pPr>
            <a:r>
              <a:rPr lang="ru-RU" dirty="0" smtClean="0"/>
              <a:t>-общаться с детьми,  играть с ними</a:t>
            </a:r>
          </a:p>
          <a:p>
            <a:pPr>
              <a:buClr>
                <a:srgbClr val="00B050"/>
              </a:buClr>
              <a:buSzPct val="101000"/>
              <a:buFont typeface="Wingdings" panose="05000000000000000000" pitchFamily="2" charset="2"/>
              <a:buChar char="ü"/>
            </a:pPr>
            <a:r>
              <a:rPr lang="ru-RU" dirty="0" smtClean="0"/>
              <a:t>-участвовать в разных акциях </a:t>
            </a:r>
          </a:p>
          <a:p>
            <a:pPr>
              <a:buClr>
                <a:srgbClr val="00B050"/>
              </a:buClr>
              <a:buSzPct val="101000"/>
              <a:buFont typeface="Wingdings" panose="05000000000000000000" pitchFamily="2" charset="2"/>
              <a:buChar char="ü"/>
            </a:pPr>
            <a:r>
              <a:rPr lang="ru-RU" dirty="0" smtClean="0"/>
              <a:t>-полная информация </a:t>
            </a:r>
          </a:p>
          <a:p>
            <a:pPr>
              <a:buClr>
                <a:srgbClr val="00B050"/>
              </a:buClr>
              <a:buSzPct val="101000"/>
              <a:buFont typeface="Wingdings" panose="05000000000000000000" pitchFamily="2" charset="2"/>
              <a:buChar char="ü"/>
            </a:pPr>
            <a:r>
              <a:rPr lang="ru-RU" dirty="0" smtClean="0"/>
              <a:t>-участвовать в разных конкурсах </a:t>
            </a:r>
          </a:p>
          <a:p>
            <a:pPr>
              <a:buClr>
                <a:srgbClr val="00B050"/>
              </a:buClr>
              <a:buSzPct val="101000"/>
              <a:buFont typeface="Wingdings" panose="05000000000000000000" pitchFamily="2" charset="2"/>
              <a:buChar char="ü"/>
            </a:pPr>
            <a:r>
              <a:rPr lang="ru-RU" dirty="0" smtClean="0"/>
              <a:t>-размышлять </a:t>
            </a:r>
          </a:p>
        </p:txBody>
      </p:sp>
    </p:spTree>
    <p:extLst>
      <p:ext uri="{BB962C8B-B14F-4D97-AF65-F5344CB8AC3E}">
        <p14:creationId xmlns="" xmlns:p14="http://schemas.microsoft.com/office/powerpoint/2010/main" val="29123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2708920"/>
            <a:ext cx="7848872" cy="338437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мнения большинства: профессия учителя сложная, утомляет, вредит здоровью, нервной системе, могут происходить нервные эмоциональные срывы.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Я согласен!</a:t>
            </a:r>
          </a:p>
          <a:p>
            <a:pPr algn="l"/>
            <a:r>
              <a:rPr lang="ru-RU" dirty="0" smtClean="0"/>
              <a:t>  </a:t>
            </a:r>
            <a:r>
              <a:rPr lang="ru-RU" b="0" dirty="0">
                <a:solidFill>
                  <a:srgbClr val="FF0000"/>
                </a:solidFill>
              </a:rPr>
              <a:t>Вы говорите: дети меня утомляют. Вы правы. Вы поясняете: надо опускаться до их понятий. Опускаться, наклоняться, сгибаться, </a:t>
            </a:r>
            <a:r>
              <a:rPr lang="ru-RU" b="0" dirty="0" err="1" smtClean="0">
                <a:solidFill>
                  <a:srgbClr val="FF0000"/>
                </a:solidFill>
              </a:rPr>
              <a:t>сжиматься.Ошибаетесь</a:t>
            </a:r>
            <a:r>
              <a:rPr lang="ru-RU" b="0" dirty="0">
                <a:solidFill>
                  <a:srgbClr val="FF0000"/>
                </a:solidFill>
              </a:rPr>
              <a:t>.</a:t>
            </a:r>
          </a:p>
          <a:p>
            <a:pPr algn="l"/>
            <a:r>
              <a:rPr lang="ru-RU" b="0" dirty="0">
                <a:solidFill>
                  <a:srgbClr val="FF0000"/>
                </a:solidFill>
              </a:rPr>
              <a:t>Ни от того мы устаем, а от того что надо подниматься до их чувств. Подниматься, становиться на цыпочки, тянуться.</a:t>
            </a:r>
          </a:p>
          <a:p>
            <a:pPr algn="l"/>
            <a:r>
              <a:rPr lang="ru-RU" b="0" dirty="0">
                <a:solidFill>
                  <a:srgbClr val="FF0000"/>
                </a:solidFill>
              </a:rPr>
              <a:t>Чтобы не обидеть.         (</a:t>
            </a:r>
            <a:r>
              <a:rPr lang="ru-RU" b="0" dirty="0" err="1">
                <a:solidFill>
                  <a:srgbClr val="FF0000"/>
                </a:solidFill>
              </a:rPr>
              <a:t>Я.Корчак</a:t>
            </a:r>
            <a:r>
              <a:rPr lang="ru-RU" b="0" dirty="0">
                <a:solidFill>
                  <a:srgbClr val="FF0000"/>
                </a:solidFill>
              </a:rPr>
              <a:t>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0711375">
            <a:off x="685800" y="381000"/>
            <a:ext cx="7772400" cy="1752600"/>
          </a:xfrm>
        </p:spPr>
        <p:txBody>
          <a:bodyPr/>
          <a:lstStyle/>
          <a:p>
            <a:r>
              <a:rPr lang="ru-RU" dirty="0" smtClean="0"/>
              <a:t>О профессии учителя: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4066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208912" cy="4752528"/>
          </a:xfrm>
        </p:spPr>
        <p:txBody>
          <a:bodyPr/>
          <a:lstStyle/>
          <a:p>
            <a:r>
              <a:rPr lang="ru-RU" dirty="0" smtClean="0"/>
              <a:t>Мои сильные стороны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1029904">
            <a:off x="685800" y="381000"/>
            <a:ext cx="7772400" cy="10317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Делаю вывод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17" name="Схема 16"/>
          <p:cNvGraphicFramePr/>
          <p:nvPr>
            <p:extLst>
              <p:ext uri="{D42A27DB-BD31-4B8C-83A1-F6EECF244321}">
                <p14:modId xmlns="" xmlns:p14="http://schemas.microsoft.com/office/powerpoint/2010/main" val="2953338390"/>
              </p:ext>
            </p:extLst>
          </p:nvPr>
        </p:nvGraphicFramePr>
        <p:xfrm>
          <a:off x="1403648" y="1389153"/>
          <a:ext cx="6648400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84204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1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971600" y="2819400"/>
            <a:ext cx="6800800" cy="2913856"/>
          </a:xfrm>
        </p:spPr>
        <p:txBody>
          <a:bodyPr/>
          <a:lstStyle/>
          <a:p>
            <a:pPr marL="285750" indent="-285750" algn="l">
              <a:buClr>
                <a:srgbClr val="FF0000"/>
              </a:buClr>
              <a:buSzPct val="120000"/>
              <a:buFont typeface="Georgia" panose="02040502050405020303" pitchFamily="18" charset="0"/>
              <a:buChar char="×"/>
            </a:pPr>
            <a:r>
              <a:rPr lang="ru-RU" dirty="0" smtClean="0"/>
              <a:t>-Краткость суждении </a:t>
            </a:r>
          </a:p>
          <a:p>
            <a:pPr marL="285750" indent="-285750" algn="l">
              <a:buClr>
                <a:srgbClr val="FF0000"/>
              </a:buClr>
              <a:buSzPct val="120000"/>
              <a:buFont typeface="Georgia" panose="02040502050405020303" pitchFamily="18" charset="0"/>
              <a:buChar char="×"/>
            </a:pPr>
            <a:r>
              <a:rPr lang="ru-RU" dirty="0" smtClean="0"/>
              <a:t>-Заучивание материала </a:t>
            </a:r>
          </a:p>
          <a:p>
            <a:pPr marL="285750" indent="-285750" algn="l">
              <a:buClr>
                <a:srgbClr val="FF0000"/>
              </a:buClr>
              <a:buSzPct val="120000"/>
              <a:buFont typeface="Georgia" panose="02040502050405020303" pitchFamily="18" charset="0"/>
              <a:buChar char="×"/>
            </a:pPr>
            <a:r>
              <a:rPr lang="ru-RU" dirty="0" smtClean="0"/>
              <a:t>-строгость</a:t>
            </a:r>
          </a:p>
          <a:p>
            <a:pPr marL="285750" indent="-285750" algn="l">
              <a:buClr>
                <a:srgbClr val="FF0000"/>
              </a:buClr>
              <a:buSzPct val="120000"/>
              <a:buFont typeface="Georgia" panose="02040502050405020303" pitchFamily="18" charset="0"/>
              <a:buChar char="×"/>
            </a:pPr>
            <a:r>
              <a:rPr lang="ru-RU" dirty="0" smtClean="0"/>
              <a:t>-заполнение разных бумаг</a:t>
            </a:r>
          </a:p>
          <a:p>
            <a:pPr marL="285750" indent="-285750" algn="l">
              <a:buClr>
                <a:srgbClr val="FF0000"/>
              </a:buClr>
              <a:buSzPct val="120000"/>
              <a:buFont typeface="Georgia" panose="02040502050405020303" pitchFamily="18" charset="0"/>
              <a:buChar char="×"/>
            </a:pPr>
            <a:endParaRPr lang="ru-RU" dirty="0" smtClean="0"/>
          </a:p>
          <a:p>
            <a:pPr algn="l">
              <a:buClr>
                <a:srgbClr val="00B050"/>
              </a:buClr>
              <a:buSzPct val="101000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0774552">
            <a:off x="685800" y="381000"/>
            <a:ext cx="7772400" cy="1752600"/>
          </a:xfrm>
        </p:spPr>
        <p:txBody>
          <a:bodyPr/>
          <a:lstStyle/>
          <a:p>
            <a:r>
              <a:rPr lang="ru-RU" dirty="0" smtClean="0"/>
              <a:t>Мне не нравится: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651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0669083">
            <a:off x="679609" y="241959"/>
            <a:ext cx="7772400" cy="1549664"/>
          </a:xfrm>
        </p:spPr>
        <p:txBody>
          <a:bodyPr/>
          <a:lstStyle/>
          <a:p>
            <a:r>
              <a:rPr lang="ru-RU" dirty="0" smtClean="0"/>
              <a:t>Кем я хочу  стать?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Учитеть\Desktop\56777ae52522c82e3881f46f11a725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4575" y="4581128"/>
            <a:ext cx="1227905" cy="1810088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211" y="1473793"/>
            <a:ext cx="1724989" cy="221948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590" y="4434460"/>
            <a:ext cx="1725583" cy="22202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974" y="2648317"/>
            <a:ext cx="1678943" cy="21602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653" y="1568195"/>
            <a:ext cx="1764539" cy="227037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08" y="1448880"/>
            <a:ext cx="1716782" cy="220892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extrusionH="76200" contourW="12700">
            <a:extrusionClr>
              <a:schemeClr val="accent1"/>
            </a:extrusionClr>
            <a:contourClr>
              <a:schemeClr val="accent1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025" y="4178981"/>
            <a:ext cx="1924142" cy="247572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565" y="3920293"/>
            <a:ext cx="1864812" cy="239939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3" y="4069878"/>
            <a:ext cx="1725583" cy="2417319"/>
          </a:xfrm>
          <a:prstGeom prst="rect">
            <a:avLst/>
          </a:prstGeom>
        </p:spPr>
      </p:pic>
      <p:pic>
        <p:nvPicPr>
          <p:cNvPr id="24" name="Рисунок 23" descr="25132894_brend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188746" y="1840961"/>
            <a:ext cx="1170148" cy="1010057"/>
          </a:xfrm>
          <a:prstGeom prst="rect">
            <a:avLst/>
          </a:prstGeom>
        </p:spPr>
      </p:pic>
      <p:pic>
        <p:nvPicPr>
          <p:cNvPr id="25" name="Рисунок 24" descr="25132894_brend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965403" y="1903381"/>
            <a:ext cx="1170148" cy="1010057"/>
          </a:xfrm>
          <a:prstGeom prst="rect">
            <a:avLst/>
          </a:prstGeom>
        </p:spPr>
      </p:pic>
      <p:pic>
        <p:nvPicPr>
          <p:cNvPr id="26" name="Рисунок 25" descr="25132894_brend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517631" y="2078506"/>
            <a:ext cx="1170148" cy="1010057"/>
          </a:xfrm>
          <a:prstGeom prst="rect">
            <a:avLst/>
          </a:prstGeom>
        </p:spPr>
      </p:pic>
      <p:pic>
        <p:nvPicPr>
          <p:cNvPr id="27" name="Рисунок 26" descr="25132894_brend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851307" y="5000303"/>
            <a:ext cx="1170148" cy="1010057"/>
          </a:xfrm>
          <a:prstGeom prst="rect">
            <a:avLst/>
          </a:prstGeom>
        </p:spPr>
      </p:pic>
      <p:pic>
        <p:nvPicPr>
          <p:cNvPr id="28" name="Рисунок 27" descr="galochka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582951" y="2703381"/>
            <a:ext cx="1482813" cy="1482813"/>
          </a:xfrm>
          <a:prstGeom prst="rect">
            <a:avLst/>
          </a:prstGeom>
        </p:spPr>
      </p:pic>
      <p:pic>
        <p:nvPicPr>
          <p:cNvPr id="29" name="Рисунок 28" descr="galochka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702331" y="4154992"/>
            <a:ext cx="1482813" cy="1482813"/>
          </a:xfrm>
          <a:prstGeom prst="rect">
            <a:avLst/>
          </a:prstGeom>
        </p:spPr>
      </p:pic>
      <p:pic>
        <p:nvPicPr>
          <p:cNvPr id="30" name="Рисунок 29" descr="galochka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893247" y="4293069"/>
            <a:ext cx="1482813" cy="1482813"/>
          </a:xfrm>
          <a:prstGeom prst="rect">
            <a:avLst/>
          </a:prstGeom>
        </p:spPr>
      </p:pic>
      <p:pic>
        <p:nvPicPr>
          <p:cNvPr id="31" name="Рисунок 30" descr="galochka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02529" y="4378581"/>
            <a:ext cx="1482813" cy="14828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978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85800" y="2636912"/>
            <a:ext cx="7086600" cy="3600400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 smtClean="0"/>
              <a:t>1 тест подтвердил, что по своим интересам я больше склоняюсь к гуманитарию , но мои гуманитарные способности лишь немного больше, чем </a:t>
            </a:r>
            <a:r>
              <a:rPr lang="ru-RU" dirty="0" err="1" smtClean="0"/>
              <a:t>технарские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0691783">
            <a:off x="685800" y="381000"/>
            <a:ext cx="7772400" cy="1752600"/>
          </a:xfrm>
        </p:spPr>
        <p:txBody>
          <a:bodyPr/>
          <a:lstStyle/>
          <a:p>
            <a:r>
              <a:rPr lang="ru-RU" dirty="0" smtClean="0"/>
              <a:t>Тестирование 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print"/>
          <a:srcRect t="10548" r="43078" b="9065"/>
          <a:stretch/>
        </p:blipFill>
        <p:spPr bwMode="auto">
          <a:xfrm>
            <a:off x="971600" y="3933056"/>
            <a:ext cx="5760640" cy="26140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5375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2819400"/>
            <a:ext cx="7304856" cy="3273896"/>
          </a:xfrm>
        </p:spPr>
        <p:txBody>
          <a:bodyPr/>
          <a:lstStyle/>
          <a:p>
            <a:r>
              <a:rPr lang="ru-RU" dirty="0" smtClean="0"/>
              <a:t>2 тест выдал список профессий, ориентируясь на мой характер и мои склонности. Как можно заметить, В описании  всех профессиях говорится об организованности, внимательности, мышлении, знаниях, работе с информацией, добросовестности, что присуще профессии учителя. 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 rot="20589753">
            <a:off x="685800" y="381000"/>
            <a:ext cx="7772400" cy="1752600"/>
          </a:xfrm>
        </p:spPr>
        <p:txBody>
          <a:bodyPr/>
          <a:lstStyle/>
          <a:p>
            <a:r>
              <a:rPr lang="ru-RU" dirty="0" smtClean="0"/>
              <a:t>Тестирование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print"/>
          <a:srcRect l="-481" t="7696" r="60395" b="14196"/>
          <a:stretch/>
        </p:blipFill>
        <p:spPr bwMode="auto">
          <a:xfrm>
            <a:off x="1259632" y="2996952"/>
            <a:ext cx="5472608" cy="31859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39895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830</TotalTime>
  <Words>700</Words>
  <Application>Microsoft Office PowerPoint</Application>
  <PresentationFormat>Экран (4:3)</PresentationFormat>
  <Paragraphs>98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Конкурс  учебно-исследовательских  работ  «Моя путевка в жизнь» </vt:lpstr>
      <vt:lpstr>Кем я хочу стать? </vt:lpstr>
      <vt:lpstr>Мне нравится:</vt:lpstr>
      <vt:lpstr>О профессии учителя: </vt:lpstr>
      <vt:lpstr>Делаю вывод </vt:lpstr>
      <vt:lpstr>Мне не нравится: </vt:lpstr>
      <vt:lpstr>Кем я хочу  стать? </vt:lpstr>
      <vt:lpstr>Тестирование </vt:lpstr>
      <vt:lpstr>Тестирование  </vt:lpstr>
      <vt:lpstr>Тестирование </vt:lpstr>
      <vt:lpstr>Тестирование  </vt:lpstr>
      <vt:lpstr>SWOT – Анализ </vt:lpstr>
      <vt:lpstr>Так какая профессия?</vt:lpstr>
      <vt:lpstr>Моя образовательная траектория </vt:lpstr>
      <vt:lpstr>Что из себя представляет профессия?</vt:lpstr>
      <vt:lpstr>О профессии </vt:lpstr>
      <vt:lpstr>Моя карьера </vt:lpstr>
      <vt:lpstr>Использованные источники информации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 учебно-исследовательских  работ  «Моя путевка в жизнь» </dc:title>
  <dc:creator>Учитель</dc:creator>
  <cp:lastModifiedBy>Учитеть</cp:lastModifiedBy>
  <cp:revision>68</cp:revision>
  <dcterms:created xsi:type="dcterms:W3CDTF">2021-02-17T05:54:05Z</dcterms:created>
  <dcterms:modified xsi:type="dcterms:W3CDTF">2021-02-25T09:15:11Z</dcterms:modified>
</cp:coreProperties>
</file>