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8" r:id="rId2"/>
    <p:sldId id="307" r:id="rId3"/>
    <p:sldId id="290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7" r:id="rId12"/>
    <p:sldId id="327" r:id="rId13"/>
    <p:sldId id="316" r:id="rId14"/>
    <p:sldId id="32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47AE37B-920D-4C35-A6BF-A176EB3A1948}">
          <p14:sldIdLst>
            <p14:sldId id="308"/>
            <p14:sldId id="307"/>
            <p14:sldId id="290"/>
            <p14:sldId id="309"/>
            <p14:sldId id="310"/>
            <p14:sldId id="311"/>
            <p14:sldId id="312"/>
            <p14:sldId id="313"/>
            <p14:sldId id="314"/>
            <p14:sldId id="315"/>
            <p14:sldId id="317"/>
            <p14:sldId id="327"/>
            <p14:sldId id="316"/>
            <p14:sldId id="32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564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E43FC-3506-43C9-ADC8-013A0A680FE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A1521-0AE5-413C-8565-CE7ACDB81D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333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A1521-0AE5-413C-8565-CE7ACDB81DD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10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A1521-0AE5-413C-8565-CE7ACDB81DD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74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6A1521-0AE5-413C-8565-CE7ACDB81DD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74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22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6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93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19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35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23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25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160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8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6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AF0FC-8D29-4ECE-9456-89F12D02D1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" y="-7404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User\Desktop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53" y="3645024"/>
            <a:ext cx="2852936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User\Desktop\29b38578c5e04d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563" b="100000" l="0" r="996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211" y="188640"/>
            <a:ext cx="3868517" cy="217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506724" y="2132856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«Развитие инженерно-технических способностей дошкольников  через удивительный </a:t>
            </a:r>
            <a:r>
              <a:rPr lang="en-US" sz="2800" b="1" dirty="0">
                <a:solidFill>
                  <a:srgbClr val="FF0000"/>
                </a:solidFill>
                <a:latin typeface="Bookman Old Style" pitchFamily="18" charset="0"/>
              </a:rPr>
              <a:t>LEGO-</a:t>
            </a:r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мир»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0348" y="5058632"/>
            <a:ext cx="52085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Bookman Old Style" pitchFamily="18" charset="0"/>
                <a:cs typeface="Times New Roman" panose="02020603050405020304" pitchFamily="18" charset="0"/>
              </a:rPr>
              <a:t>Выполнила: воспитатель Ерофеева Е.Н</a:t>
            </a:r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solidFill>
                <a:srgbClr val="00B050"/>
              </a:solidFill>
              <a:latin typeface="Bookman Old Style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  <a:cs typeface="Times New Roman" panose="02020603050405020304" pitchFamily="18" charset="0"/>
              </a:rPr>
              <a:t>                              2021 г.</a:t>
            </a:r>
            <a:endParaRPr lang="ru-RU" b="1" dirty="0">
              <a:solidFill>
                <a:srgbClr val="00B050"/>
              </a:solidFill>
              <a:latin typeface="Bookman Old Style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692696"/>
            <a:ext cx="33843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Bookman Old Style" pitchFamily="18" charset="0"/>
              </a:rPr>
              <a:t>МОУ Лицей г. </a:t>
            </a:r>
            <a:r>
              <a:rPr lang="ru-RU" sz="2000" b="1" smtClean="0">
                <a:solidFill>
                  <a:srgbClr val="00B050"/>
                </a:solidFill>
                <a:latin typeface="Bookman Old Style" pitchFamily="18" charset="0"/>
              </a:rPr>
              <a:t>Истры</a:t>
            </a:r>
            <a:endParaRPr lang="ru-RU" sz="20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94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30660" y="476672"/>
            <a:ext cx="70977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Bookman Old Style" pitchFamily="18" charset="0"/>
                <a:cs typeface="Times New Roman" pitchFamily="18" charset="0"/>
              </a:rPr>
              <a:t>В 6–7 лет для технического творчества предлагаются разнообразные виды </a:t>
            </a:r>
            <a:r>
              <a:rPr lang="en-US" sz="2000" dirty="0" smtClean="0">
                <a:latin typeface="Bookman Old Style" pitchFamily="18" charset="0"/>
                <a:cs typeface="Times New Roman" pitchFamily="18" charset="0"/>
              </a:rPr>
              <a:t>LEGO</a:t>
            </a: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-конструкторов</a:t>
            </a:r>
            <a:r>
              <a:rPr lang="ru-RU" sz="2000" dirty="0">
                <a:latin typeface="Bookman Old Style" pitchFamily="18" charset="0"/>
                <a:cs typeface="Times New Roman" pitchFamily="18" charset="0"/>
              </a:rPr>
              <a:t>, от крупных с простыми соединениями элементов до самых миниатюрных со сложной техникой исполнения. В работе со старшими дошкольниками можно использовать задания в виде графических схем, усложнённые модели будущих построек, работу по замыслу, условиям, разнообразные тематические задания</a:t>
            </a: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7" name="AutoShape 2" descr="https://wiki-brick.com/wp-content/uploads/2019/06/2018_05_24_12_42_50_81948200_3ad921f1ba17fa2340d05e53e4addbd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5" name="Picture 3" descr="C:\Users\Пользователь\Desktop\2018_05_24_12_42_50_81948200_3ad921f1ba17fa2340d05e53e4addbd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346410"/>
            <a:ext cx="4680520" cy="3011305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65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476673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Bookman Old Style" pitchFamily="18" charset="0"/>
                <a:cs typeface="Times New Roman" pitchFamily="18" charset="0"/>
              </a:rPr>
              <a:t>В настоящее время большую популярность в работе с дошкольниками приобретает </a:t>
            </a:r>
            <a:r>
              <a:rPr lang="ru-RU" b="1" dirty="0">
                <a:latin typeface="Bookman Old Style" pitchFamily="18" charset="0"/>
                <a:cs typeface="Times New Roman" pitchFamily="18" charset="0"/>
              </a:rPr>
              <a:t>робототехника</a:t>
            </a:r>
            <a:r>
              <a:rPr lang="ru-RU" dirty="0">
                <a:latin typeface="Bookman Old Style" pitchFamily="18" charset="0"/>
                <a:cs typeface="Times New Roman" pitchFamily="18" charset="0"/>
              </a:rPr>
              <a:t>. Сегодняшним дошкольникам предстоит работать по профессиям, которых еще нет; решать задачи, о которых можно только догадываться; использовать новейшие технологии и изучать новое. Поэтому в настоящее время образовательная робототехника в детском саду приобретает все большую значимость и актуальность. Занятия по робототехнике знакомят детей с законами реального мира, учат применять теоретические знания на практике, развивают наблюдательность, мышление, сообразительность, креативность.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693505"/>
            <a:ext cx="3672408" cy="275430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21309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3" y="476672"/>
            <a:ext cx="43204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Bookman Old Style" pitchFamily="18" charset="0"/>
              </a:rPr>
              <a:t>  В </a:t>
            </a:r>
            <a:r>
              <a:rPr lang="ru-RU" sz="2000" dirty="0">
                <a:latin typeface="Bookman Old Style" pitchFamily="18" charset="0"/>
              </a:rPr>
              <a:t>ходе образовательной деятельности дети становятся строителями, архитекторами и творцами, играя они, придумывают и воплощают в жизнь свои идеи. Начиная с простых фигур, ребенок продвигается все дальше и дальше, а видя свои успехи, он становится более уверенным в себя и переходит к следующему, более сложному этапу обучения. В нашей группе работает кружок «</a:t>
            </a:r>
            <a:r>
              <a:rPr lang="en-US" sz="2000" dirty="0">
                <a:latin typeface="Bookman Old Style" pitchFamily="18" charset="0"/>
              </a:rPr>
              <a:t>LEGO</a:t>
            </a:r>
            <a:r>
              <a:rPr lang="ru-RU" sz="2000" dirty="0">
                <a:latin typeface="Bookman Old Style" pitchFamily="18" charset="0"/>
              </a:rPr>
              <a:t>-МАСТЕРИЛКА», где дети осваивают азы инженерно-технических </a:t>
            </a:r>
            <a:r>
              <a:rPr lang="ru-RU" sz="2000" dirty="0" smtClean="0">
                <a:latin typeface="Bookman Old Style" pitchFamily="18" charset="0"/>
              </a:rPr>
              <a:t>способностей.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7" name="Рисунок 6" descr="https://png.pngtree.com/png-clipart/20190604/original/pngtree-construction-engineer-cartoons-png-image_1156159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60"/>
          <a:stretch/>
        </p:blipFill>
        <p:spPr bwMode="auto">
          <a:xfrm>
            <a:off x="5189468" y="1556791"/>
            <a:ext cx="3162810" cy="32403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813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02532" y="548680"/>
            <a:ext cx="5173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Кружок «</a:t>
            </a:r>
            <a:r>
              <a:rPr lang="en-US" sz="2400" b="1" dirty="0" smtClean="0">
                <a:solidFill>
                  <a:srgbClr val="FF0000"/>
                </a:solidFill>
                <a:latin typeface="Bookman Old Style" pitchFamily="18" charset="0"/>
              </a:rPr>
              <a:t>LEGO</a:t>
            </a: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-МАСТЕРИЛКА»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20925"/>
            <a:ext cx="6583796" cy="5126172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09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494838"/>
            <a:ext cx="417646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Bookman Old Style" pitchFamily="18" charset="0"/>
              </a:rPr>
              <a:t>  </a:t>
            </a:r>
            <a:r>
              <a:rPr lang="ru-RU" dirty="0" err="1" smtClean="0">
                <a:latin typeface="Bookman Old Style" pitchFamily="18" charset="0"/>
              </a:rPr>
              <a:t>Лего</a:t>
            </a:r>
            <a:r>
              <a:rPr lang="ru-RU" dirty="0" smtClean="0">
                <a:latin typeface="Bookman Old Style" pitchFamily="18" charset="0"/>
              </a:rPr>
              <a:t>-технологии </a:t>
            </a:r>
            <a:r>
              <a:rPr lang="ru-RU" dirty="0">
                <a:latin typeface="Bookman Old Style" pitchFamily="18" charset="0"/>
              </a:rPr>
              <a:t>представляют реальный шанс каждому ребенку развивать логическое и пространственное мышление, воображение, самостоятельность и навыки взаимодействия со сверстниками,  педагогам увлечь ребят техническим творчеством и осуществлять работу по ранней профориентации </a:t>
            </a:r>
            <a:r>
              <a:rPr lang="ru-RU" dirty="0" smtClean="0">
                <a:latin typeface="Bookman Old Style" pitchFamily="18" charset="0"/>
              </a:rPr>
              <a:t>дошкольников по </a:t>
            </a:r>
            <a:r>
              <a:rPr lang="ru-RU" dirty="0">
                <a:latin typeface="Bookman Old Style" pitchFamily="18" charset="0"/>
              </a:rPr>
              <a:t>ознакомлению с профессиями инженерно-технической направленности.</a:t>
            </a:r>
          </a:p>
        </p:txBody>
      </p:sp>
      <p:pic>
        <p:nvPicPr>
          <p:cNvPr id="6" name="Рисунок 5" descr="https://avatars.mds.yandex.net/get-zen_doc/1708265/pub_5e47e014f2bc6232422300ad_5e47e01ba4666c694f89da09/scale_120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836712"/>
            <a:ext cx="2649220" cy="29006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465381" y="4941168"/>
            <a:ext cx="6567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70C0"/>
                </a:solidFill>
                <a:latin typeface="Bookman Old Style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26306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t2.depositphotos.com/1028911/9369/i/950/depositphotos_93699176-stock-photo-connected-yellow-lego-blocks-abstrac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8620416" cy="485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472654"/>
            <a:ext cx="741682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технология  – одна из современных и распространенных педагогических систем, использующая трехмерные модели реального мира и предметно-игровую среду обучения и развития ребенка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LEGO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технология – это совокупность приемов и способов конструирования, направленных на реализацию конкретной образовательной цели через систему тщательно продуманных заданий, из разнообразных конструкторов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Она объединяет в себе элементы игры и экспериментирования. Её  можно использовать в работе с детьми от 3 до 7 лет.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4338" name="Picture 2" descr="C:\Users\Пользователь\Desktop\a557fb359634ab1c5496713e647f562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193"/>
          <a:stretch/>
        </p:blipFill>
        <p:spPr bwMode="auto">
          <a:xfrm>
            <a:off x="2250518" y="3645024"/>
            <a:ext cx="4633092" cy="2790750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7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986714" cy="1357321"/>
          </a:xfrm>
        </p:spPr>
        <p:txBody>
          <a:bodyPr>
            <a:noAutofit/>
          </a:bodyPr>
          <a:lstStyle/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97152"/>
            <a:ext cx="8001056" cy="1944216"/>
          </a:xfrm>
        </p:spPr>
        <p:txBody>
          <a:bodyPr>
            <a:noAutofit/>
          </a:bodyPr>
          <a:lstStyle/>
          <a:p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/>
          </a:p>
          <a:p>
            <a:pPr algn="just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940" y="-7405"/>
            <a:ext cx="9184940" cy="688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548679"/>
            <a:ext cx="53030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Цель </a:t>
            </a:r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  <a:cs typeface="Times New Roman" panose="02020603050405020304" pitchFamily="18" charset="0"/>
              </a:rPr>
              <a:t>LEGO </a:t>
            </a:r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</a:rPr>
              <a:t>- конструирования</a:t>
            </a:r>
            <a:endParaRPr lang="ru-RU" sz="24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052736"/>
            <a:ext cx="7272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Bookman Old Style" pitchFamily="18" charset="0"/>
                <a:cs typeface="Times New Roman" panose="02020603050405020304" pitchFamily="18" charset="0"/>
              </a:rPr>
              <a:t>Содействовать развитию у детей дошкольного возраста способностей к техническому творчеству</a:t>
            </a:r>
            <a:r>
              <a:rPr lang="ru-RU" sz="2000" dirty="0" smtClean="0">
                <a:latin typeface="Bookman Old Style" pitchFamily="18" charset="0"/>
                <a:cs typeface="Times New Roman" panose="02020603050405020304" pitchFamily="18" charset="0"/>
              </a:rPr>
              <a:t>, создании условий </a:t>
            </a:r>
            <a:r>
              <a:rPr lang="ru-RU" sz="2000" dirty="0" smtClean="0">
                <a:latin typeface="Bookman Old Style" pitchFamily="18" charset="0"/>
              </a:rPr>
              <a:t>способствующих </a:t>
            </a:r>
            <a:r>
              <a:rPr lang="ru-RU" sz="2000" dirty="0">
                <a:latin typeface="Bookman Old Style" pitchFamily="18" charset="0"/>
              </a:rPr>
              <a:t>ранней профориентации дошкольников и развитию инженерно-технических способностей детей в образовательном процессе средствами </a:t>
            </a:r>
            <a:r>
              <a:rPr lang="en-US" sz="1600" dirty="0" smtClean="0">
                <a:latin typeface="Bookman Old Style" pitchFamily="18" charset="0"/>
              </a:rPr>
              <a:t>LEGO</a:t>
            </a:r>
            <a:r>
              <a:rPr lang="ru-RU" sz="2000" dirty="0" smtClean="0">
                <a:latin typeface="Bookman Old Style" pitchFamily="18" charset="0"/>
              </a:rPr>
              <a:t> </a:t>
            </a:r>
            <a:r>
              <a:rPr lang="ru-RU" sz="2000" dirty="0">
                <a:latin typeface="Bookman Old Style" pitchFamily="18" charset="0"/>
              </a:rPr>
              <a:t>– технологии</a:t>
            </a:r>
            <a:r>
              <a:rPr lang="ru-RU" sz="2000" dirty="0" smtClean="0">
                <a:latin typeface="Bookman Old Style" pitchFamily="18" charset="0"/>
              </a:rPr>
              <a:t>.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8" name="Рисунок 7" descr="https://img11.postila.ru/resize?w=604&amp;src=%2Fdata%2F04%2Fab%2Fc9%2F7b%2F04abc97b2490c0ef6d7c4d4b7b6a3f8628a285009d91c3f2dd97ba2639bfd78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717032"/>
            <a:ext cx="4488046" cy="2775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109092" y="1340768"/>
            <a:ext cx="6984776" cy="5028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простого к сложному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возрастных особенностей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учёт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индивидуальных возможностей детей в освоении коммуникативных и конструктивных навыков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активности и созидательности - использование эффективных методов и целенаправленной деятельности, направленных на развитие творческих способностей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комплексности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решения задач - решение конструктивных задач в разных видах деятельности: игровой, познавательной, речевой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результативности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гарантированности - реализация прав ребёнка на получение помощи и поддержки, гарантии положительного результата независимо от возраста и уровня развития детей.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32045" y="620688"/>
            <a:ext cx="73388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Принципы </a:t>
            </a:r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  <a:cs typeface="Times New Roman" panose="02020603050405020304" pitchFamily="18" charset="0"/>
              </a:rPr>
              <a:t>LEGO </a:t>
            </a:r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</a:rPr>
              <a:t>- конструирования</a:t>
            </a:r>
            <a:endParaRPr lang="ru-RU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5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620688"/>
            <a:ext cx="676875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Формы  организации обучения дошкольников конструированию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628800"/>
            <a:ext cx="604867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i="1" dirty="0" smtClean="0">
                <a:latin typeface="Bookman Old Style" pitchFamily="18" charset="0"/>
              </a:rPr>
              <a:t>Конструирование </a:t>
            </a:r>
            <a:r>
              <a:rPr lang="ru-RU" sz="2000" b="1" i="1" dirty="0">
                <a:latin typeface="Bookman Old Style" pitchFamily="18" charset="0"/>
              </a:rPr>
              <a:t>по </a:t>
            </a:r>
            <a:r>
              <a:rPr lang="ru-RU" sz="2000" b="1" i="1" dirty="0" smtClean="0">
                <a:latin typeface="Bookman Old Style" pitchFamily="18" charset="0"/>
              </a:rPr>
              <a:t>образцу.</a:t>
            </a:r>
            <a:endParaRPr lang="ru-RU" sz="2000" i="1" dirty="0">
              <a:latin typeface="Bookman Old Styl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i="1" dirty="0" smtClean="0">
                <a:latin typeface="Bookman Old Style" pitchFamily="18" charset="0"/>
              </a:rPr>
              <a:t>Конструирование </a:t>
            </a:r>
            <a:r>
              <a:rPr lang="ru-RU" sz="2000" b="1" i="1" dirty="0">
                <a:latin typeface="Bookman Old Style" pitchFamily="18" charset="0"/>
              </a:rPr>
              <a:t>по </a:t>
            </a:r>
            <a:r>
              <a:rPr lang="ru-RU" sz="2000" b="1" i="1" dirty="0" smtClean="0">
                <a:latin typeface="Bookman Old Style" pitchFamily="18" charset="0"/>
              </a:rPr>
              <a:t>модели.</a:t>
            </a:r>
            <a:endParaRPr lang="ru-RU" sz="2000" b="1" i="1" dirty="0">
              <a:latin typeface="Bookman Old Styl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i="1" dirty="0" smtClean="0">
                <a:latin typeface="Bookman Old Style" pitchFamily="18" charset="0"/>
              </a:rPr>
              <a:t>Конструирование </a:t>
            </a:r>
            <a:r>
              <a:rPr lang="ru-RU" sz="2000" b="1" i="1" dirty="0">
                <a:latin typeface="Bookman Old Style" pitchFamily="18" charset="0"/>
              </a:rPr>
              <a:t>по </a:t>
            </a:r>
            <a:r>
              <a:rPr lang="ru-RU" sz="2000" b="1" i="1" dirty="0" smtClean="0">
                <a:latin typeface="Bookman Old Style" pitchFamily="18" charset="0"/>
              </a:rPr>
              <a:t>условиям.</a:t>
            </a:r>
            <a:endParaRPr lang="ru-RU" sz="2000" b="1" i="1" dirty="0">
              <a:latin typeface="Bookman Old Styl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i="1" dirty="0" smtClean="0">
                <a:latin typeface="Bookman Old Style" pitchFamily="18" charset="0"/>
              </a:rPr>
              <a:t>Конструирование </a:t>
            </a:r>
            <a:r>
              <a:rPr lang="ru-RU" sz="2000" b="1" i="1" dirty="0">
                <a:latin typeface="Bookman Old Style" pitchFamily="18" charset="0"/>
              </a:rPr>
              <a:t>по </a:t>
            </a:r>
            <a:r>
              <a:rPr lang="ru-RU" sz="2000" b="1" i="1" dirty="0" smtClean="0">
                <a:latin typeface="Bookman Old Style" pitchFamily="18" charset="0"/>
              </a:rPr>
              <a:t>простейшим 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latin typeface="Bookman Old Style" pitchFamily="18" charset="0"/>
              </a:rPr>
              <a:t>чертежам </a:t>
            </a:r>
            <a:r>
              <a:rPr lang="ru-RU" sz="2000" b="1" i="1" dirty="0">
                <a:latin typeface="Bookman Old Style" pitchFamily="18" charset="0"/>
              </a:rPr>
              <a:t>и наглядным </a:t>
            </a:r>
            <a:r>
              <a:rPr lang="ru-RU" sz="2000" b="1" i="1" dirty="0" smtClean="0">
                <a:latin typeface="Bookman Old Style" pitchFamily="18" charset="0"/>
              </a:rPr>
              <a:t>схемам.</a:t>
            </a:r>
            <a:endParaRPr lang="ru-RU" sz="2000" b="1" i="1" dirty="0">
              <a:latin typeface="Bookman Old Styl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i="1" dirty="0" smtClean="0">
                <a:latin typeface="Bookman Old Style" pitchFamily="18" charset="0"/>
              </a:rPr>
              <a:t>Конструирование </a:t>
            </a:r>
            <a:r>
              <a:rPr lang="ru-RU" sz="2000" b="1" i="1" dirty="0">
                <a:latin typeface="Bookman Old Style" pitchFamily="18" charset="0"/>
              </a:rPr>
              <a:t>по </a:t>
            </a:r>
            <a:r>
              <a:rPr lang="ru-RU" sz="2000" b="1" i="1" dirty="0" smtClean="0">
                <a:latin typeface="Bookman Old Style" pitchFamily="18" charset="0"/>
              </a:rPr>
              <a:t>замыслу.</a:t>
            </a:r>
            <a:endParaRPr lang="ru-RU" sz="2000" dirty="0">
              <a:latin typeface="Bookman Old Style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i="1" dirty="0" smtClean="0">
                <a:latin typeface="Bookman Old Style" pitchFamily="18" charset="0"/>
              </a:rPr>
              <a:t>Конструирование </a:t>
            </a:r>
            <a:r>
              <a:rPr lang="ru-RU" sz="2000" b="1" i="1" dirty="0">
                <a:latin typeface="Bookman Old Style" pitchFamily="18" charset="0"/>
              </a:rPr>
              <a:t>по </a:t>
            </a:r>
            <a:r>
              <a:rPr lang="ru-RU" sz="2000" b="1" i="1" dirty="0" smtClean="0">
                <a:latin typeface="Bookman Old Style" pitchFamily="18" charset="0"/>
              </a:rPr>
              <a:t>теме</a:t>
            </a:r>
            <a:r>
              <a:rPr lang="ru-RU" sz="2000" dirty="0" smtClean="0">
                <a:latin typeface="Bookman Old Style" pitchFamily="18" charset="0"/>
              </a:rPr>
              <a:t>.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25144"/>
            <a:ext cx="264636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52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78732" y="404664"/>
            <a:ext cx="59766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Использование LEGO в образовательном процессе</a:t>
            </a:r>
            <a:endParaRPr lang="ru-RU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358771"/>
            <a:ext cx="74888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конструирование легко интегрируется практически со всеми областями образовательной деятельности и всесторонне развивает детей.  Его можно включать как элемент в структуру НОД  по «Речевому развитию», «Чтению художественной литературы»,  «Развитию элементарных математических представлений»,  и др.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Наглядные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модели создаются в ходе разных видов деятельности.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Созданные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LEGO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постройки дети используют в сюжетно-ролевых играх, в играх- театрализациях. Они создают условия для развития речи, творчества и благоприятно влияют на эмоциональную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сферу.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LEGO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-элементы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могут быть использованы в дидактических играх и упражнениях, направленных на развитие речи, мышления, памяти, тактильное восприятие. Например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«Чудесный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мешочек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«Запомни и повтори»  и др.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конструктивная игровая деятельность детей дошкольного возраста отличается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несформированностью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требует не только руководства со стороны педагога, но и определенного коррекционно-развивающего воздействия на детей.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37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840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548680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Bookman Old Style" pitchFamily="18" charset="0"/>
                <a:cs typeface="Times New Roman" pitchFamily="18" charset="0"/>
              </a:rPr>
              <a:t>Особенности практического использования с учётом возраста детей: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379677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конструкторов позволяет заниматься с обучающимися разного возраста и различных образовательных возможностей.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23545" y="5805264"/>
            <a:ext cx="2058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Мягкие кирпичики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2473411"/>
            <a:ext cx="1411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 3 лет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06569" y="5808818"/>
            <a:ext cx="3450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Гигантский набор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LEGO DUPLO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https://xn--80aanugxqi.xn--p1ai/dir_images/catalog_file_8621_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433" y="3069781"/>
            <a:ext cx="3352800" cy="24866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15" name="Рисунок 14" descr="https://ovdi.ru/upload/iblock/49e/49e97f193ff8fcae9ee3feaaa5055ca3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780" y="3069782"/>
            <a:ext cx="3793604" cy="248665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9180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94" y="-7404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548680"/>
            <a:ext cx="70567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Bookman Old Style" pitchFamily="18" charset="0"/>
                <a:cs typeface="Times New Roman" pitchFamily="18" charset="0"/>
              </a:rPr>
              <a:t>С малышами 3–4 лет используются </a:t>
            </a:r>
            <a:r>
              <a:rPr lang="en-US" sz="2000" dirty="0" smtClean="0">
                <a:latin typeface="Bookman Old Style" pitchFamily="18" charset="0"/>
                <a:cs typeface="Times New Roman" pitchFamily="18" charset="0"/>
              </a:rPr>
              <a:t>LEGO</a:t>
            </a:r>
            <a:r>
              <a:rPr lang="ru-RU" sz="2000" dirty="0" smtClean="0">
                <a:latin typeface="Bookman Old Style" pitchFamily="18" charset="0"/>
                <a:cs typeface="Times New Roman" pitchFamily="18" charset="0"/>
              </a:rPr>
              <a:t>-наборы </a:t>
            </a:r>
            <a:r>
              <a:rPr lang="ru-RU" sz="2000" dirty="0">
                <a:latin typeface="Bookman Old Style" pitchFamily="18" charset="0"/>
                <a:cs typeface="Times New Roman" pitchFamily="18" charset="0"/>
              </a:rPr>
              <a:t>с крупными элементами и простыми соединениями деталей.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4203604" cy="3150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232" y="2924944"/>
            <a:ext cx="3312145" cy="354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02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0"/>
            <a:ext cx="9153872" cy="6865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404664"/>
            <a:ext cx="75608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Bookman Old Style" pitchFamily="18" charset="0"/>
                <a:cs typeface="Times New Roman" pitchFamily="18" charset="0"/>
              </a:rPr>
              <a:t>С детьми 4–5 лет конструирование усложняется, используются элементы среднего размера, применяются более сложные варианты соединения деталей. В средней группе используются цветные фото и картинки с изображениями моделей, по которым дети должны выполнить постройку. Созидательная деятельность осуществляется по теме, образцу, замыслу и простейшим условиям.</a:t>
            </a:r>
            <a:r>
              <a:rPr lang="ru-RU" sz="2000" dirty="0">
                <a:latin typeface="Bookman Old Style" pitchFamily="18" charset="0"/>
              </a:rPr>
              <a:t/>
            </a:r>
            <a:br>
              <a:rPr lang="ru-RU" sz="2000" dirty="0">
                <a:latin typeface="Bookman Old Style" pitchFamily="18" charset="0"/>
              </a:rPr>
            </a:b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12290" name="Picture 2" descr="C:\Users\Пользователь\Desktop\80adf3256243ea1c45dddddf4e2875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159" y="2659436"/>
            <a:ext cx="4079913" cy="3764360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s://xn--80abm8abjeg1a.xn--p1ai/upload/resizer2/24/6f8/6f835f2086093e10e1976f11728d7d9d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17032"/>
            <a:ext cx="3089910" cy="208597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11365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693</Words>
  <Application>Microsoft Office PowerPoint</Application>
  <PresentationFormat>Экран (4:3)</PresentationFormat>
  <Paragraphs>47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конструирования и робототехники</dc:title>
  <dc:creator>User</dc:creator>
  <cp:lastModifiedBy>Пользователь</cp:lastModifiedBy>
  <cp:revision>91</cp:revision>
  <dcterms:created xsi:type="dcterms:W3CDTF">2015-02-15T14:40:51Z</dcterms:created>
  <dcterms:modified xsi:type="dcterms:W3CDTF">2022-04-18T18:40:53Z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757640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