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7" r:id="rId2"/>
    <p:sldId id="256" r:id="rId3"/>
    <p:sldId id="257" r:id="rId4"/>
    <p:sldId id="258" r:id="rId5"/>
    <p:sldId id="259" r:id="rId6"/>
    <p:sldId id="268" r:id="rId7"/>
    <p:sldId id="261" r:id="rId8"/>
    <p:sldId id="262" r:id="rId9"/>
    <p:sldId id="263" r:id="rId10"/>
    <p:sldId id="260" r:id="rId11"/>
    <p:sldId id="269" r:id="rId12"/>
    <p:sldId id="270" r:id="rId13"/>
    <p:sldId id="271" r:id="rId14"/>
    <p:sldId id="273" r:id="rId15"/>
    <p:sldId id="272" r:id="rId16"/>
    <p:sldId id="264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Пользователь Windows" initials="ПW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9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43F6B-53FD-4095-B85B-274096826FC6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4714DF8-2520-4176-8C24-B065A9B4EE9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43F6B-53FD-4095-B85B-274096826FC6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14DF8-2520-4176-8C24-B065A9B4EE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43F6B-53FD-4095-B85B-274096826FC6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14DF8-2520-4176-8C24-B065A9B4EE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43F6B-53FD-4095-B85B-274096826FC6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4714DF8-2520-4176-8C24-B065A9B4EE99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43F6B-53FD-4095-B85B-274096826FC6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4714DF8-2520-4176-8C24-B065A9B4EE9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43F6B-53FD-4095-B85B-274096826FC6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4714DF8-2520-4176-8C24-B065A9B4EE9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43F6B-53FD-4095-B85B-274096826FC6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4714DF8-2520-4176-8C24-B065A9B4EE99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43F6B-53FD-4095-B85B-274096826FC6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4714DF8-2520-4176-8C24-B065A9B4EE9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43F6B-53FD-4095-B85B-274096826FC6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4714DF8-2520-4176-8C24-B065A9B4EE9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43F6B-53FD-4095-B85B-274096826FC6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4714DF8-2520-4176-8C24-B065A9B4EE9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43F6B-53FD-4095-B85B-274096826FC6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4714DF8-2520-4176-8C24-B065A9B4EE99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A9F43F6B-53FD-4095-B85B-274096826FC6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F4714DF8-2520-4176-8C24-B065A9B4EE99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49309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3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3600" dirty="0"/>
          </a:p>
          <a:p>
            <a:pPr algn="ctr"/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Презентацию подготовила :</a:t>
            </a:r>
          </a:p>
          <a:p>
            <a:pPr algn="ctr"/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Педагог-психолог </a:t>
            </a:r>
          </a:p>
          <a:p>
            <a:pPr algn="ctr"/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Майбах Людмила Викторовна </a:t>
            </a:r>
          </a:p>
          <a:p>
            <a:pPr algn="ctr"/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МБДОУ №4 «Сказка» </a:t>
            </a:r>
            <a:r>
              <a:rPr lang="ru-RU" sz="2600" b="1" i="1" dirty="0" err="1" smtClean="0">
                <a:latin typeface="Times New Roman" pitchFamily="18" charset="0"/>
                <a:cs typeface="Times New Roman" pitchFamily="18" charset="0"/>
              </a:rPr>
              <a:t>р.п</a:t>
            </a: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. Култук</a:t>
            </a:r>
          </a:p>
          <a:p>
            <a:pPr algn="ctr"/>
            <a:endParaRPr lang="ru-RU" sz="3600" dirty="0"/>
          </a:p>
          <a:p>
            <a:pPr algn="ctr"/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534400" cy="968152"/>
          </a:xfrm>
        </p:spPr>
        <p:txBody>
          <a:bodyPr>
            <a:noAutofit/>
          </a:bodyPr>
          <a:lstStyle/>
          <a:p>
            <a:pPr algn="ctr"/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«Слова меняющие </a:t>
            </a:r>
            <a:b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нашу реальность»</a:t>
            </a:r>
            <a:endParaRPr lang="ru-RU" sz="4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Program Files (x86)\Microsoft Office\MEDIA\OFFICE14\Lines\BD21325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536703"/>
            <a:ext cx="5953125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7039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5828"/>
          </a:xfrm>
        </p:spPr>
        <p:txBody>
          <a:bodyPr>
            <a:noAutofit/>
          </a:bodyPr>
          <a:lstStyle/>
          <a:p>
            <a:pPr algn="ctr"/>
            <a:r>
              <a:rPr lang="ru-RU" sz="3600" i="1" dirty="0"/>
              <a:t>Не трогай этого — </a:t>
            </a:r>
            <a:r>
              <a:rPr lang="ru-RU" sz="3600" i="1" dirty="0" smtClean="0"/>
              <a:t>испортишь</a:t>
            </a:r>
            <a:r>
              <a:rPr lang="ru-RU" sz="3600" i="1" dirty="0"/>
              <a:t>. </a:t>
            </a: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i="1" dirty="0" smtClean="0"/>
              <a:t>Не </a:t>
            </a:r>
            <a:r>
              <a:rPr lang="ru-RU" sz="3600" i="1" dirty="0"/>
              <a:t>делай это — сломаешь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029" y="1628800"/>
            <a:ext cx="5949950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2274838"/>
            <a:ext cx="871296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/>
              <a:t>Не стоит ругать или кричать на него. Предложите вместе найти пути решения проблемы и решить ее. Благодаря этому дети научатся решать конфликты. Не воспитывайте у ребенка беспомощность. В будущем он будет чувствовать, что не может повлиять или сделать что-либо самостоятельно, без помощи взрослых. </a:t>
            </a:r>
          </a:p>
        </p:txBody>
      </p:sp>
    </p:spTree>
    <p:extLst>
      <p:ext uri="{BB962C8B-B14F-4D97-AF65-F5344CB8AC3E}">
        <p14:creationId xmlns:p14="http://schemas.microsoft.com/office/powerpoint/2010/main" val="385499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93204" y="476672"/>
            <a:ext cx="8229600" cy="1252537"/>
          </a:xfrm>
        </p:spPr>
        <p:txBody>
          <a:bodyPr>
            <a:noAutofit/>
          </a:bodyPr>
          <a:lstStyle/>
          <a:p>
            <a:pPr algn="ctr"/>
            <a:r>
              <a:rPr lang="ru-RU" sz="3600" i="1" dirty="0"/>
              <a:t>«Будешь плохо кушать – не вырастешь (будешь слабым, девочки любить не будут и т.д</a:t>
            </a:r>
            <a:r>
              <a:rPr lang="ru-RU" sz="3600" i="1" dirty="0" smtClean="0"/>
              <a:t>.)». </a:t>
            </a:r>
            <a:endParaRPr lang="ru-RU" sz="3600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492896"/>
            <a:ext cx="871296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/>
              <a:t>Это та же самая страшилка, ведь мы опять пытаемся запугать ребенка какими-то плохими последствиями от его </a:t>
            </a:r>
            <a:r>
              <a:rPr lang="ru-RU" sz="2800" i="1" dirty="0" smtClean="0"/>
              <a:t>действий.</a:t>
            </a:r>
          </a:p>
          <a:p>
            <a:r>
              <a:rPr lang="ru-RU" sz="2800" i="1" dirty="0"/>
              <a:t>Запугивание – ребенка ввели в состояние страха. Страшным примером, «предсказанием» </a:t>
            </a:r>
            <a:r>
              <a:rPr lang="ru-RU" sz="2800" i="1" dirty="0" smtClean="0"/>
              <a:t>(«не ходи туда, тебя </a:t>
            </a:r>
            <a:r>
              <a:rPr lang="ru-RU" sz="2800" i="1" dirty="0"/>
              <a:t>там украдут цыгане», «там </a:t>
            </a:r>
            <a:r>
              <a:rPr lang="ru-RU" sz="2800" i="1" dirty="0" err="1"/>
              <a:t>бабайка</a:t>
            </a:r>
            <a:r>
              <a:rPr lang="ru-RU" sz="2800" i="1" dirty="0" smtClean="0"/>
              <a:t>»).</a:t>
            </a:r>
          </a:p>
          <a:p>
            <a:r>
              <a:rPr lang="ru-RU" sz="2800" i="1" dirty="0"/>
              <a:t>Однако есть разница между тем, когда ребенка предупреждают об опасности и когда его запугивают.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9624" y="1916832"/>
            <a:ext cx="5949950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7506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8026" y="1628800"/>
            <a:ext cx="871296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/>
              <a:t>В чем разница между предупреждением опасности и запугиванием: Предупреждение, обучение – ребенок находится в спокойном состоянии, ему спокойно дают информацию, ЗНАНИЕ того, что нельзя делать и почему это нельзя. Например, это можно сделать в игре, в сказке и т.д. Можно просто рассказывать ребенку о том, что можно, а что лучше не делать (и обязательно пояснять, почему нельзя). При этом важно помнить, что устрашающие, жестокого содержания примеры могут травмировать психику ребенка. </a:t>
            </a:r>
          </a:p>
        </p:txBody>
      </p:sp>
    </p:spTree>
    <p:extLst>
      <p:ext uri="{BB962C8B-B14F-4D97-AF65-F5344CB8AC3E}">
        <p14:creationId xmlns:p14="http://schemas.microsoft.com/office/powerpoint/2010/main" val="1095279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556792"/>
            <a:ext cx="864096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/>
              <a:t>А наша задача – сохранить ее в здравии. Будет полезным обучить ребенка тому, как следует вести себя не только в опасных, но и в просто нестандартных ситуациях.</a:t>
            </a:r>
          </a:p>
          <a:p>
            <a:r>
              <a:rPr lang="ru-RU" sz="2800" i="1" dirty="0" smtClean="0"/>
              <a:t>Результат</a:t>
            </a:r>
            <a:r>
              <a:rPr lang="ru-RU" sz="2800" i="1" dirty="0"/>
              <a:t>: ребенок предупрежден о последствиях тех или иных вредоносных действий. Его психическое состояние спокойное, информация получена</a:t>
            </a:r>
            <a:r>
              <a:rPr lang="ru-RU" sz="2800" i="1" dirty="0" smtClean="0"/>
              <a:t>.</a:t>
            </a:r>
          </a:p>
          <a:p>
            <a:endParaRPr lang="ru-RU" sz="2800" i="1" dirty="0" smtClean="0"/>
          </a:p>
          <a:p>
            <a:r>
              <a:rPr lang="ru-RU" sz="2800" i="1" dirty="0" smtClean="0"/>
              <a:t>Любой прогноз на будущее должен включать в себя только положительное утверждение.</a:t>
            </a:r>
          </a:p>
          <a:p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110325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060848"/>
            <a:ext cx="856895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i="1" dirty="0"/>
              <a:t>Как же все исправить?</a:t>
            </a:r>
          </a:p>
          <a:p>
            <a:pPr algn="ctr"/>
            <a:endParaRPr lang="ru-RU" sz="4000" i="1" dirty="0"/>
          </a:p>
          <a:p>
            <a:pPr algn="ctr"/>
            <a:r>
              <a:rPr lang="ru-RU" sz="4000" i="1" dirty="0"/>
              <a:t>Негативные установки</a:t>
            </a:r>
          </a:p>
          <a:p>
            <a:pPr algn="ctr"/>
            <a:r>
              <a:rPr lang="ru-RU" sz="4000" i="1" dirty="0"/>
              <a:t>меняем на</a:t>
            </a:r>
          </a:p>
          <a:p>
            <a:pPr algn="ctr"/>
            <a:r>
              <a:rPr lang="ru-RU" sz="4000" i="1" dirty="0"/>
              <a:t>Позитивные установки</a:t>
            </a:r>
          </a:p>
        </p:txBody>
      </p:sp>
    </p:spTree>
    <p:extLst>
      <p:ext uri="{BB962C8B-B14F-4D97-AF65-F5344CB8AC3E}">
        <p14:creationId xmlns:p14="http://schemas.microsoft.com/office/powerpoint/2010/main" val="3581572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413338"/>
            <a:ext cx="86409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/>
              <a:t>Неважно</a:t>
            </a:r>
            <a:r>
              <a:rPr lang="ru-RU" sz="2800" i="1" dirty="0"/>
              <a:t>, получилось ли у ребенка завершить начатое. «Отличная попытка!» означает, что вы горды и тем, что ему удалось выполнить. Неудачи – это нормально. И нужно научиться их принимать и идти дальше.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00100" y="260648"/>
            <a:ext cx="7543800" cy="914400"/>
          </a:xfrm>
        </p:spPr>
        <p:txBody>
          <a:bodyPr>
            <a:normAutofit/>
          </a:bodyPr>
          <a:lstStyle/>
          <a:p>
            <a:pPr algn="ctr"/>
            <a:r>
              <a:rPr lang="ru-RU" sz="3600" i="1" dirty="0"/>
              <a:t>Отличная попытка</a:t>
            </a:r>
            <a:r>
              <a:rPr lang="ru-RU" sz="3600" i="1" dirty="0" smtClean="0"/>
              <a:t>!</a:t>
            </a:r>
            <a:endParaRPr lang="ru-RU" sz="3600" i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7025" y="1340768"/>
            <a:ext cx="5949950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9176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134"/>
            <a:ext cx="8229600" cy="1252728"/>
          </a:xfrm>
        </p:spPr>
        <p:txBody>
          <a:bodyPr>
            <a:normAutofit/>
          </a:bodyPr>
          <a:lstStyle/>
          <a:p>
            <a:pPr algn="ctr"/>
            <a:r>
              <a:rPr lang="ru-RU" sz="3600" i="1" dirty="0"/>
              <a:t>Я горжусь тобой</a:t>
            </a:r>
            <a:r>
              <a:rPr lang="ru-RU" sz="3600" i="1" dirty="0" smtClean="0"/>
              <a:t>!</a:t>
            </a:r>
            <a:endParaRPr lang="ru-RU" sz="3600" i="1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8726" y="1556792"/>
            <a:ext cx="5949950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1560" y="2274838"/>
            <a:ext cx="777686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/>
              <a:t>Чтобы </a:t>
            </a:r>
            <a:r>
              <a:rPr lang="ru-RU" sz="2800" i="1" dirty="0"/>
              <a:t>развить адекватную самооценку ребенку нужно принятие и поддержка. Когда вы говорите «я горжусь тем, как ты сделал это», ребенок понимает – даже если он не победил, все было сделано правильно, и он будет пытаться делать это снова </a:t>
            </a:r>
            <a:r>
              <a:rPr lang="ru-RU" sz="2800" i="1" dirty="0" smtClean="0"/>
              <a:t>до достижения своей цели.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1263681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4294967295"/>
          </p:nvPr>
        </p:nvSpPr>
        <p:spPr>
          <a:xfrm>
            <a:off x="611560" y="2924944"/>
            <a:ext cx="8029575" cy="3449638"/>
          </a:xfrm>
        </p:spPr>
        <p:txBody>
          <a:bodyPr/>
          <a:lstStyle/>
          <a:p>
            <a:pPr marL="0" lvl="0" indent="0" algn="ctr">
              <a:buClr>
                <a:srgbClr val="31B6FD"/>
              </a:buClr>
              <a:buNone/>
            </a:pPr>
            <a:r>
              <a:rPr lang="ru-RU" sz="6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БЛАГОДАРСТВУЮ</a:t>
            </a:r>
          </a:p>
          <a:p>
            <a:pPr marL="0" indent="0">
              <a:buNone/>
            </a:pPr>
            <a:endParaRPr lang="ru-RU" i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974" y="1628800"/>
            <a:ext cx="5949950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31938" y="764704"/>
            <a:ext cx="56060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i="1" dirty="0" smtClean="0"/>
              <a:t>Благодарю Вас за внимание</a:t>
            </a:r>
            <a:endParaRPr lang="ru-RU" sz="3600" i="1" dirty="0"/>
          </a:p>
        </p:txBody>
      </p:sp>
    </p:spTree>
    <p:extLst>
      <p:ext uri="{BB962C8B-B14F-4D97-AF65-F5344CB8AC3E}">
        <p14:creationId xmlns:p14="http://schemas.microsoft.com/office/powerpoint/2010/main" val="3995658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5800" y="692696"/>
            <a:ext cx="7772400" cy="634082"/>
          </a:xfrm>
        </p:spPr>
        <p:txBody>
          <a:bodyPr>
            <a:noAutofit/>
          </a:bodyPr>
          <a:lstStyle/>
          <a:p>
            <a:pPr marL="342900" lvl="0" indent="-274320" algn="ctr">
              <a:spcBef>
                <a:spcPts val="700"/>
              </a:spcBef>
            </a:pPr>
            <a:r>
              <a:rPr lang="ru-RU" sz="3600" i="1" dirty="0" smtClean="0">
                <a:solidFill>
                  <a:schemeClr val="tx1"/>
                </a:solidFill>
                <a:ea typeface="+mn-ea"/>
                <a:cs typeface="+mn-cs"/>
              </a:rPr>
              <a:t>«Какие </a:t>
            </a:r>
            <a:r>
              <a:rPr lang="ru-RU" sz="3600" i="1" dirty="0">
                <a:solidFill>
                  <a:schemeClr val="tx1"/>
                </a:solidFill>
                <a:ea typeface="+mn-ea"/>
                <a:cs typeface="+mn-cs"/>
              </a:rPr>
              <a:t>фразы влияют на дальнейшую жизнь дошкольника</a:t>
            </a:r>
            <a:r>
              <a:rPr lang="ru-RU" sz="3600" i="1" dirty="0" smtClean="0">
                <a:solidFill>
                  <a:schemeClr val="tx1"/>
                </a:solidFill>
                <a:ea typeface="+mn-ea"/>
                <a:cs typeface="+mn-cs"/>
              </a:rPr>
              <a:t>»</a:t>
            </a:r>
            <a:endParaRPr lang="ru-RU" sz="3600" i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700808"/>
            <a:ext cx="84969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effectLst/>
                <a:latin typeface="Georgia"/>
                <a:ea typeface="Calibri"/>
                <a:cs typeface="Times New Roman"/>
              </a:rPr>
              <a:t>	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7025" y="1502546"/>
            <a:ext cx="5949950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2001250"/>
            <a:ext cx="648670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нашем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общении с ребенком и в отношениях с ним все имеет значение: то, что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мы говорим,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и то, чего не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говорим,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то, что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делаем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сознательно, и то, что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делаем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неосознанно.</a:t>
            </a:r>
          </a:p>
          <a:p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Дошкольный возраст – это тот возраст, когда закладывается личность ребенка; и в этот момент родителям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и педагогам необходимо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быть особенно внимательными в воспитании детей</a:t>
            </a:r>
            <a:r>
              <a:rPr lang="ru-RU" sz="2800" i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72738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797152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Речь пойдет о позитивных и негативных установках, которые мы посылаем детям неосознанно в нашей речи.</a:t>
            </a:r>
            <a:br>
              <a:rPr lang="ru-RU" i="1" dirty="0" smtClean="0"/>
            </a:b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340768"/>
            <a:ext cx="5949950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84511" y="5073"/>
            <a:ext cx="64624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Установки, стереотипы, привычки.</a:t>
            </a: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8568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58791" y="548680"/>
            <a:ext cx="784887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/>
              <a:t>Установки </a:t>
            </a:r>
            <a:r>
              <a:rPr lang="ru-RU" sz="2800" i="1" dirty="0"/>
              <a:t>воспринимаются ребенком автоматически без какой-либо критики и хорошо запоминаются. Такие стереотипные предписания прочно укореняются в подсознании малыша. Именно они составляют основу жизненной программы человека. Привычные фразы, повторяемые ежедневно, внушают ребенку представление о себе и своих возможностях, формируют его характер и готовят его дальнейшую судьбу. </a:t>
            </a:r>
            <a:endParaRPr lang="ru-RU" sz="2800" i="1" dirty="0" smtClean="0"/>
          </a:p>
          <a:p>
            <a:r>
              <a:rPr lang="ru-RU" sz="2800" i="1" dirty="0" smtClean="0"/>
              <a:t>Сравнение </a:t>
            </a:r>
            <a:r>
              <a:rPr lang="ru-RU" sz="2800" i="1" dirty="0"/>
              <a:t>с другими подрывает веру в свои силы и делает человека несчастным.</a:t>
            </a:r>
          </a:p>
        </p:txBody>
      </p:sp>
    </p:spTree>
    <p:extLst>
      <p:ext uri="{BB962C8B-B14F-4D97-AF65-F5344CB8AC3E}">
        <p14:creationId xmlns:p14="http://schemas.microsoft.com/office/powerpoint/2010/main" val="457443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132856"/>
            <a:ext cx="5950212" cy="164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96752"/>
          </a:xfrm>
        </p:spPr>
        <p:txBody>
          <a:bodyPr>
            <a:normAutofit/>
          </a:bodyPr>
          <a:lstStyle/>
          <a:p>
            <a:pPr algn="ctr"/>
            <a:r>
              <a:rPr lang="ru-RU" sz="3600" i="1" dirty="0"/>
              <a:t>Мы – </a:t>
            </a: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i="1" dirty="0" smtClean="0"/>
              <a:t>результат </a:t>
            </a:r>
            <a:r>
              <a:rPr lang="ru-RU" sz="3600" i="1" dirty="0"/>
              <a:t>нашего детского опыта.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551836"/>
            <a:ext cx="660648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/>
              <a:t>“Слова имеют большую власть. С одной стороны, они отражают чувства, настроения, привычки и образ мысли того, кто их произносит… С другой – они обладают властью программировать нейроны того, к кому они обращены”.</a:t>
            </a:r>
          </a:p>
        </p:txBody>
      </p:sp>
    </p:spTree>
    <p:extLst>
      <p:ext uri="{BB962C8B-B14F-4D97-AF65-F5344CB8AC3E}">
        <p14:creationId xmlns:p14="http://schemas.microsoft.com/office/powerpoint/2010/main" val="225049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204416"/>
            <a:ext cx="7772400" cy="40652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i="1" dirty="0"/>
              <a:t>Понятно, что один раз сказать что-то подобное - не криминал. С кем не бывает. Однако проблема в том, что чаще всего эти фразы отражают глубинные </a:t>
            </a:r>
            <a:r>
              <a:rPr lang="ru-RU" sz="2800" i="1" dirty="0" smtClean="0"/>
              <a:t>установки</a:t>
            </a:r>
            <a:r>
              <a:rPr lang="ru-RU" sz="2800" i="1" dirty="0"/>
              <a:t>, и поэтому повторяются не раз и не два, а то и дело на разный </a:t>
            </a:r>
            <a:r>
              <a:rPr lang="ru-RU" sz="2800" i="1" dirty="0" smtClean="0"/>
              <a:t>манер. </a:t>
            </a:r>
            <a:r>
              <a:rPr lang="ru-RU" sz="2800" i="1" dirty="0"/>
              <a:t>И в этом случае они уже сильно вредят детям.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807500"/>
          </a:xfrm>
        </p:spPr>
        <p:txBody>
          <a:bodyPr>
            <a:noAutofit/>
          </a:bodyPr>
          <a:lstStyle/>
          <a:p>
            <a:pPr algn="ctr"/>
            <a:r>
              <a:rPr lang="ru-RU" sz="3600" i="1" dirty="0" smtClean="0"/>
              <a:t>«Ты мне надоел, не мешай мне, замолчи»</a:t>
            </a:r>
            <a:endParaRPr lang="ru-RU" sz="3600" i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2466" y="1628800"/>
            <a:ext cx="5949950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5973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268760"/>
            <a:ext cx="5950212" cy="164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05987"/>
          </a:xfrm>
        </p:spPr>
        <p:txBody>
          <a:bodyPr>
            <a:normAutofit/>
          </a:bodyPr>
          <a:lstStyle/>
          <a:p>
            <a:pPr algn="ctr"/>
            <a:r>
              <a:rPr lang="ru-RU" sz="3600" i="1" dirty="0"/>
              <a:t>"Все равно ничего не получится..."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132856"/>
            <a:ext cx="806489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/>
              <a:t>Взрослый, может, и не хотел обидеть, а вышло наоборот. Ребенок, слыша такой посыл, распространяет его на все сферы жизни. Он начинает думать, что у него ничего не получится - никогда и нигде</a:t>
            </a:r>
            <a:r>
              <a:rPr lang="ru-RU" sz="2800" i="1" dirty="0" smtClean="0"/>
              <a:t>.</a:t>
            </a:r>
          </a:p>
          <a:p>
            <a:r>
              <a:rPr lang="ru-RU" sz="2800" i="1" dirty="0"/>
              <a:t>Чем это плохо: в психологии это называется “выученная беспомощность”. Человек уже заранее знает, что у него ничего не получится и даже не пытается строить свою жизнь по своему усмотрению. </a:t>
            </a:r>
          </a:p>
        </p:txBody>
      </p:sp>
    </p:spTree>
    <p:extLst>
      <p:ext uri="{BB962C8B-B14F-4D97-AF65-F5344CB8AC3E}">
        <p14:creationId xmlns:p14="http://schemas.microsoft.com/office/powerpoint/2010/main" val="4811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168" y="764704"/>
            <a:ext cx="5950212" cy="164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8474" y="-171400"/>
            <a:ext cx="8229600" cy="930432"/>
          </a:xfrm>
        </p:spPr>
        <p:txBody>
          <a:bodyPr/>
          <a:lstStyle/>
          <a:p>
            <a:pPr algn="ctr"/>
            <a:r>
              <a:rPr lang="ru-RU" sz="3600" i="1" dirty="0"/>
              <a:t>«Ты не сможешь!»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68025" y="1052736"/>
            <a:ext cx="867645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50" i="1" dirty="0"/>
              <a:t>Что происходит, когда ребенок слышит «Ты не сможешь!» Когда ребенок появляется на свет, его представления о мире и о себе в этом мире можно сравнить с чистым листом. Постепенно этот лист заполняется информацией, которую ребенок получает из своего окружения. Когда он слышит в свой адрес «ты это не сможешь!», то очень часто воспринимает это, как истину. </a:t>
            </a:r>
            <a:r>
              <a:rPr lang="ru-RU" sz="2750" i="1" dirty="0" smtClean="0"/>
              <a:t>Он </a:t>
            </a:r>
            <a:r>
              <a:rPr lang="ru-RU" sz="2750" i="1" dirty="0"/>
              <a:t>начинает думать о себе, как о том, кто не сможет очень многое. А потому редко проявляет желание начать делать что-то новое. Все равно ведь не сможет… Люди с такой позицией редко достигают успеха в жизни. Они не верят в то, что у них получится реализовать задуманное. </a:t>
            </a:r>
          </a:p>
        </p:txBody>
      </p:sp>
    </p:spTree>
    <p:extLst>
      <p:ext uri="{BB962C8B-B14F-4D97-AF65-F5344CB8AC3E}">
        <p14:creationId xmlns:p14="http://schemas.microsoft.com/office/powerpoint/2010/main" val="1505871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6124" y="1124744"/>
            <a:ext cx="5950212" cy="164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757"/>
            <a:ext cx="8229600" cy="786416"/>
          </a:xfrm>
        </p:spPr>
        <p:txBody>
          <a:bodyPr/>
          <a:lstStyle/>
          <a:p>
            <a:pPr algn="ctr"/>
            <a:r>
              <a:rPr lang="ru-RU" sz="3600" i="1" dirty="0" smtClean="0"/>
              <a:t>Можешь</a:t>
            </a:r>
            <a:endParaRPr lang="ru-RU" sz="3600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274838"/>
            <a:ext cx="705678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/>
              <a:t>Как помочь ребенку сформировать уверенность в том, что он МОЖЕТ: – никогда не </a:t>
            </a:r>
            <a:r>
              <a:rPr lang="ru-RU" sz="2800" i="1" dirty="0" smtClean="0"/>
              <a:t>говорить </a:t>
            </a:r>
            <a:r>
              <a:rPr lang="ru-RU" sz="2800" i="1" dirty="0"/>
              <a:t>ребенку фразу «ты не сможешь» – </a:t>
            </a:r>
            <a:r>
              <a:rPr lang="ru-RU" sz="2800" i="1" dirty="0" smtClean="0"/>
              <a:t>стараться </a:t>
            </a:r>
            <a:r>
              <a:rPr lang="ru-RU" sz="2800" i="1" dirty="0"/>
              <a:t>почаще говорить ребенку: «Ты сможешь», «Я в тебя верю», «Я уверен(а), у тебя получится» – </a:t>
            </a:r>
            <a:r>
              <a:rPr lang="ru-RU" sz="2800" i="1" dirty="0" smtClean="0"/>
              <a:t>давать </a:t>
            </a:r>
            <a:r>
              <a:rPr lang="ru-RU" sz="2800" i="1" dirty="0"/>
              <a:t>ребенку только те задачи, которые ему под силу </a:t>
            </a:r>
            <a:r>
              <a:rPr lang="ru-RU" sz="2800" i="1" dirty="0" smtClean="0"/>
              <a:t>.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1376486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1807</TotalTime>
  <Words>963</Words>
  <Application>Microsoft Office PowerPoint</Application>
  <PresentationFormat>Экран (4:3)</PresentationFormat>
  <Paragraphs>49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Базовая</vt:lpstr>
      <vt:lpstr>«Слова меняющие  нашу реальность»</vt:lpstr>
      <vt:lpstr>«Какие фразы влияют на дальнейшую жизнь дошкольника»</vt:lpstr>
      <vt:lpstr>Речь пойдет о позитивных и негативных установках, которые мы посылаем детям неосознанно в нашей речи. </vt:lpstr>
      <vt:lpstr>Презентация PowerPoint</vt:lpstr>
      <vt:lpstr>Мы –  результат нашего детского опыта. </vt:lpstr>
      <vt:lpstr>«Ты мне надоел, не мешай мне, замолчи»</vt:lpstr>
      <vt:lpstr>"Все равно ничего не получится..."</vt:lpstr>
      <vt:lpstr>«Ты не сможешь!» </vt:lpstr>
      <vt:lpstr>Можешь</vt:lpstr>
      <vt:lpstr>Не трогай этого — испортишь.  Не делай это — сломаешь</vt:lpstr>
      <vt:lpstr>«Будешь плохо кушать – не вырастешь (будешь слабым, девочки любить не будут и т.д.)». </vt:lpstr>
      <vt:lpstr>Презентация PowerPoint</vt:lpstr>
      <vt:lpstr>Презентация PowerPoint</vt:lpstr>
      <vt:lpstr>Презентация PowerPoint</vt:lpstr>
      <vt:lpstr>Отличная попытка!</vt:lpstr>
      <vt:lpstr>Я горжусь тобой!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52</cp:revision>
  <dcterms:created xsi:type="dcterms:W3CDTF">2021-12-14T08:01:51Z</dcterms:created>
  <dcterms:modified xsi:type="dcterms:W3CDTF">2022-04-01T07:14:40Z</dcterms:modified>
</cp:coreProperties>
</file>