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jfif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8" r:id="rId2"/>
    <p:sldId id="283" r:id="rId3"/>
    <p:sldId id="260" r:id="rId4"/>
    <p:sldId id="265" r:id="rId5"/>
    <p:sldId id="270" r:id="rId6"/>
    <p:sldId id="273" r:id="rId7"/>
    <p:sldId id="276" r:id="rId8"/>
    <p:sldId id="279" r:id="rId9"/>
    <p:sldId id="282" r:id="rId10"/>
    <p:sldId id="286" r:id="rId11"/>
    <p:sldId id="287" r:id="rId12"/>
    <p:sldId id="300" r:id="rId13"/>
    <p:sldId id="301" r:id="rId14"/>
    <p:sldId id="302" r:id="rId15"/>
    <p:sldId id="303" r:id="rId16"/>
    <p:sldId id="284" r:id="rId17"/>
    <p:sldId id="304" r:id="rId18"/>
    <p:sldId id="305" r:id="rId19"/>
    <p:sldId id="294" r:id="rId20"/>
    <p:sldId id="306" r:id="rId21"/>
    <p:sldId id="29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748A22A-8610-4147-8497-EB0E3D774C2B}">
          <p14:sldIdLst>
            <p14:sldId id="258"/>
            <p14:sldId id="283"/>
            <p14:sldId id="260"/>
            <p14:sldId id="265"/>
            <p14:sldId id="270"/>
            <p14:sldId id="273"/>
            <p14:sldId id="276"/>
            <p14:sldId id="279"/>
            <p14:sldId id="282"/>
            <p14:sldId id="286"/>
            <p14:sldId id="287"/>
            <p14:sldId id="300"/>
            <p14:sldId id="301"/>
            <p14:sldId id="302"/>
            <p14:sldId id="303"/>
            <p14:sldId id="284"/>
            <p14:sldId id="304"/>
            <p14:sldId id="305"/>
            <p14:sldId id="294"/>
            <p14:sldId id="306"/>
            <p14:sldId id="299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76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075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532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7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33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5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96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057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769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892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8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3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6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8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7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88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4EE70A-EB95-4E7B-8D74-8C24D008D4D2}" type="datetimeFigureOut">
              <a:rPr lang="ru-RU" smtClean="0"/>
              <a:t>08.03.22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E38218-94ED-44B5-8F6E-447CA1E6C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9654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4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4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f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f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f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f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f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934" y="558800"/>
            <a:ext cx="10131425" cy="25738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/>
                <a:cs typeface="Times New Roman"/>
              </a:rPr>
              <a:t>ПРОЕКТНО</a:t>
            </a:r>
            <a:r>
              <a:rPr lang="ru-RU" sz="2800" b="1" dirty="0">
                <a:latin typeface="Times New Roman"/>
                <a:cs typeface="Times New Roman"/>
              </a:rPr>
              <a:t>-ИССЛЕДОВАТЕЛЬСКАЯ РАБОТА</a:t>
            </a:r>
            <a:br>
              <a:rPr lang="ru-RU" sz="2800" b="1" dirty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cs typeface="Times New Roman"/>
              </a:rPr>
              <a:t>«</a:t>
            </a:r>
            <a:r>
              <a:rPr lang="ru-RU" sz="2800" b="1" dirty="0">
                <a:latin typeface="Times New Roman"/>
                <a:cs typeface="Times New Roman"/>
              </a:rPr>
              <a:t>Самые известные изобретения немцев» </a:t>
            </a: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9200" y="3132666"/>
            <a:ext cx="4653492" cy="254000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3400" dirty="0" smtClean="0">
                <a:latin typeface="Times New Roman"/>
                <a:cs typeface="Times New Roman"/>
              </a:rPr>
              <a:t>Смирнов Владислав</a:t>
            </a:r>
            <a:endParaRPr lang="ru-RU" sz="3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 smtClean="0">
                <a:latin typeface="Times New Roman"/>
                <a:cs typeface="Times New Roman"/>
              </a:rPr>
              <a:t>Класс</a:t>
            </a:r>
            <a:r>
              <a:rPr lang="ru-RU" sz="3400" dirty="0">
                <a:latin typeface="Times New Roman"/>
                <a:cs typeface="Times New Roman"/>
              </a:rPr>
              <a:t>: 9в</a:t>
            </a:r>
            <a:endParaRPr lang="ru-RU" sz="3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>
                <a:latin typeface="Times New Roman"/>
                <a:cs typeface="Times New Roman"/>
              </a:rPr>
              <a:t> </a:t>
            </a:r>
            <a:endParaRPr lang="ru-RU" sz="3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b="1" dirty="0">
                <a:latin typeface="Times New Roman"/>
                <a:cs typeface="Times New Roman"/>
              </a:rPr>
              <a:t>Руководитель: </a:t>
            </a:r>
            <a:endParaRPr lang="ru-RU" sz="3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>
                <a:latin typeface="Times New Roman"/>
                <a:cs typeface="Times New Roman"/>
              </a:rPr>
              <a:t>Беркович Светлана Вячеславовна, </a:t>
            </a:r>
            <a:endParaRPr lang="ru-RU" sz="3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400" dirty="0">
                <a:latin typeface="Times New Roman"/>
                <a:cs typeface="Times New Roman"/>
              </a:rPr>
              <a:t>учитель немецкого языка первой квалификационной категории</a:t>
            </a:r>
            <a:endParaRPr lang="ru-RU" sz="3400" dirty="0">
              <a:latin typeface="Times New Roman"/>
              <a:cs typeface="Times New Roman"/>
            </a:endParaRPr>
          </a:p>
          <a:p>
            <a:endParaRPr lang="ru-RU" sz="2800" dirty="0" smtClean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20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7320" y="948569"/>
            <a:ext cx="3609906" cy="11172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835" y="642579"/>
            <a:ext cx="5952542" cy="541602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/>
                <a:cs typeface="Times New Roman"/>
              </a:rPr>
              <a:t>Альберт Эйнштейн – физик-теоретик, в 1921 году получил Нобелевскую премию в области физики. Написал свыше трехсот научных работ по физике и почти две сотни книг на исторические и философские </a:t>
            </a:r>
            <a:r>
              <a:rPr lang="ru-RU" sz="2000" dirty="0" smtClean="0">
                <a:latin typeface="Times New Roman"/>
                <a:cs typeface="Times New Roman"/>
              </a:rPr>
              <a:t>темы.</a:t>
            </a:r>
            <a:r>
              <a:rPr lang="ru-RU" sz="2000" dirty="0">
                <a:latin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cs typeface="Times New Roman"/>
              </a:rPr>
            </a:br>
            <a:endParaRPr lang="ru-RU" sz="2000" dirty="0" smtClean="0">
              <a:latin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Изучил и дал миру понятие Квантовая Физика. И остальные теории в области Физики.</a:t>
            </a:r>
            <a:r>
              <a:rPr lang="ru-RU" sz="2000" dirty="0">
                <a:latin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cs typeface="Times New Roman"/>
              </a:rPr>
            </a:b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454" y="826173"/>
            <a:ext cx="5101489" cy="537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6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3557" y="1484051"/>
            <a:ext cx="4053669" cy="5818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625" y="933269"/>
            <a:ext cx="5508779" cy="517123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cs typeface="Times New Roman"/>
              </a:rPr>
            </a:br>
            <a:r>
              <a:rPr lang="ru-RU" sz="2000" b="1" i="1" dirty="0">
                <a:latin typeface="Times New Roman"/>
                <a:cs typeface="Times New Roman"/>
              </a:rPr>
              <a:t>Карл Бенц</a:t>
            </a:r>
            <a:r>
              <a:rPr lang="ru-RU" sz="2000" dirty="0">
                <a:latin typeface="Times New Roman"/>
                <a:cs typeface="Times New Roman"/>
              </a:rPr>
              <a:t> был сыном машиниста локомотива, поэтому немудрено, что страсть к технике у него, как говорится, была в крови. В 28 лет талантливый конструктор и будущий автомобильный магнат Карл </a:t>
            </a:r>
            <a:r>
              <a:rPr lang="ru-RU" sz="2000" dirty="0" err="1">
                <a:latin typeface="Times New Roman"/>
                <a:cs typeface="Times New Roman"/>
              </a:rPr>
              <a:t>Бенц</a:t>
            </a:r>
            <a:r>
              <a:rPr lang="ru-RU" sz="2000" dirty="0">
                <a:latin typeface="Times New Roman"/>
                <a:cs typeface="Times New Roman"/>
              </a:rPr>
              <a:t> открывает свою собственную мастерскую в городке Мангейм, где конструирует свой </a:t>
            </a:r>
            <a:r>
              <a:rPr lang="ru-RU" sz="2000" b="1" i="1" dirty="0">
                <a:latin typeface="Times New Roman"/>
                <a:cs typeface="Times New Roman"/>
              </a:rPr>
              <a:t>первый автомобиль с двухтактным двигателем внутреннего сгорания</a:t>
            </a:r>
            <a:r>
              <a:rPr lang="ru-RU" sz="2000" dirty="0">
                <a:latin typeface="Times New Roman"/>
                <a:cs typeface="Times New Roman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527" y="800557"/>
            <a:ext cx="5308485" cy="528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2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8431493" y="2019534"/>
            <a:ext cx="2417742" cy="17142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9532" y="1193360"/>
            <a:ext cx="5371060" cy="459783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/>
                <a:cs typeface="Times New Roman"/>
              </a:rPr>
              <a:t>Прототип современного </a:t>
            </a:r>
            <a:r>
              <a:rPr lang="ru-RU" b="1" dirty="0">
                <a:latin typeface="Times New Roman"/>
                <a:cs typeface="Times New Roman"/>
              </a:rPr>
              <a:t>телефона </a:t>
            </a:r>
            <a:r>
              <a:rPr lang="ru-RU" dirty="0">
                <a:latin typeface="Times New Roman"/>
                <a:cs typeface="Times New Roman"/>
              </a:rPr>
              <a:t>сконструирован </a:t>
            </a:r>
            <a:r>
              <a:rPr lang="ru-RU" dirty="0" smtClean="0">
                <a:latin typeface="Times New Roman"/>
                <a:cs typeface="Times New Roman"/>
              </a:rPr>
              <a:t>Филиппом Рейс.</a:t>
            </a:r>
            <a:r>
              <a:rPr lang="ru-RU" dirty="0">
                <a:latin typeface="Times New Roman"/>
                <a:cs typeface="Times New Roman"/>
              </a:rPr>
              <a:t> Разработка Райса, устройство способное передавать звуки на расстояние по проводам, увидела свет в 1861 году. Фактически это и был первый телефон.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4" name="Изображение 3" descr="1549576971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31" y="917971"/>
            <a:ext cx="6146521" cy="480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486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8079543" y="1774742"/>
            <a:ext cx="2737685" cy="19590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4836" y="673178"/>
            <a:ext cx="5447570" cy="51180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/>
                <a:cs typeface="Times New Roman"/>
              </a:rPr>
              <a:t>И</a:t>
            </a:r>
            <a:r>
              <a:rPr lang="ru-RU" dirty="0" smtClean="0">
                <a:latin typeface="Times New Roman"/>
                <a:cs typeface="Times New Roman"/>
              </a:rPr>
              <a:t>зобретателем </a:t>
            </a:r>
            <a:r>
              <a:rPr lang="ru-RU" dirty="0">
                <a:latin typeface="Times New Roman"/>
                <a:cs typeface="Times New Roman"/>
              </a:rPr>
              <a:t>компьютера был Конрад </a:t>
            </a:r>
            <a:r>
              <a:rPr lang="ru-RU" dirty="0" smtClean="0">
                <a:latin typeface="Times New Roman"/>
                <a:cs typeface="Times New Roman"/>
              </a:rPr>
              <a:t>Цузе. </a:t>
            </a:r>
            <a:r>
              <a:rPr lang="ru-RU" dirty="0">
                <a:latin typeface="Times New Roman"/>
                <a:cs typeface="Times New Roman"/>
              </a:rPr>
              <a:t>О</a:t>
            </a:r>
            <a:r>
              <a:rPr lang="ru-RU" dirty="0" smtClean="0">
                <a:latin typeface="Times New Roman"/>
                <a:cs typeface="Times New Roman"/>
              </a:rPr>
              <a:t>н </a:t>
            </a:r>
            <a:r>
              <a:rPr lang="ru-RU" dirty="0">
                <a:latin typeface="Times New Roman"/>
                <a:cs typeface="Times New Roman"/>
              </a:rPr>
              <a:t>разработал полноавтоматическую вычислительную машину, способную вычислять любые </a:t>
            </a:r>
            <a:r>
              <a:rPr lang="ru-RU" dirty="0" smtClean="0">
                <a:latin typeface="Times New Roman"/>
                <a:cs typeface="Times New Roman"/>
              </a:rPr>
              <a:t>алгоритмы. </a:t>
            </a:r>
            <a:r>
              <a:rPr lang="ru-RU" dirty="0">
                <a:latin typeface="Times New Roman"/>
                <a:cs typeface="Times New Roman"/>
              </a:rPr>
              <a:t>Он первым в мире сказал, что обработка данных начинается с </a:t>
            </a:r>
            <a:r>
              <a:rPr lang="ru-RU" dirty="0" smtClean="0">
                <a:latin typeface="Times New Roman"/>
                <a:cs typeface="Times New Roman"/>
              </a:rPr>
              <a:t>бита, </a:t>
            </a:r>
            <a:r>
              <a:rPr lang="ru-RU" dirty="0">
                <a:latin typeface="Times New Roman"/>
                <a:cs typeface="Times New Roman"/>
              </a:rPr>
              <a:t>первым ввел термин “машинное слово</a:t>
            </a:r>
            <a:r>
              <a:rPr lang="ru-RU" dirty="0" smtClean="0">
                <a:latin typeface="Times New Roman"/>
                <a:cs typeface="Times New Roman"/>
              </a:rPr>
              <a:t>”. 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4" name="Изображение 3" descr="9098c9as-9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599" y="1285159"/>
            <a:ext cx="6321401" cy="460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18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8722234" y="1820640"/>
            <a:ext cx="2094994" cy="1913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0138" y="596680"/>
            <a:ext cx="5585290" cy="519452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/>
                <a:cs typeface="Times New Roman"/>
              </a:rPr>
              <a:t>История лейкопластыря началась в 1882 году, когда немец Пауль Карл Бойерсдорф нанес на кусочек льняной тряпочки природный каучук, сосновую смолу, окись цинка и назвал свое изобретение лейкопластырь (греч. </a:t>
            </a:r>
            <a:r>
              <a:rPr lang="ru-RU" dirty="0" err="1">
                <a:latin typeface="Times New Roman"/>
                <a:cs typeface="Times New Roman"/>
              </a:rPr>
              <a:t>leikos</a:t>
            </a:r>
            <a:r>
              <a:rPr lang="ru-RU" dirty="0">
                <a:latin typeface="Times New Roman"/>
                <a:cs typeface="Times New Roman"/>
              </a:rPr>
              <a:t> - «светлый», </a:t>
            </a:r>
            <a:r>
              <a:rPr lang="ru-RU" dirty="0" err="1">
                <a:latin typeface="Times New Roman"/>
                <a:cs typeface="Times New Roman"/>
              </a:rPr>
              <a:t>emplastron</a:t>
            </a:r>
            <a:r>
              <a:rPr lang="ru-RU" dirty="0">
                <a:latin typeface="Times New Roman"/>
                <a:cs typeface="Times New Roman"/>
              </a:rPr>
              <a:t> - «мазь»)</a:t>
            </a:r>
            <a:r>
              <a:rPr lang="ru-RU" dirty="0"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4" name="Изображение 3" descr="e0b881e0b988e0b8ade0b895e0b8b1e0b989e0b887-e0b899e0b8b5e0b980e0b8a7e0b8b5e0b8a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68" y="1229909"/>
            <a:ext cx="4900263" cy="459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8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1" y="609602"/>
            <a:ext cx="10131427" cy="95094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1.2 Значимость изобретений для всего мира</a:t>
            </a:r>
            <a:br>
              <a:rPr lang="ru-RU" sz="2800" b="1" dirty="0">
                <a:latin typeface="Times New Roman"/>
                <a:cs typeface="Times New Roman"/>
              </a:rPr>
            </a:b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453452"/>
            <a:ext cx="10131428" cy="433774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/>
                <a:cs typeface="Times New Roman"/>
              </a:rPr>
              <a:t>Для развития нашей цивилизации революционным изобретением является книгопечатание. </a:t>
            </a:r>
            <a:endParaRPr lang="ru-RU" dirty="0" smtClean="0">
              <a:latin typeface="Times New Roman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/>
                <a:cs typeface="Times New Roman"/>
              </a:rPr>
              <a:t>Важным </a:t>
            </a:r>
            <a:r>
              <a:rPr lang="ru-RU" dirty="0">
                <a:latin typeface="Times New Roman"/>
                <a:cs typeface="Times New Roman"/>
              </a:rPr>
              <a:t>прорывом для обмена информации, упрощения связи между людьми на расстоянии можно назвать изобретение телефона. </a:t>
            </a:r>
            <a:endParaRPr lang="ru-RU" dirty="0" smtClean="0">
              <a:latin typeface="Times New Roman"/>
              <a:cs typeface="Times New Roman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/>
                <a:cs typeface="Times New Roman"/>
              </a:rPr>
              <a:t>Изобретение </a:t>
            </a:r>
            <a:r>
              <a:rPr lang="ru-RU" dirty="0">
                <a:latin typeface="Times New Roman"/>
                <a:cs typeface="Times New Roman"/>
              </a:rPr>
              <a:t>компьютера признается в различных рейтингах самым прорывным изобретением человечества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/>
                <a:cs typeface="Times New Roman"/>
              </a:rPr>
              <a:t>Автомобиль и рентген в рейтингах   </a:t>
            </a:r>
            <a:r>
              <a:rPr lang="ru-RU" dirty="0">
                <a:latin typeface="Times New Roman"/>
                <a:cs typeface="Times New Roman"/>
              </a:rPr>
              <a:t>не рассматривался как изобретение, изменившее мир.</a:t>
            </a:r>
            <a:endParaRPr lang="ru-RU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804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800" b="1" dirty="0">
                <a:latin typeface="Times New Roman"/>
                <a:cs typeface="Times New Roman"/>
              </a:rPr>
              <a:t>2.1 Опрос</a:t>
            </a:r>
            <a:br>
              <a:rPr lang="ru-RU" sz="2800" b="1" dirty="0">
                <a:latin typeface="Times New Roman"/>
                <a:cs typeface="Times New Roman"/>
              </a:rPr>
            </a:b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2851" y="1635620"/>
            <a:ext cx="102338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Times New Roman"/>
                <a:cs typeface="Times New Roman"/>
              </a:rPr>
              <a:t>Мы решили провести опрос, чтобы выяснить, знают ли учащиеся 9 классов нашей школы,  что изобрели немцы. 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В </a:t>
            </a:r>
            <a:r>
              <a:rPr lang="ru-RU" sz="2000" dirty="0">
                <a:latin typeface="Times New Roman"/>
                <a:cs typeface="Times New Roman"/>
              </a:rPr>
              <a:t>опросе приняли участие 10 человек. 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На </a:t>
            </a:r>
            <a:r>
              <a:rPr lang="ru-RU" sz="2000" dirty="0">
                <a:latin typeface="Times New Roman"/>
                <a:cs typeface="Times New Roman"/>
              </a:rPr>
              <a:t>первый вопрос – </a:t>
            </a:r>
            <a:r>
              <a:rPr lang="ru-RU" sz="2000" b="1" i="1" dirty="0">
                <a:latin typeface="Times New Roman"/>
                <a:cs typeface="Times New Roman"/>
              </a:rPr>
              <a:t>Какие изобретения родом из Германии? </a:t>
            </a:r>
            <a:r>
              <a:rPr lang="ru-RU" sz="2000" dirty="0">
                <a:latin typeface="Times New Roman"/>
                <a:cs typeface="Times New Roman"/>
              </a:rPr>
              <a:t>-  ребята ответили, что немцы изобрели автомобиль (9 голосов), телефон (3 голоса), компьютер (4 голоса), также вспомнили и про зубную пасту (4 голоса), рентген (2 голоса)</a:t>
            </a:r>
            <a:r>
              <a:rPr lang="ru-RU" sz="2000" dirty="0" smtClean="0">
                <a:latin typeface="Times New Roman"/>
                <a:cs typeface="Times New Roman"/>
              </a:rPr>
              <a:t>.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Далее </a:t>
            </a:r>
            <a:r>
              <a:rPr lang="ru-RU" sz="2000" dirty="0">
                <a:latin typeface="Times New Roman"/>
                <a:cs typeface="Times New Roman"/>
              </a:rPr>
              <a:t>мы попросили ребят </a:t>
            </a:r>
            <a:r>
              <a:rPr lang="ru-RU" sz="2000" b="1" i="1" dirty="0">
                <a:latin typeface="Times New Roman"/>
                <a:cs typeface="Times New Roman"/>
              </a:rPr>
              <a:t>сформировать рейтинг </a:t>
            </a:r>
            <a:r>
              <a:rPr lang="ru-RU" sz="2000" dirty="0">
                <a:latin typeface="Times New Roman"/>
                <a:cs typeface="Times New Roman"/>
              </a:rPr>
              <a:t>по значимости следующих изобретений немцев: автомобиль, печатный станок, рентгеновский аппарат, первый аэроплан-самолет, двигатель внутреннего сгорания, лейкопластырь, телефон, компьютер, мп3, открытие атома. Мы получили следующие результаты: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07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06043" y="0"/>
            <a:ext cx="10511185" cy="9026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/>
                <a:cs typeface="Times New Roman"/>
              </a:rPr>
              <a:t>Подгруппа детей</a:t>
            </a: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1086264"/>
            <a:ext cx="5493476" cy="53854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/>
                <a:cs typeface="Times New Roman"/>
              </a:rPr>
              <a:t>В подгруппе детей самыми значимыми оказались телефон и автомобиль, их выбрали 70 % детей. На втором месте по значимости у детей оказался, как ни странно, двигатель внутреннего сгорания,   ему отдали голоса 65 % ребят. Это связано, скорее всего, с тем, что для современных детей телефон – это то же самое, что и компьютер, только с возможностью общения более простым способом, без проводного подключения к сети интернет.  На третьем месте оказался рентгеновский аппарат, за него отдали голоса 60% ребят. Изобретение лейкопластыря важным считают 50% опрошенных.</a:t>
            </a:r>
          </a:p>
          <a:p>
            <a:pPr algn="just"/>
            <a:r>
              <a:rPr lang="ru-RU" dirty="0">
                <a:latin typeface="Times New Roman"/>
                <a:cs typeface="Times New Roman"/>
              </a:rPr>
              <a:t>К сожалению всего лишь 40% ребят считают важным изобретение книгопечатания и прототипа современного самолета, а вот открытие атома набрало и того меньше, всего 30% голосов. Даже МП 3 формат стал менее популярным, о его важности сказали 40% ребят.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292463"/>
              </p:ext>
            </p:extLst>
          </p:nvPr>
        </p:nvGraphicFramePr>
        <p:xfrm>
          <a:off x="5686322" y="1899107"/>
          <a:ext cx="6083300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окумент" r:id="rId3" imgW="6083300" imgH="3454400" progId="Word.Document.12">
                  <p:embed/>
                </p:oleObj>
              </mc:Choice>
              <mc:Fallback>
                <p:oleObj name="Документ" r:id="rId3" imgW="6083300" imgH="3454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86322" y="1899107"/>
                        <a:ext cx="6083300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638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1" y="609602"/>
            <a:ext cx="10131427" cy="8744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/>
                <a:cs typeface="Times New Roman"/>
              </a:rPr>
              <a:t>Подгруппа взрослых</a:t>
            </a: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720" y="1545249"/>
            <a:ext cx="5156829" cy="4230651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/>
                <a:cs typeface="Times New Roman"/>
              </a:rPr>
              <a:t>Лидер в выборе – печатный станок, это изобретение отметило 80 % опрошенных, на втором месте оказался двигатель внутреннего сгорания – 70 %, на  третьем по значимости – прототип современного самолета – 65 % опрошенных взрослых. Далее идут в порядке убывания рентгеновский аппарат и открытие атома (60 %), лейкопластырь (55 %), автомобиль (50 %), компьютер -40%, чуть отстает телефон – 35%, а самым непопулярным взрослая аудитория считает МП 3 формат.  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391492"/>
              </p:ext>
            </p:extLst>
          </p:nvPr>
        </p:nvGraphicFramePr>
        <p:xfrm>
          <a:off x="5716926" y="1652346"/>
          <a:ext cx="6083300" cy="377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Документ" r:id="rId3" imgW="6083300" imgH="3124200" progId="Word.Document.12">
                  <p:embed/>
                </p:oleObj>
              </mc:Choice>
              <mc:Fallback>
                <p:oleObj name="Документ" r:id="rId3" imgW="6083300" imgH="3124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6926" y="1652346"/>
                        <a:ext cx="6083300" cy="3778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236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97922"/>
            <a:ext cx="11828574" cy="14562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2.2  Сравнительный анализ опроса и данных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40474" y="5767911"/>
            <a:ext cx="12432474" cy="15911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7267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3763" y="2551837"/>
            <a:ext cx="1126239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/>
                <a:cs typeface="Times New Roman"/>
              </a:rPr>
              <a:t>Мы попыталось проанализировать, как распределяется значимость немецких изобретений для развития нашей цивилизации, сравнили эти данные с нашими результатами. Задача оказалась не простой, так как разные рейтинги представляют разные результаты по значимости и важности изобретений.   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1-е место: изобретение компьютера</a:t>
            </a: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2-е место: изобретение телефона</a:t>
            </a:r>
          </a:p>
          <a:p>
            <a:pPr algn="just"/>
            <a:r>
              <a:rPr lang="ru-RU" sz="2000" dirty="0">
                <a:latin typeface="Times New Roman"/>
                <a:cs typeface="Times New Roman"/>
              </a:rPr>
              <a:t>3</a:t>
            </a:r>
            <a:r>
              <a:rPr lang="ru-RU" sz="2000" dirty="0" smtClean="0">
                <a:latin typeface="Times New Roman"/>
                <a:cs typeface="Times New Roman"/>
              </a:rPr>
              <a:t>-</a:t>
            </a:r>
            <a:r>
              <a:rPr lang="ru-RU" sz="2000" dirty="0">
                <a:latin typeface="Times New Roman"/>
                <a:cs typeface="Times New Roman"/>
              </a:rPr>
              <a:t>е место</a:t>
            </a:r>
            <a:r>
              <a:rPr lang="ru-RU" sz="2000" dirty="0" smtClean="0">
                <a:latin typeface="Times New Roman"/>
                <a:cs typeface="Times New Roman"/>
              </a:rPr>
              <a:t>: изобретение книгопечатания</a:t>
            </a: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4-</a:t>
            </a:r>
            <a:r>
              <a:rPr lang="ru-RU" sz="2000" dirty="0">
                <a:latin typeface="Times New Roman"/>
                <a:cs typeface="Times New Roman"/>
              </a:rPr>
              <a:t>е место</a:t>
            </a:r>
            <a:r>
              <a:rPr lang="ru-RU" sz="2000" dirty="0" smtClean="0">
                <a:latin typeface="Times New Roman"/>
                <a:cs typeface="Times New Roman"/>
              </a:rPr>
              <a:t>:  </a:t>
            </a:r>
            <a:r>
              <a:rPr lang="en-US" sz="2000" dirty="0" smtClean="0">
                <a:latin typeface="Times New Roman"/>
                <a:cs typeface="Times New Roman"/>
              </a:rPr>
              <a:t>MP-3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5-</a:t>
            </a:r>
            <a:r>
              <a:rPr lang="ru-RU" sz="2000" dirty="0">
                <a:latin typeface="Times New Roman"/>
                <a:cs typeface="Times New Roman"/>
              </a:rPr>
              <a:t>е место</a:t>
            </a:r>
            <a:r>
              <a:rPr lang="ru-RU" sz="2000" dirty="0" smtClean="0">
                <a:latin typeface="Times New Roman"/>
                <a:cs typeface="Times New Roman"/>
              </a:rPr>
              <a:t>: изобретение рентгена и автомобиля</a:t>
            </a:r>
            <a:endParaRPr lang="ru-RU" sz="2000" dirty="0">
              <a:latin typeface="Times New Roman"/>
              <a:cs typeface="Times New Roman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414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20133"/>
            <a:ext cx="10964332" cy="633306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Times New Roman"/>
                <a:cs typeface="Times New Roman"/>
              </a:rPr>
              <a:t>Изучая немецкий язык, мы знакомимся также с культурой немецкого народа, его достижениями в науке и вкладе в развитие нашей цивилизации. Германия как никакая другая страна может похвастаться изобилием гениальных ученых и изобретателей. Именно в Германии было изобретено большое множество простых, но в тоже время столь необходимых в обыденной жизни каждого человека предметов. В моей работе самые важные изобретения немецких учёных, внёсших большой вклад в развитие нашей цивилизации.</a:t>
            </a:r>
          </a:p>
          <a:p>
            <a:pPr marL="0" indent="0" algn="just">
              <a:buNone/>
            </a:pPr>
            <a:r>
              <a:rPr lang="ru-RU" sz="2000" b="1" i="1" u="sng" dirty="0">
                <a:latin typeface="Times New Roman"/>
                <a:cs typeface="Times New Roman"/>
              </a:rPr>
              <a:t>Цель</a:t>
            </a:r>
            <a:r>
              <a:rPr lang="ru-RU" sz="2000" dirty="0">
                <a:latin typeface="Times New Roman"/>
                <a:cs typeface="Times New Roman"/>
              </a:rPr>
              <a:t> моей работы изучить изобретения и открытия, сделанные немецкими учёными, показать их значимость  для всего мира, повысить интерес к стране изучаемого языка.</a:t>
            </a:r>
          </a:p>
          <a:p>
            <a:pPr marL="0" indent="0" algn="just">
              <a:buNone/>
            </a:pPr>
            <a:r>
              <a:rPr lang="ru-RU" sz="2000" b="1" i="1" u="sng" dirty="0">
                <a:latin typeface="Times New Roman"/>
                <a:cs typeface="Times New Roman"/>
              </a:rPr>
              <a:t>Задачи</a:t>
            </a:r>
            <a:r>
              <a:rPr lang="ru-RU" sz="2000" dirty="0">
                <a:latin typeface="Times New Roman"/>
                <a:cs typeface="Times New Roman"/>
              </a:rPr>
              <a:t> работы: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cs typeface="Times New Roman"/>
              </a:rPr>
              <a:t>1.Изучить материалы, представленные в свободном доступе сети интернет, и составить список немецких изобретений, оказавших влияние на нашу жизнь.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cs typeface="Times New Roman"/>
              </a:rPr>
              <a:t>2.Рассказать о наиболее интересных и важных изобретениях для повышения интереса к стране изучаемого языка и повышения мотивации учащихся к изучению немецкого языка.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cs typeface="Times New Roman"/>
              </a:rPr>
              <a:t>3.Провести опрос учащихся 8,9 классов о том, какие изобретения немецких учёных им известны.</a:t>
            </a:r>
          </a:p>
          <a:p>
            <a:pPr marL="0" indent="0" algn="just">
              <a:buNone/>
            </a:pPr>
            <a:r>
              <a:rPr lang="ru-RU" sz="2000" b="1" i="1" u="sng" dirty="0">
                <a:latin typeface="Times New Roman"/>
                <a:cs typeface="Times New Roman"/>
              </a:rPr>
              <a:t>Гипотеза:</a:t>
            </a:r>
            <a:r>
              <a:rPr lang="ru-RU" sz="2000" dirty="0">
                <a:latin typeface="Times New Roman"/>
                <a:cs typeface="Times New Roman"/>
              </a:rPr>
              <a:t> великие изобретения немцев широко известны, значит, они  являются большой частью нашей повседневной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9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312" y="382487"/>
            <a:ext cx="10131427" cy="11796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Times New Roman"/>
              </a:rPr>
              <a:t>Заключение. Выводы по итогам исследования</a:t>
            </a:r>
            <a:br>
              <a:rPr lang="ru-RU" sz="2800" b="1" dirty="0">
                <a:latin typeface="Times New Roman"/>
                <a:cs typeface="Times New Roman"/>
              </a:rPr>
            </a:b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529950"/>
            <a:ext cx="10131428" cy="426125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/>
                <a:cs typeface="Times New Roman"/>
              </a:rPr>
              <a:t>В результате проделанной работы мы убедились, что носители немецкого языка обладают не только богатым культурным наследием и огромным научным потенциалом, но и подарили миру гениальных изобретателей, оказавших значимое влияние на развитие нашей цивилизации. </a:t>
            </a:r>
            <a:endParaRPr lang="ru-RU" dirty="0" smtClean="0">
              <a:latin typeface="Times New Roman"/>
              <a:cs typeface="Times New Roman"/>
            </a:endParaRP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Проведенный </a:t>
            </a:r>
            <a:r>
              <a:rPr lang="ru-RU" dirty="0">
                <a:latin typeface="Times New Roman"/>
                <a:cs typeface="Times New Roman"/>
              </a:rPr>
              <a:t>опрос показал, что анкетируемые достаточно хорошо осведомлены о происхождении предложенных изобретений. Их мнение не оказалось сопоставимым со встретившимися в доступных источниках рейтингами в отношении значимости изобретений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</a:p>
          <a:p>
            <a:pPr algn="just"/>
            <a:r>
              <a:rPr lang="ru-RU" dirty="0" smtClean="0">
                <a:latin typeface="Times New Roman"/>
                <a:cs typeface="Times New Roman"/>
              </a:rPr>
              <a:t>Гипотеза</a:t>
            </a:r>
            <a:r>
              <a:rPr lang="ru-RU" dirty="0">
                <a:latin typeface="Times New Roman"/>
                <a:cs typeface="Times New Roman"/>
              </a:rPr>
              <a:t>, которую мы выдвинули в начале работы - великие изобретения немцев широко известны, значит, они  являются большой частью нашей повседневной жизни – полностью подтвердилась.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047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3941" y="1441423"/>
            <a:ext cx="10131425" cy="364913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Спасибо за внимание!!!</a:t>
            </a:r>
            <a:endParaRPr lang="ru-RU" sz="4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62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1.1 </a:t>
            </a:r>
            <a:r>
              <a:rPr lang="ru-RU" sz="2800" b="1" dirty="0">
                <a:latin typeface="Times New Roman"/>
                <a:cs typeface="Times New Roman"/>
              </a:rPr>
              <a:t>Самые значимые изобретения немцев</a:t>
            </a:r>
            <a:br>
              <a:rPr lang="ru-RU" sz="2800" b="1" dirty="0">
                <a:latin typeface="Times New Roman"/>
                <a:cs typeface="Times New Roman"/>
              </a:rPr>
            </a:b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799" y="1575460"/>
            <a:ext cx="11159067" cy="377762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/>
                <a:cs typeface="Times New Roman"/>
              </a:rPr>
              <a:t>Все изобретенные гениальными учеными машины, предметы быта и приборы смогли не только облегчить жизнь человеку, но и стали, по сути, стартовой площадкой для дальнейших открытий и исследований, привели к небывалому росту и развитию науки и техники нашего времени. Самое главное, что великие изобретатели не забыты, и мы сейчас расскажем вам о самых интересных изобретениях, сделанных в Германии. 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6772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0" y="609600"/>
            <a:ext cx="3705226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016000"/>
            <a:ext cx="6366933" cy="4673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i="1" dirty="0">
                <a:latin typeface="Times New Roman"/>
                <a:cs typeface="Times New Roman"/>
              </a:rPr>
              <a:t>Иоганн Гутенберг</a:t>
            </a:r>
            <a:r>
              <a:rPr lang="ru-RU" sz="2000" dirty="0">
                <a:latin typeface="Times New Roman"/>
                <a:cs typeface="Times New Roman"/>
              </a:rPr>
              <a:t> прославился тем, что сумел создать свой </a:t>
            </a:r>
            <a:r>
              <a:rPr lang="ru-RU" sz="2000" b="1" i="1" dirty="0">
                <a:latin typeface="Times New Roman"/>
                <a:cs typeface="Times New Roman"/>
              </a:rPr>
              <a:t>персональный разборный шрифт для печатания</a:t>
            </a:r>
            <a:r>
              <a:rPr lang="ru-RU" sz="2000" dirty="0">
                <a:latin typeface="Times New Roman"/>
                <a:cs typeface="Times New Roman"/>
              </a:rPr>
              <a:t>. Технология печати Гутенберга быстро распространилась по всей Европе, а затем и по всему миру.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Его </a:t>
            </a:r>
            <a:r>
              <a:rPr lang="ru-RU" sz="2000" dirty="0">
                <a:latin typeface="Times New Roman"/>
                <a:cs typeface="Times New Roman"/>
              </a:rPr>
              <a:t>главной работой стала </a:t>
            </a:r>
            <a:r>
              <a:rPr lang="ru-RU" sz="2000" b="1" i="1" dirty="0">
                <a:latin typeface="Times New Roman"/>
                <a:cs typeface="Times New Roman"/>
              </a:rPr>
              <a:t>Библия Гутенберга</a:t>
            </a:r>
            <a:r>
              <a:rPr lang="ru-RU" sz="2000" dirty="0">
                <a:latin typeface="Times New Roman"/>
                <a:cs typeface="Times New Roman"/>
              </a:rPr>
              <a:t> (которая известна также как «Библия из 42 строк»). 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467" y="592666"/>
            <a:ext cx="5325862" cy="538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3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230533" y="609600"/>
            <a:ext cx="4182534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267" y="812800"/>
            <a:ext cx="5565246" cy="499533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/>
                <a:cs typeface="Times New Roman"/>
              </a:rPr>
              <a:t>Карл-Вильгельм Отто Лилиенталь - немецкий инженер, один из пионеров авиации и первый лётчик-исследователь, который первым дал объяснение причинам парения птиц. Великий ученый, создатель науки о планеризме, сам разработал, построил и испытал одиннадцать летательных аппаратов</a:t>
            </a:r>
            <a:r>
              <a:rPr lang="ru-RU" sz="2000" dirty="0" smtClean="0">
                <a:latin typeface="Times New Roman"/>
                <a:cs typeface="Times New Roman"/>
              </a:rPr>
              <a:t>!</a:t>
            </a:r>
            <a:endParaRPr lang="ru-RU" sz="2000" dirty="0">
              <a:latin typeface="Times New Roman"/>
              <a:cs typeface="Times New Roman"/>
            </a:endParaRPr>
          </a:p>
          <a:p>
            <a:endParaRPr lang="ru-RU" sz="16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558" y="672253"/>
            <a:ext cx="5188775" cy="549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1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2533" y="609600"/>
            <a:ext cx="4094693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99066"/>
            <a:ext cx="5403273" cy="501226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/>
                <a:cs typeface="Times New Roman"/>
              </a:rPr>
              <a:t>Рудольф Дизель – великий немецкий инженер – отец-создатель двигателя, который завоевал весь мир! Двигатель, который сегодня знают не только шоферы, железнодорожники и моряки, но абсолютно все автолюбители</a:t>
            </a:r>
            <a:r>
              <a:rPr lang="ru-RU" sz="2000" dirty="0" smtClean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95" y="575154"/>
            <a:ext cx="5616839" cy="560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7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0933" y="609600"/>
            <a:ext cx="4196293" cy="14562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927" y="1101564"/>
            <a:ext cx="5655607" cy="481934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Готлиб </a:t>
            </a:r>
            <a:r>
              <a:rPr lang="ru-RU" sz="2000" dirty="0">
                <a:latin typeface="Times New Roman"/>
                <a:cs typeface="Times New Roman"/>
              </a:rPr>
              <a:t>Даймлер и его не менее известный коллега Вильгельм Майбах разработали один из первых автомобилей, а также несколько видов бензиновых двигателей внутреннего сгорания</a:t>
            </a:r>
            <a:r>
              <a:rPr lang="ru-RU" sz="2000" dirty="0" smtClean="0">
                <a:latin typeface="Times New Roman"/>
                <a:cs typeface="Times New Roman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Создал первый прототип </a:t>
            </a:r>
            <a:r>
              <a:rPr lang="ru-RU" sz="2000" dirty="0" smtClean="0">
                <a:latin typeface="Times New Roman"/>
                <a:cs typeface="Times New Roman"/>
              </a:rPr>
              <a:t>мотоцикла.</a:t>
            </a: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8" y="508000"/>
            <a:ext cx="5302241" cy="562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94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68" y="1927737"/>
            <a:ext cx="3977158" cy="1162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39" y="841472"/>
            <a:ext cx="5745855" cy="509017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Граф </a:t>
            </a:r>
            <a:r>
              <a:rPr lang="ru-RU" sz="2000" dirty="0">
                <a:latin typeface="Times New Roman"/>
                <a:cs typeface="Times New Roman"/>
              </a:rPr>
              <a:t>фон Цеппелин являлся организатором производства и серийного выпуска первых дирижаблей, имеющих особую жесткую конструкцию, которые нашли широкое применение не только в гражданских, но и в военных целях</a:t>
            </a:r>
            <a:r>
              <a:rPr lang="ru-RU" sz="2000" dirty="0" smtClean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>
                <a:latin typeface="Times New Roman"/>
                <a:cs typeface="Times New Roman"/>
              </a:rPr>
              <a:t>Самый большой дирижабль «LZ-127» (названный в честь своего создателя - «Граф Цеппелин») был построен в 1928 году. 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096" y="810874"/>
            <a:ext cx="5519781" cy="548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4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8528" y="1070965"/>
            <a:ext cx="3548698" cy="9949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532" y="1254558"/>
            <a:ext cx="5660629" cy="469694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Вильгельм </a:t>
            </a:r>
            <a:r>
              <a:rPr lang="ru-RU" sz="2000" dirty="0">
                <a:latin typeface="Times New Roman"/>
                <a:cs typeface="Times New Roman"/>
              </a:rPr>
              <a:t>Конрад Рентген - немецкий физик и первый лауреат Нобелевской премии по физике (1901), изобретатель рентгеновских лучей, или, другими словами, рентгеновских лучей, широко распространенных в </a:t>
            </a:r>
            <a:r>
              <a:rPr lang="ru-RU" sz="2000" dirty="0" smtClean="0">
                <a:latin typeface="Times New Roman"/>
                <a:cs typeface="Times New Roman"/>
              </a:rPr>
              <a:t>современной.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Изобрёл прибор </a:t>
            </a:r>
            <a:r>
              <a:rPr lang="ru-RU" sz="2000" dirty="0" smtClean="0">
                <a:latin typeface="Times New Roman"/>
                <a:cs typeface="Times New Roman"/>
              </a:rPr>
              <a:t>Рентген.</a:t>
            </a: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725" y="734377"/>
            <a:ext cx="5299220" cy="537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22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474</TotalTime>
  <Words>1246</Words>
  <Application>Microsoft Macintosh PowerPoint</Application>
  <PresentationFormat>Другой</PresentationFormat>
  <Paragraphs>66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Небеса</vt:lpstr>
      <vt:lpstr>Документ Microsoft Word</vt:lpstr>
      <vt:lpstr>ПРОЕКТНО-ИССЛЕДОВАТЕЛЬСКАЯ РАБОТА  «Самые известные изобретения немцев» </vt:lpstr>
      <vt:lpstr> </vt:lpstr>
      <vt:lpstr> 1.1 Самые значимые изобретения немцев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1.2 Значимость изобретений для всего мира </vt:lpstr>
      <vt:lpstr> 2.1 Опрос </vt:lpstr>
      <vt:lpstr>Подгруппа детей</vt:lpstr>
      <vt:lpstr>Подгруппа взрослых</vt:lpstr>
      <vt:lpstr>2.2  Сравнительный анализ опроса и данных литературы</vt:lpstr>
      <vt:lpstr>Заключение. Выводы по итогам исследования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Deutsche Wissenschaftler und ihre Erfindungen</dc:title>
  <dc:creator>Пользователь Windows</dc:creator>
  <cp:lastModifiedBy>teacher</cp:lastModifiedBy>
  <cp:revision>28</cp:revision>
  <dcterms:created xsi:type="dcterms:W3CDTF">2021-10-18T18:36:39Z</dcterms:created>
  <dcterms:modified xsi:type="dcterms:W3CDTF">2022-03-08T08:24:57Z</dcterms:modified>
</cp:coreProperties>
</file>