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89" r:id="rId3"/>
    <p:sldId id="290" r:id="rId4"/>
    <p:sldId id="269" r:id="rId5"/>
    <p:sldId id="273" r:id="rId6"/>
    <p:sldId id="308" r:id="rId7"/>
    <p:sldId id="306" r:id="rId8"/>
    <p:sldId id="313" r:id="rId9"/>
    <p:sldId id="309" r:id="rId10"/>
    <p:sldId id="302" r:id="rId11"/>
    <p:sldId id="303" r:id="rId12"/>
    <p:sldId id="307" r:id="rId13"/>
    <p:sldId id="280" r:id="rId14"/>
    <p:sldId id="328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990000"/>
    <a:srgbClr val="CC6600"/>
    <a:srgbClr val="800000"/>
    <a:srgbClr val="FF33CC"/>
    <a:srgbClr val="FF0066"/>
    <a:srgbClr val="336600"/>
    <a:srgbClr val="FFCCCC"/>
    <a:srgbClr val="FF99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EAF608-5A43-49D6-B960-1783D30118C6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5FA966-4F6A-49A6-9031-E9534F855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FA966-4F6A-49A6-9031-E9534F8557C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B5BFF-C3D8-4B78-8B9B-EB522CCEB69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E951-8275-48AF-A015-FB4408E05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B5BFF-C3D8-4B78-8B9B-EB522CCEB69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E951-8275-48AF-A015-FB4408E05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B5BFF-C3D8-4B78-8B9B-EB522CCEB69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E951-8275-48AF-A015-FB4408E05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B5BFF-C3D8-4B78-8B9B-EB522CCEB69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E951-8275-48AF-A015-FB4408E05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B5BFF-C3D8-4B78-8B9B-EB522CCEB69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E951-8275-48AF-A015-FB4408E05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B5BFF-C3D8-4B78-8B9B-EB522CCEB69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E951-8275-48AF-A015-FB4408E05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B5BFF-C3D8-4B78-8B9B-EB522CCEB69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E951-8275-48AF-A015-FB4408E05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B5BFF-C3D8-4B78-8B9B-EB522CCEB69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E951-8275-48AF-A015-FB4408E05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B5BFF-C3D8-4B78-8B9B-EB522CCEB69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E951-8275-48AF-A015-FB4408E05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B5BFF-C3D8-4B78-8B9B-EB522CCEB69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E951-8275-48AF-A015-FB4408E05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B5BFF-C3D8-4B78-8B9B-EB522CCEB69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3E951-8275-48AF-A015-FB4408E05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B5BFF-C3D8-4B78-8B9B-EB522CCEB69B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3E951-8275-48AF-A015-FB4408E050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900igr.net/up/datas/152183/007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857620" y="1714488"/>
            <a:ext cx="42862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Трудовое воспитание 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старшей группе «</a:t>
            </a:r>
            <a:endParaRPr lang="ru-RU" sz="3200" b="1" dirty="0">
              <a:ln w="1905"/>
              <a:solidFill>
                <a:srgbClr val="CC33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4786322"/>
            <a:ext cx="2857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Выполнила: воспитатель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Белова.О.П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6286520"/>
            <a:ext cx="1500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2020г.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d6e/0004b4d5-d9055bfd/img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14546" y="500042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&lt;&lt;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Дежурные по столовой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&gt;&gt;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0191118_1225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3516305" y="1984365"/>
            <a:ext cx="4826033" cy="2714644"/>
          </a:xfrm>
          <a:prstGeom prst="rect">
            <a:avLst/>
          </a:prstGeom>
        </p:spPr>
      </p:pic>
      <p:pic>
        <p:nvPicPr>
          <p:cNvPr id="10" name="Рисунок 9" descr="20191118_1225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226252" y="2012146"/>
            <a:ext cx="4953034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ds03.infourok.ru/uploads/ex/0d6e/0004b4d5-d9055bfd/img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714480" y="500042"/>
            <a:ext cx="3000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«Дежурные по занятиям»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ДЕЖУРНЫ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071546"/>
            <a:ext cx="1934172" cy="4071942"/>
          </a:xfrm>
          <a:prstGeom prst="rect">
            <a:avLst/>
          </a:prstGeom>
        </p:spPr>
      </p:pic>
      <p:pic>
        <p:nvPicPr>
          <p:cNvPr id="11" name="Рисунок 10" descr="ДЕЖУРНЫЕ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1000108"/>
            <a:ext cx="2239570" cy="4714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3.infourok.ru/uploads/ex/0d6e/0004b4d5-d9055bfd/img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785794"/>
            <a:ext cx="692948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6" charset="0"/>
              </a:rPr>
              <a:t>Труд в природе-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6" charset="0"/>
              </a:rPr>
              <a:t>  уход за растениями.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285992"/>
            <a:ext cx="728667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16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1. Учить выполнять различные поручения, связанные с уходом за растениями уголка природы. Приучать выполнять обязанности дежурного в уголке природы: поливать комнатные растения, рыхлить почву и т. д. Обращать внимание детей на то, что ухоженные растения выглядят красиво, радуют глаз.</a:t>
            </a:r>
          </a:p>
          <a:p>
            <a:r>
              <a:rPr lang="ru-RU" sz="16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2. Осенью привлекать детей к уборке овощей на огороде, сбору семян, пересаживанию цветущих растений из грунта в уголок природы.</a:t>
            </a:r>
          </a:p>
          <a:p>
            <a:r>
              <a:rPr lang="ru-RU" sz="16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3. Зимой учить детей сгребать снег к стволам деревьев и кустарникам, вместе со взрослыми выращивать зеленый корм для птиц и животных (обитателей уголка природы), сажать корнеплоды, помогать взрослым делать фигуры и постройки из снега.</a:t>
            </a:r>
          </a:p>
          <a:p>
            <a:r>
              <a:rPr lang="ru-RU" sz="16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4. Весной привлекать детей к посеву семян овощей, цветов, высадке рассады; летом – к рыхлению почвы, поливке грядок и клумб.</a:t>
            </a:r>
            <a:endParaRPr lang="ru-RU" sz="1600" i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3.infourok.ru/uploads/ex/0d6e/0004b4d5-d9055bfd/img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pic>
        <p:nvPicPr>
          <p:cNvPr id="6" name="Рисунок 5" descr="20191118_101824-1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714356"/>
            <a:ext cx="5086205" cy="3533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91118_10173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962676" y="2109630"/>
            <a:ext cx="5072098" cy="2853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d6e/0004b4d5-d9055bfd/img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643570" y="857232"/>
            <a:ext cx="3071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«Заботимся о птичках,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Всю зиму на пролёт.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Они такие маленькие,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 мы с тобой дружок».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20191225_1129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2214554"/>
            <a:ext cx="5786446" cy="3254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3.infourok.ru/uploads/ex/0d6e/0004b4d5-d9055bfd/img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500042"/>
            <a:ext cx="692948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6" charset="0"/>
              </a:rPr>
              <a:t>Ручной и художественный труд –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6" charset="0"/>
              </a:rPr>
              <a:t>направлен на удовлетворение эстетических потребностей человека, развивает конструктивные и творческие способности детей.</a:t>
            </a:r>
            <a:endParaRPr lang="ru-RU" b="1" i="1" dirty="0">
              <a:solidFill>
                <a:srgbClr val="FF0000"/>
              </a:solidFill>
              <a:latin typeface="Times New Roman" pitchFamily="1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785926"/>
            <a:ext cx="757242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16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1. Совершенствовать умение работать с бумагой: сгибать лист вчетверо в разных направлениях; работать по готовой выкройке (шапочка, лодочка, домик, кошелек).</a:t>
            </a:r>
          </a:p>
          <a:p>
            <a:r>
              <a:rPr lang="ru-RU" sz="16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2. Учить создавать из бумаги объемные фигуры: делить квадратный лист на несколько равных частей, сглаживать сгибы, надрезать по сгибам (домик, корзинка, кубик).</a:t>
            </a:r>
          </a:p>
          <a:p>
            <a:r>
              <a:rPr lang="ru-RU" sz="16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3. Продолжать учить детей делать игрушки, сувениры из природного материала (шишки, ветки, ягоды) и других материалов (катушки, проволока в цветной обмотке, пустые коробки и др.), прочно соединяя части.</a:t>
            </a:r>
          </a:p>
          <a:p>
            <a:r>
              <a:rPr lang="ru-RU" sz="16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4. Формировать умение самостоятельно делать игрушки для сюжетно-ролевых игр (флажки, сумочки, шапочки, салфетки и др.); сувениры для родителей, сотрудников детского сада, украшения на елку.</a:t>
            </a:r>
          </a:p>
          <a:p>
            <a:r>
              <a:rPr lang="ru-RU" sz="16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5. Привлекать детей к изготовлению пособий для занятий и самостоятельной деятельности (коробки, счетный материал), ремонту книг, настольно-печатных игр.</a:t>
            </a:r>
          </a:p>
          <a:p>
            <a:r>
              <a:rPr lang="ru-RU" sz="16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6. Развивать творческое воображение, художественный вкус.</a:t>
            </a:r>
          </a:p>
          <a:p>
            <a:r>
              <a:rPr lang="ru-RU" sz="16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7. Учить детей экономно и рационально расходовать материалы.</a:t>
            </a:r>
            <a:endParaRPr lang="ru-RU" sz="1600" i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3.infourok.ru/uploads/ex/0d6e/0004b4d5-d9055bfd/img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00100" y="500041"/>
            <a:ext cx="7072362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Высказывание великих педагогов  </a:t>
            </a:r>
          </a:p>
          <a:p>
            <a:pPr algn="just"/>
            <a:r>
              <a:rPr lang="ru-RU" b="1" dirty="0" smtClean="0">
                <a:ln w="1905"/>
                <a:solidFill>
                  <a:srgbClr val="CC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1400" b="1" dirty="0" smtClean="0">
              <a:ln w="1905"/>
              <a:solidFill>
                <a:srgbClr val="CC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«Труд - первое условие всей человеческой жизни и при том в такой степени, что мы в известном смысле должны сказать: Труд создал самого человека» </a:t>
            </a:r>
          </a:p>
          <a:p>
            <a:pPr algn="just"/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«Труд всегда был основой для человеческой жизни и культуры. Поэтому и в воспитательной работе труд должен быть одним из самых основных элементов» </a:t>
            </a:r>
          </a:p>
          <a:p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(А. С. Макаренко) .</a:t>
            </a:r>
          </a:p>
          <a:p>
            <a:endParaRPr lang="ru-RU" b="1" dirty="0" smtClean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«…Воспитать любовь к труду невозможно, если ребёнок не почувствует красоты человеческих отношений. В трудовой деятельности народ видит важнейшее средство самовыражения, самоутверждения личности. Без труда человек становится пустым местом. Важная воспитательная задача в том, чтобы чувство личного достоинства, личной гордости каждого воспитанника основывалась на трудовом успехе» </a:t>
            </a:r>
          </a:p>
          <a:p>
            <a:r>
              <a:rPr lang="ru-RU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(В. А. Сухомлинский)</a:t>
            </a:r>
            <a:endParaRPr lang="ru-RU" b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3.infourok.ru/uploads/ex/0d6e/0004b4d5-d9055bfd/img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500042"/>
            <a:ext cx="7715304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старшей группе  стоят следующие задачи:</a:t>
            </a:r>
          </a:p>
          <a:p>
            <a:r>
              <a:rPr lang="ru-RU" sz="14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1. Продолжать расширять представления детей о труде взрослых. Показывать результаты труда, его общественную значимость.</a:t>
            </a:r>
          </a:p>
          <a:p>
            <a:r>
              <a:rPr lang="ru-RU" sz="14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2. Учить бережно относиться к тому, что сделано руками человека. Систематизировать знания о труде людей в разное время года.</a:t>
            </a:r>
          </a:p>
          <a:p>
            <a:r>
              <a:rPr lang="ru-RU" sz="14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3. Рассказывать о профессиях воспитателя, учителя, врача, строителя, работников сельского хозяйства, транспорта, швейной промышленности, торговли и др. Объяснить, что для облегчения труда используется разнообразная техника (компьютер, кассовый аппарат, электрическая швейная машинка и т. п.).</a:t>
            </a:r>
          </a:p>
          <a:p>
            <a:r>
              <a:rPr lang="ru-RU" sz="14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4. Знакомить детей с трудом людей творческих профессий: художников, писателей, композиторов, мастеров народного декоративно-прикладного искусства. Показать результаты их труда: картины, книги, ноты, предметы декоративного искусства.. Обращать внимание детей на то, как произведения художников, писателей украшают жизнь людей, делают ее интереснее.</a:t>
            </a:r>
          </a:p>
          <a:p>
            <a:r>
              <a:rPr lang="ru-RU" sz="14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5. Объяснять детям, что труд взрослых оплачивается, а заработанные деньги люди тратят на приобретение пищи, одежды, мебели, на отдых.</a:t>
            </a:r>
          </a:p>
          <a:p>
            <a:r>
              <a:rPr lang="ru-RU" sz="14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6. Развивать желание вместе со взрослыми и с их помощью выполнять посильные трудовые поручения. Учить детей доводить начатое дело до конца. Развивать творчество и инициативу при выполнении различных видов труда. Формировать ответственность за выполнение трудовых поручений.</a:t>
            </a:r>
          </a:p>
          <a:p>
            <a:r>
              <a:rPr lang="ru-RU" sz="14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7. Учить детей наиболее экономным приёмам работы. Воспитывать культуру трудовой деятельности, бережное отношение к материалам и инструментам.</a:t>
            </a:r>
          </a:p>
          <a:p>
            <a:r>
              <a:rPr lang="ru-RU" sz="14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8. Учить оценивать результат своей работы (с помощью взрослого).</a:t>
            </a:r>
          </a:p>
          <a:p>
            <a:r>
              <a:rPr lang="ru-RU" sz="1400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9. Стимулировать желание детей принимать участие в трудовой деятельности.</a:t>
            </a:r>
          </a:p>
          <a:p>
            <a:endParaRPr lang="ru-RU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d6e/0004b4d5-d9055bfd/img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1214414" y="571480"/>
            <a:ext cx="3429024" cy="180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Самообслуживание</a:t>
            </a:r>
            <a:endParaRPr lang="ru-RU" sz="2000" b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5286380" y="1000108"/>
            <a:ext cx="3091504" cy="180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Хозяйственно-бытовой труд</a:t>
            </a:r>
            <a:endParaRPr lang="ru-RU" sz="2000" b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3214678" y="2143116"/>
            <a:ext cx="2700000" cy="270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Виды труда</a:t>
            </a:r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857224" y="4286256"/>
            <a:ext cx="3143272" cy="180022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Труд в природе</a:t>
            </a:r>
            <a:endParaRPr lang="ru-RU" sz="2000" b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val 5"/>
          <p:cNvSpPr>
            <a:spLocks noChangeArrowheads="1"/>
          </p:cNvSpPr>
          <p:nvPr/>
        </p:nvSpPr>
        <p:spPr bwMode="auto">
          <a:xfrm>
            <a:off x="5643570" y="3786190"/>
            <a:ext cx="2520000" cy="1800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 b="1" dirty="0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Ручной труд</a:t>
            </a:r>
            <a:endParaRPr lang="ru-RU" sz="2000" b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3.infourok.ru/uploads/ex/0d6e/0004b4d5-d9055bfd/img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785794"/>
            <a:ext cx="721523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</a:rPr>
              <a:t>Самообслуживание -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</a:rPr>
              <a:t> </a:t>
            </a:r>
            <a:r>
              <a:rPr lang="ru-RU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</a:rPr>
              <a:t>это труд ребёнка, направленный на обслуживание самого себя (одевание, раздевание, приём пищи, уборка постели, игрушек,  подготовка рабочего места, санитарно-гигиенические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6" charset="0"/>
              </a:rPr>
              <a:t>процедуры и т.д.)</a:t>
            </a:r>
            <a:endParaRPr lang="ru-RU" b="1" i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2714620"/>
            <a:ext cx="72866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n w="1905"/>
                <a:solidFill>
                  <a:srgbClr val="CC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1. Формировать привычку ежедневно чистить зубы и умываться, по мере необходимости мыть руки.</a:t>
            </a:r>
          </a:p>
          <a:p>
            <a:r>
              <a:rPr lang="ru-RU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2. Закреплять умение самостоятельно одеваться и раздеваться, аккуратно складывать в шкаф одежду, своевременно сушить мокрые вещи, ухаживать за обувью (мыть, протирать, чистить, убирать на место).</a:t>
            </a:r>
          </a:p>
          <a:p>
            <a:r>
              <a:rPr lang="ru-RU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3. Учить замечать и самостоятельно устранять непорядок в своём внешнем виде. Формировать привычку бережно относиться к личным вещам.</a:t>
            </a:r>
          </a:p>
          <a:p>
            <a:r>
              <a:rPr lang="ru-RU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4. Развивать у детей желание помогать друг другу.</a:t>
            </a:r>
            <a:endParaRPr lang="ru-RU" i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3.infourok.ru/uploads/ex/0d6e/0004b4d5-d9055bfd/img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357290" y="714356"/>
            <a:ext cx="707236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6" charset="0"/>
              </a:rPr>
              <a:t>Хозяйственно- бытовой труд -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6" charset="0"/>
              </a:rPr>
              <a:t>направлен на  обслуживание коллектива, поддержание чистоты и порядка в помещении и  участке, помощь взрослым в организации режимных моментов.</a:t>
            </a:r>
            <a:endParaRPr lang="ru-RU" b="1" i="1" dirty="0">
              <a:solidFill>
                <a:srgbClr val="FF0000"/>
              </a:solidFill>
              <a:latin typeface="Times New Roman" pitchFamily="1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143116"/>
            <a:ext cx="72866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1. Продолжать учить детей помогать взрослым поддерживать порядок в группе: протирать, мыть игрушки, строительный материал, ремонтировать книги, игрушки.</a:t>
            </a:r>
          </a:p>
          <a:p>
            <a:r>
              <a:rPr lang="ru-RU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2. Формировать умение наводить порядок на участке детского сада: подметать и очищать дорожки от мусора, зимой – от снега, поливать песок в песочнице.</a:t>
            </a:r>
          </a:p>
          <a:p>
            <a:r>
              <a:rPr lang="ru-RU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3. Приучать самостоятельно убирать постель после сна; самостоятельно и добросовестно выполнять обязанности дежурных по столовой: сервировать стол, приводить его в порядок после еды.</a:t>
            </a:r>
          </a:p>
          <a:p>
            <a:r>
              <a:rPr lang="ru-RU" i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4. Совершенствовать умения раскладывать подготовленные воспитателем материалы для занятий, убирать их, мыть кисточки, розетки для красок, палитру, протирать столы.</a:t>
            </a:r>
            <a:endParaRPr lang="ru-RU" i="1" dirty="0">
              <a:ln w="1905"/>
              <a:solidFill>
                <a:schemeClr val="accent6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d6e/0004b4d5-d9055bfd/img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43108" y="571480"/>
            <a:ext cx="5561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«Служба чистоты. Качественно и быстро!»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0191118_0954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242591" y="1900493"/>
            <a:ext cx="3443844" cy="2071702"/>
          </a:xfrm>
          <a:prstGeom prst="rect">
            <a:avLst/>
          </a:prstGeom>
        </p:spPr>
      </p:pic>
      <p:pic>
        <p:nvPicPr>
          <p:cNvPr id="10" name="Рисунок 9" descr="20191118_09552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862218" y="1852898"/>
            <a:ext cx="3571892" cy="2009189"/>
          </a:xfrm>
          <a:prstGeom prst="rect">
            <a:avLst/>
          </a:prstGeom>
        </p:spPr>
      </p:pic>
      <p:pic>
        <p:nvPicPr>
          <p:cNvPr id="11" name="Рисунок 10" descr="20191118_09554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2409016" y="3377406"/>
            <a:ext cx="3683026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d6e/0004b4d5-d9055bfd/img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500042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«Наводим порядок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 участке»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ekVQSq8Np1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571480"/>
            <a:ext cx="1476981" cy="3109433"/>
          </a:xfrm>
          <a:prstGeom prst="rect">
            <a:avLst/>
          </a:prstGeom>
        </p:spPr>
      </p:pic>
      <p:pic>
        <p:nvPicPr>
          <p:cNvPr id="10" name="Рисунок 9" descr="Fvp_GrCIij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714356"/>
            <a:ext cx="1662708" cy="3500438"/>
          </a:xfrm>
          <a:prstGeom prst="rect">
            <a:avLst/>
          </a:prstGeom>
        </p:spPr>
      </p:pic>
      <p:pic>
        <p:nvPicPr>
          <p:cNvPr id="11" name="Рисунок 10" descr="G48xYDISKI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57290" y="3857628"/>
            <a:ext cx="4786346" cy="22735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3.infourok.ru/uploads/ex/0d6e/0004b4d5-d9055bfd/img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42976" y="857232"/>
            <a:ext cx="45005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«Прежде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, чем умыться,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уберём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кровать: ровно, аккуратно сложим одеяло, и потом расстелем сверху покрывало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w2BYaylm2u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785926"/>
            <a:ext cx="2286016" cy="4812666"/>
          </a:xfrm>
          <a:prstGeom prst="rect">
            <a:avLst/>
          </a:prstGeom>
        </p:spPr>
      </p:pic>
      <p:pic>
        <p:nvPicPr>
          <p:cNvPr id="9" name="Рисунок 8" descr="xdKXb2jU22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928670"/>
            <a:ext cx="2414593" cy="5083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2191</TotalTime>
  <Words>713</Words>
  <Application>Microsoft Office PowerPoint</Application>
  <PresentationFormat>Экран (4:3)</PresentationFormat>
  <Paragraphs>70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Пользователь</cp:lastModifiedBy>
  <cp:revision>221</cp:revision>
  <dcterms:created xsi:type="dcterms:W3CDTF">2019-04-14T15:00:53Z</dcterms:created>
  <dcterms:modified xsi:type="dcterms:W3CDTF">2022-04-18T15:29:58Z</dcterms:modified>
</cp:coreProperties>
</file>