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F000DD-53E7-4C0F-AB49-28357795282B}" v="3152" dt="2020-04-15T22:21:06.1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1EDD21E1-BAF0-4314-AB31-82ECB8AC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707" y="130986"/>
            <a:ext cx="8239448" cy="12598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500" b="1" dirty="0">
                <a:solidFill>
                  <a:srgbClr val="FF0000"/>
                </a:solidFill>
                <a:latin typeface="Times New Roman"/>
                <a:cs typeface="Times New Roman"/>
              </a:rPr>
              <a:t>СКОРО В ШКОЛУ!!!</a:t>
            </a:r>
            <a:br>
              <a:rPr lang="en-US" sz="2500" dirty="0">
                <a:solidFill>
                  <a:srgbClr val="FF0000"/>
                </a:solidFill>
                <a:latin typeface="Times New Roman"/>
              </a:rPr>
            </a:br>
            <a:r>
              <a:rPr lang="en-US" sz="2500" dirty="0" err="1">
                <a:solidFill>
                  <a:srgbClr val="FF0000"/>
                </a:solidFill>
                <a:latin typeface="Times New Roman"/>
                <a:cs typeface="Times New Roman"/>
              </a:rPr>
              <a:t>Рекомендации</a:t>
            </a:r>
            <a:r>
              <a:rPr lang="en-US" sz="25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500" dirty="0" err="1">
                <a:solidFill>
                  <a:srgbClr val="FF0000"/>
                </a:solidFill>
                <a:latin typeface="Times New Roman"/>
                <a:cs typeface="Times New Roman"/>
              </a:rPr>
              <a:t>для</a:t>
            </a:r>
            <a:r>
              <a:rPr lang="en-US" sz="25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500" dirty="0" err="1">
                <a:solidFill>
                  <a:srgbClr val="FF0000"/>
                </a:solidFill>
                <a:latin typeface="Times New Roman"/>
                <a:cs typeface="Times New Roman"/>
              </a:rPr>
              <a:t>родителей</a:t>
            </a:r>
            <a:r>
              <a:rPr lang="en-US" sz="25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r>
              <a:rPr lang="en-US" sz="2500" dirty="0" err="1">
                <a:solidFill>
                  <a:srgbClr val="FF0000"/>
                </a:solidFill>
                <a:latin typeface="Times New Roman"/>
                <a:cs typeface="Times New Roman"/>
              </a:rPr>
              <a:t>будущих</a:t>
            </a:r>
            <a:r>
              <a:rPr lang="en-US" sz="25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r>
              <a:rPr lang="en-US" sz="2500" dirty="0" err="1">
                <a:solidFill>
                  <a:srgbClr val="FF0000"/>
                </a:solidFill>
                <a:latin typeface="Times New Roman"/>
                <a:cs typeface="Times New Roman"/>
              </a:rPr>
              <a:t>первоклассников</a:t>
            </a:r>
            <a:r>
              <a:rPr lang="en-US" sz="25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lang="ru-RU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DC8619C-F25D-468E-95FA-2A2151D7D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19AA8A-554C-4CD8-9952-4CE0BE5282C6}"/>
              </a:ext>
            </a:extLst>
          </p:cNvPr>
          <p:cNvSpPr txBox="1"/>
          <p:nvPr/>
        </p:nvSpPr>
        <p:spPr>
          <a:xfrm>
            <a:off x="649225" y="2693624"/>
            <a:ext cx="5122652" cy="252903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</a:pP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В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сентябре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зазвенит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первый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в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жизни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звонок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,</a:t>
            </a:r>
            <a:endParaRPr lang="ru-RU" sz="2000" b="1" i="1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cs typeface="Times New Roman"/>
            </a:endParaRPr>
          </a:p>
          <a:p>
            <a:pPr>
              <a:spcBef>
                <a:spcPts val="1000"/>
              </a:spcBef>
              <a:buClr>
                <a:schemeClr val="accent1"/>
              </a:buClr>
            </a:pP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И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шагнешь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в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первый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раз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ты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на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школьный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порог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!</a:t>
            </a:r>
          </a:p>
          <a:p>
            <a:pPr>
              <a:spcBef>
                <a:spcPts val="1000"/>
              </a:spcBef>
              <a:buClr>
                <a:schemeClr val="accent1"/>
              </a:buClr>
            </a:pP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И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учитель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за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руку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в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класс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тебя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приведет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,</a:t>
            </a:r>
          </a:p>
          <a:p>
            <a:pPr>
              <a:spcBef>
                <a:spcPts val="1000"/>
              </a:spcBef>
              <a:buClr>
                <a:schemeClr val="accent1"/>
              </a:buClr>
            </a:pP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И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за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партой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начнется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первый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школьный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2000" b="1" i="1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урок</a:t>
            </a:r>
            <a:r>
              <a:rPr lang="en-US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!</a:t>
            </a:r>
          </a:p>
        </p:txBody>
      </p:sp>
      <p:pic>
        <p:nvPicPr>
          <p:cNvPr id="5" name="Рисунок 5" descr="Изображение выглядит как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5FAF133-F27A-4801-8FDA-587E8BD48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704" y="869979"/>
            <a:ext cx="5247747" cy="4575395"/>
          </a:xfrm>
          <a:prstGeom prst="rect">
            <a:avLst/>
          </a:prstGeom>
        </p:spPr>
      </p:pic>
      <p:sp>
        <p:nvSpPr>
          <p:cNvPr id="46" name="Freeform 12">
            <a:extLst>
              <a:ext uri="{FF2B5EF4-FFF2-40B4-BE49-F238E27FC236}">
                <a16:creationId xmlns:a16="http://schemas.microsoft.com/office/drawing/2014/main" id="{7D9439D6-DEAD-4CEB-A61B-BE3D64D1B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 descr="Изображение выглядит как коробка,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19D25C8-3EBB-477E-B2CE-905274646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40" y="127762"/>
            <a:ext cx="2743200" cy="2312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C6B01C-DE9A-488B-909B-9C1AE2F46356}"/>
              </a:ext>
            </a:extLst>
          </p:cNvPr>
          <p:cNvSpPr txBox="1"/>
          <p:nvPr/>
        </p:nvSpPr>
        <p:spPr>
          <a:xfrm>
            <a:off x="8641976" y="5611906"/>
            <a:ext cx="27432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latin typeface="Times New Roman"/>
                <a:cs typeface="Times New Roman"/>
              </a:rPr>
              <a:t>Подготовил:</a:t>
            </a:r>
          </a:p>
          <a:p>
            <a:pPr algn="l"/>
            <a:r>
              <a:rPr lang="ru-RU" dirty="0">
                <a:latin typeface="Times New Roman"/>
                <a:cs typeface="Times New Roman"/>
              </a:rPr>
              <a:t>Учитель-логопед</a:t>
            </a:r>
          </a:p>
          <a:p>
            <a:r>
              <a:rPr lang="ru-RU" dirty="0">
                <a:latin typeface="Times New Roman"/>
                <a:cs typeface="Times New Roman"/>
              </a:rPr>
              <a:t>Богданова М.В.</a:t>
            </a:r>
          </a:p>
        </p:txBody>
      </p:sp>
    </p:spTree>
    <p:extLst>
      <p:ext uri="{BB962C8B-B14F-4D97-AF65-F5344CB8AC3E}">
        <p14:creationId xmlns:p14="http://schemas.microsoft.com/office/powerpoint/2010/main" val="362262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DD21E1-BAF0-4314-AB31-82ECB8AC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C8619C-F25D-468E-95FA-2A2151D7D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E536CC-BD62-4142-98FD-8009376EA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442" y="1243071"/>
            <a:ext cx="5985639" cy="408057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ru-RU" dirty="0">
                <a:ea typeface="+mn-lt"/>
                <a:cs typeface="+mn-lt"/>
              </a:rPr>
              <a:t> </a:t>
            </a:r>
            <a:r>
              <a:rPr lang="ru-RU" sz="2000" dirty="0">
                <a:latin typeface="Times New Roman"/>
                <a:ea typeface="+mn-lt"/>
                <a:cs typeface="+mn-lt"/>
              </a:rPr>
              <a:t>Ваш ребенок готовится стать школьником и вы, как родители хотите, чтобы дети хорошо учились, были активны и старательны. Однако школьные трудности неизбежны, но кто-то справится с ними легко, а кому-то будет трудно, и от взрослых потребуется большой запас терпения, чтобы понять и помочь ребенку. Школьное обучение предъявляет ребенку новые требования к его речи, вниманию, памяти. Для того, чтобы дети безболезненно входили в школьную жизнь, необходимо, чтобы они были подготовлены к ней.</a:t>
            </a:r>
            <a:endParaRPr lang="ru-RU"/>
          </a:p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  </a:t>
            </a:r>
          </a:p>
          <a:p>
            <a:endParaRPr lang="ru-RU" dirty="0"/>
          </a:p>
        </p:txBody>
      </p:sp>
      <p:pic>
        <p:nvPicPr>
          <p:cNvPr id="4" name="Рисунок 4" descr="Изображение выглядит как спальня, рисунок, комна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5D98183-CFDF-4D81-B6D9-341DB23B5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783" y="1873880"/>
            <a:ext cx="5451627" cy="3873524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7D9439D6-DEAD-4CEB-A61B-BE3D64D1B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9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3404F51-FCC2-4E4B-8DC4-859088AFA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8951" y="4303808"/>
            <a:ext cx="3208892" cy="2491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030214-227F-42DB-9282-BBA6AF8D9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5429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C7BFF-6D0D-430D-94A2-48E2BFD90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889" y="1059872"/>
            <a:ext cx="3012216" cy="4851349"/>
          </a:xfrm>
        </p:spPr>
        <p:txBody>
          <a:bodyPr>
            <a:normAutofit/>
          </a:bodyPr>
          <a:lstStyle/>
          <a:p>
            <a:r>
              <a:rPr lang="ru-RU">
                <a:latin typeface="Times New Roman"/>
                <a:cs typeface="Times New Roman"/>
              </a:rPr>
              <a:t>Критерии готовности ребенка к школьному обучению:</a:t>
            </a:r>
            <a:endParaRPr lang="ru-RU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0D7A9289-BAD1-4A78-979F-A655C886D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1149203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8FD03D-0555-4236-AD14-43249D8F6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1838" y="545752"/>
            <a:ext cx="6224244" cy="48513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ru-RU"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1. Сформированность звуковой стороны речи. </a:t>
            </a:r>
            <a:r>
              <a:rPr lang="ru-RU" sz="2000" i="1" dirty="0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 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 </a:t>
            </a:r>
            <a:endParaRPr lang="ru-RU" sz="20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/>
                <a:ea typeface="+mn-lt"/>
                <a:cs typeface="+mn-lt"/>
              </a:rPr>
              <a:t>Ребенок должен владеть правильным, четким звукопроизношением. Важное значение имеет правильное, четкое произношение звуков и слов в период обучения грамоте, так как письменная речь формируется на основе устной и недостатки устной речи могут привести к неуспеваемости.   Процесс письма – это сложный  психо-физиологический процесс, в процессе которого участвуют различные отделы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коры</a:t>
            </a:r>
            <a:r>
              <a:rPr lang="ru-RU" sz="2000" dirty="0">
                <a:latin typeface="Times New Roman"/>
                <a:ea typeface="+mn-lt"/>
                <a:cs typeface="+mn-lt"/>
              </a:rPr>
              <a:t> головного мозга; необходима достаточная сформированность целого ряда психических процессов, таких как внимание, память, мышление. 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280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3030214-227F-42DB-9282-BBA6AF8D9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5429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C7BFF-6D0D-430D-94A2-48E2BFD90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889" y="1059872"/>
            <a:ext cx="3012216" cy="4851349"/>
          </a:xfrm>
        </p:spPr>
        <p:txBody>
          <a:bodyPr>
            <a:normAutofit/>
          </a:bodyPr>
          <a:lstStyle/>
          <a:p>
            <a:r>
              <a:rPr lang="ru-RU">
                <a:latin typeface="Times New Roman"/>
                <a:cs typeface="Times New Roman"/>
              </a:rPr>
              <a:t>Критерии готовности ребенка к школьному обучению:</a:t>
            </a:r>
            <a:endParaRPr lang="ru-RU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0D7A9289-BAD1-4A78-979F-A655C886D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1149203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8FD03D-0555-4236-AD14-43249D8F6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720" y="187164"/>
            <a:ext cx="6224244" cy="460930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2. Сформированность</a:t>
            </a:r>
            <a:r>
              <a:rPr lang="ru-RU" sz="2000" i="1" dirty="0">
                <a:solidFill>
                  <a:srgbClr val="FF0000"/>
                </a:solidFill>
                <a:latin typeface="Times New Roman"/>
                <a:ea typeface="+mn-lt"/>
                <a:cs typeface="Times New Roman"/>
              </a:rPr>
              <a:t> фонематических процессов.</a:t>
            </a:r>
            <a:endParaRPr lang="ru-RU" sz="2000" dirty="0">
              <a:ea typeface="+mn-lt"/>
              <a:cs typeface="+mn-lt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/>
                <a:ea typeface="+mn-lt"/>
                <a:cs typeface="+mn-lt"/>
              </a:rPr>
              <a:t>Бывает, что  ребенок не способен различать на слух акустически близкие звуки при нормальном физическом слухе:</a:t>
            </a:r>
            <a:endParaRPr lang="ru-RU" sz="2000">
              <a:latin typeface="Times New Roman"/>
              <a:cs typeface="Times New Roman"/>
            </a:endParaRPr>
          </a:p>
          <a:p>
            <a:pPr algn="just">
              <a:buFont typeface="Wingdings 3"/>
              <a:buChar char=""/>
            </a:pPr>
            <a:r>
              <a:rPr lang="ru-RU" sz="2000" dirty="0">
                <a:latin typeface="Times New Roman"/>
                <a:ea typeface="+mn-lt"/>
                <a:cs typeface="+mn-lt"/>
              </a:rPr>
              <a:t>Мягкие-твердые  ( т-т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с-с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л-л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 , в-в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г-г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д-д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з-з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к-к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м-м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н-н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п-п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ф-ф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р-р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х-х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б-б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)</a:t>
            </a:r>
            <a:endParaRPr lang="ru-RU" sz="2000">
              <a:latin typeface="Times New Roman"/>
              <a:cs typeface="Times New Roman"/>
            </a:endParaRPr>
          </a:p>
          <a:p>
            <a:pPr algn="just">
              <a:buFont typeface="Wingdings 3"/>
              <a:buChar char=""/>
            </a:pPr>
            <a:r>
              <a:rPr lang="ru-RU" sz="2000" dirty="0">
                <a:latin typeface="Times New Roman"/>
                <a:ea typeface="+mn-lt"/>
                <a:cs typeface="+mn-lt"/>
              </a:rPr>
              <a:t>Звонкие-глухие ( к-г, с-з, т-д, в-ф, ш-ж, п-б и их мягкие пары)</a:t>
            </a:r>
            <a:endParaRPr lang="ru-RU" sz="2000">
              <a:latin typeface="Times New Roman"/>
              <a:cs typeface="Times New Roman"/>
            </a:endParaRPr>
          </a:p>
          <a:p>
            <a:pPr algn="just">
              <a:buFont typeface="Wingdings 3"/>
              <a:buChar char=""/>
            </a:pPr>
            <a:r>
              <a:rPr lang="ru-RU" sz="2000" dirty="0">
                <a:latin typeface="Times New Roman"/>
                <a:ea typeface="+mn-lt"/>
                <a:cs typeface="+mn-lt"/>
              </a:rPr>
              <a:t>Свистящие-шипящие ( с-т, з-ж, с-ш, ч-щ, ш-ч, ч-ц, ш-щ, с-ц, , т-ц, щ-т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ч-т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,)</a:t>
            </a:r>
            <a:endParaRPr lang="ru-RU" sz="2000">
              <a:latin typeface="Times New Roman"/>
              <a:cs typeface="Times New Roman"/>
            </a:endParaRPr>
          </a:p>
          <a:p>
            <a:pPr algn="just">
              <a:buFont typeface="Wingdings 3"/>
              <a:buChar char=""/>
            </a:pPr>
            <a:r>
              <a:rPr lang="ru-RU" sz="2000" dirty="0">
                <a:latin typeface="Times New Roman"/>
                <a:ea typeface="+mn-lt"/>
                <a:cs typeface="+mn-lt"/>
              </a:rPr>
              <a:t>Сонорные согласные (л-р или л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-р</a:t>
            </a:r>
            <a:r>
              <a:rPr lang="ru-RU" sz="2000" baseline="30000" dirty="0">
                <a:latin typeface="Times New Roman"/>
                <a:ea typeface="+mn-lt"/>
                <a:cs typeface="+mn-lt"/>
              </a:rPr>
              <a:t>,</a:t>
            </a:r>
            <a:r>
              <a:rPr lang="ru-RU" sz="2000" dirty="0">
                <a:latin typeface="Times New Roman"/>
                <a:ea typeface="+mn-lt"/>
                <a:cs typeface="+mn-lt"/>
              </a:rPr>
              <a:t>, й)</a:t>
            </a:r>
            <a:endParaRPr lang="ru-RU" sz="2000">
              <a:latin typeface="Times New Roman"/>
              <a:cs typeface="Times New Roman"/>
            </a:endParaRPr>
          </a:p>
          <a:p>
            <a:pPr indent="0" algn="just">
              <a:buNone/>
            </a:pPr>
            <a:r>
              <a:rPr lang="ru-RU" sz="2000" dirty="0">
                <a:latin typeface="Times New Roman"/>
                <a:ea typeface="+mn-lt"/>
                <a:cs typeface="+mn-lt"/>
              </a:rPr>
              <a:t>Нарушение фонематического слуха у детей, а также другие нарушения, могут привести к </a:t>
            </a:r>
            <a:r>
              <a:rPr lang="ru-RU" sz="2000" dirty="0" err="1">
                <a:latin typeface="Times New Roman"/>
                <a:ea typeface="+mn-lt"/>
                <a:cs typeface="+mn-lt"/>
              </a:rPr>
              <a:t>дисграфии</a:t>
            </a:r>
            <a:r>
              <a:rPr lang="ru-RU" sz="2000" dirty="0">
                <a:latin typeface="Times New Roman"/>
                <a:ea typeface="+mn-lt"/>
                <a:cs typeface="+mn-lt"/>
              </a:rPr>
              <a:t>.</a:t>
            </a:r>
            <a:endParaRPr lang="ru-RU" sz="200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5" name="Рисунок 5" descr="Изображение выглядит как зубы, рот, чистка щеткой, е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B7832DA-B9B2-438A-8992-10EA1FC63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4370" y="4432712"/>
            <a:ext cx="2777815" cy="2427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4262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3030214-227F-42DB-9282-BBA6AF8D9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5429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C7BFF-6D0D-430D-94A2-48E2BFD90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889" y="1059872"/>
            <a:ext cx="3012216" cy="4851349"/>
          </a:xfrm>
        </p:spPr>
        <p:txBody>
          <a:bodyPr>
            <a:normAutofit/>
          </a:bodyPr>
          <a:lstStyle/>
          <a:p>
            <a:r>
              <a:rPr lang="ru-RU">
                <a:latin typeface="Times New Roman"/>
                <a:cs typeface="Times New Roman"/>
              </a:rPr>
              <a:t>Критерии готовности ребенка к школьному обучению:</a:t>
            </a:r>
            <a:endParaRPr lang="ru-RU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0D7A9289-BAD1-4A78-979F-A655C886D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1149203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8FD03D-0555-4236-AD14-43249D8F6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720" y="187164"/>
            <a:ext cx="4495805" cy="46093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ru-RU"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3.Сформированность</a:t>
            </a:r>
            <a:r>
              <a:rPr lang="ru-RU" sz="2000" i="1" dirty="0">
                <a:solidFill>
                  <a:srgbClr val="FF0000"/>
                </a:solidFill>
                <a:latin typeface="Times New Roman"/>
                <a:ea typeface="+mn-lt"/>
                <a:cs typeface="Times New Roman"/>
              </a:rPr>
              <a:t> навыка звукового анализа и синтеза.</a:t>
            </a:r>
            <a:endParaRPr lang="ru-RU" sz="2000" dirty="0">
              <a:ea typeface="+mn-lt"/>
              <a:cs typeface="+mn-lt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Ребенок должен уметь определять количество звуков в слове, определять место звука в слове, называть звуки в слове по порядку, называть слова с заданным звуком, определять гласный звук или согласный твердый, согласный мягкий, звонкий или глухой. Делить слова на слоги.</a:t>
            </a:r>
          </a:p>
          <a:p>
            <a:pPr marL="0" indent="0" algn="just">
              <a:buNone/>
            </a:pPr>
            <a:endParaRPr lang="ru-RU" sz="20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4" name="Рисунок 5" descr="Изображение выглядит как коробка, рисунок, комна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B7FD60F-F224-484C-AC63-D02069D94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606" y="725444"/>
            <a:ext cx="2510185" cy="3681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362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3030214-227F-42DB-9282-BBA6AF8D9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5429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C7BFF-6D0D-430D-94A2-48E2BFD90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889" y="1059872"/>
            <a:ext cx="3012216" cy="4851349"/>
          </a:xfrm>
        </p:spPr>
        <p:txBody>
          <a:bodyPr>
            <a:normAutofit/>
          </a:bodyPr>
          <a:lstStyle/>
          <a:p>
            <a:r>
              <a:rPr lang="ru-RU">
                <a:latin typeface="Times New Roman"/>
                <a:cs typeface="Times New Roman"/>
              </a:rPr>
              <a:t>Критерии готовности ребенка к школьному обучению:</a:t>
            </a:r>
            <a:endParaRPr lang="ru-RU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0D7A9289-BAD1-4A78-979F-A655C886D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1149203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8FD03D-0555-4236-AD14-43249D8F6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720" y="187164"/>
            <a:ext cx="4782675" cy="46093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ru-RU"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4.Сформированность</a:t>
            </a:r>
            <a:r>
              <a:rPr lang="ru-RU" sz="2000" i="1" dirty="0">
                <a:solidFill>
                  <a:srgbClr val="FF0000"/>
                </a:solidFill>
                <a:latin typeface="Times New Roman"/>
                <a:ea typeface="+mn-lt"/>
                <a:cs typeface="Times New Roman"/>
              </a:rPr>
              <a:t> грамматического строя речи.</a:t>
            </a:r>
            <a:endParaRPr lang="ru-RU" sz="2000" dirty="0">
              <a:ea typeface="+mn-lt"/>
              <a:cs typeface="+mn-lt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Ребенок должен уметь употреблять слова в уменьшительно-ласкательной форме, образовывать прилагательные от существительных, изменять слова в соответствии с падежами, правильно согласовывать с числительными, использовать разные способы словообразования.</a:t>
            </a:r>
          </a:p>
          <a:p>
            <a:pPr marL="0" indent="0" algn="just">
              <a:buNone/>
            </a:pPr>
            <a:endParaRPr lang="ru-RU" sz="20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5" name="Рисунок 5" descr="Изображение выглядит как игрушка, кукла, внутренний,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BE41EB6-85D1-4517-8F59-E1A56F205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895" y="3343276"/>
            <a:ext cx="3756211" cy="306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7837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3030214-227F-42DB-9282-BBA6AF8D94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5429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C7BFF-6D0D-430D-94A2-48E2BFD90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889" y="1059872"/>
            <a:ext cx="3012216" cy="4851349"/>
          </a:xfrm>
        </p:spPr>
        <p:txBody>
          <a:bodyPr>
            <a:normAutofit/>
          </a:bodyPr>
          <a:lstStyle/>
          <a:p>
            <a:r>
              <a:rPr lang="ru-RU">
                <a:latin typeface="Times New Roman"/>
                <a:cs typeface="Times New Roman"/>
              </a:rPr>
              <a:t>Критерии готовности ребенка к школьному обучению:</a:t>
            </a:r>
            <a:endParaRPr lang="ru-RU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0D7A9289-BAD1-4A78-979F-A655C886D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1149203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8FD03D-0555-4236-AD14-43249D8F6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720" y="187164"/>
            <a:ext cx="3794151" cy="520403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5.Развитие связной речи.</a:t>
            </a:r>
            <a:endParaRPr lang="ru-RU" sz="2000" i="1" dirty="0">
              <a:solidFill>
                <a:srgbClr val="FF0000"/>
              </a:solidFill>
              <a:latin typeface="Times New Roman"/>
              <a:ea typeface="+mn-lt"/>
              <a:cs typeface="Times New Roman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cs typeface="Times New Roman"/>
              </a:rPr>
              <a:t>Связная речь - средство коммуникации. Успехи ребенка в овладении связной речью в большей мере обеспечивают успех в учебной работе, способствуют формированию полноценного навыка чтения и повышению орфографической грамотности.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 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Для того, чтобы все это освоить, ребенок должен учиться пользоваться развернутой фразовой речью,  работать с предложением, составлять рассказы по серии картинок, небольшие сказки, составлять предложения из трех-четырех слов, делить простые предложения на слова, самостоятельно передавать содержание небольших рассказов.</a:t>
            </a:r>
            <a:endParaRPr lang="ru-RU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sz="2000" dirty="0">
              <a:latin typeface="Times New Roman"/>
              <a:cs typeface="Times New Roman"/>
            </a:endParaRPr>
          </a:p>
          <a:p>
            <a:pPr marL="0" indent="0" algn="just">
              <a:buNone/>
            </a:pPr>
            <a:endParaRPr lang="ru-RU" sz="2000" dirty="0">
              <a:latin typeface="Times New Roman"/>
              <a:cs typeface="Times New Roman"/>
            </a:endParaRPr>
          </a:p>
        </p:txBody>
      </p:sp>
      <p:pic>
        <p:nvPicPr>
          <p:cNvPr id="7" name="Рисунок 8" descr="Изображение выглядит как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07B7A8A-6D7B-4349-957C-B5286E221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7182" y="1194164"/>
            <a:ext cx="3366274" cy="3287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5423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606168F-FBCC-4B10-B286-B7CD5A712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7700" y="488795"/>
            <a:ext cx="8915400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Уважаемые родители!</a:t>
            </a:r>
            <a:endParaRPr lang="ru-RU" sz="2800">
              <a:latin typeface="Times New Roman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/>
                <a:ea typeface="+mn-lt"/>
                <a:cs typeface="+mn-lt"/>
              </a:rPr>
              <a:t>В Ваших силах помочь ребенку успешно адаптироваться к школе и сделать его вступление на путь познания наиболее уверенным и комфортным!</a:t>
            </a:r>
            <a:endParaRPr lang="ru-RU" sz="2000" dirty="0" err="1"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A44E17D-71FA-4CA0-A707-BAA765F14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100" y="1595294"/>
            <a:ext cx="7950052" cy="5069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2149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рису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B9A69B2-229A-419F-B38A-21AF6EEE51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6839" y="180584"/>
            <a:ext cx="7875316" cy="65964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197958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Wisp</vt:lpstr>
      <vt:lpstr>СКОРО В ШКОЛУ!!! Рекомендации для родителей будущих первоклассников.</vt:lpstr>
      <vt:lpstr>Презентация PowerPoint</vt:lpstr>
      <vt:lpstr>Критерии готовности ребенка к школьному обучению:</vt:lpstr>
      <vt:lpstr>Критерии готовности ребенка к школьному обучению:</vt:lpstr>
      <vt:lpstr>Критерии готовности ребенка к школьному обучению:</vt:lpstr>
      <vt:lpstr>Критерии готовности ребенка к школьному обучению:</vt:lpstr>
      <vt:lpstr>Критерии готовности ребенка к школьному обучению: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512</cp:revision>
  <dcterms:created xsi:type="dcterms:W3CDTF">2020-04-15T20:25:17Z</dcterms:created>
  <dcterms:modified xsi:type="dcterms:W3CDTF">2020-04-15T22:21:20Z</dcterms:modified>
</cp:coreProperties>
</file>