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66" r:id="rId3"/>
    <p:sldId id="265" r:id="rId4"/>
    <p:sldId id="258" r:id="rId5"/>
    <p:sldId id="262" r:id="rId6"/>
    <p:sldId id="259" r:id="rId7"/>
    <p:sldId id="267" r:id="rId8"/>
    <p:sldId id="264" r:id="rId9"/>
    <p:sldId id="260" r:id="rId10"/>
    <p:sldId id="263" r:id="rId11"/>
    <p:sldId id="268" r:id="rId12"/>
    <p:sldId id="274" r:id="rId13"/>
    <p:sldId id="269" r:id="rId14"/>
    <p:sldId id="275" r:id="rId15"/>
    <p:sldId id="270" r:id="rId16"/>
    <p:sldId id="261" r:id="rId17"/>
    <p:sldId id="271" r:id="rId18"/>
    <p:sldId id="272" r:id="rId19"/>
    <p:sldId id="276" r:id="rId20"/>
    <p:sldId id="273" r:id="rId21"/>
    <p:sldId id="277"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62" autoAdjust="0"/>
  </p:normalViewPr>
  <p:slideViewPr>
    <p:cSldViewPr>
      <p:cViewPr varScale="1">
        <p:scale>
          <a:sx n="75" d="100"/>
          <a:sy n="75" d="100"/>
        </p:scale>
        <p:origin x="-1068"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B4C71EC6-210F-42DE-9C53-41977AD35B3D}" type="datetimeFigureOut">
              <a:rPr lang="ru-RU" smtClean="0"/>
              <a:t>19.04.2022</a:t>
            </a:fld>
            <a:endParaRPr lang="ru-RU"/>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19B0651-EE4F-4900-A07F-96A6BFA9D0F0}" type="slidenum">
              <a:rPr lang="ru-RU" smtClean="0"/>
              <a:t>‹#›</a:t>
            </a:fld>
            <a:endParaRPr lang="ru-RU"/>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19.04.2022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19.04.2022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19.04.2022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19.04.2022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19.04.2022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19.04.2022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19.04.2022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19.04.2022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19.04.2022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19.04.2022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B4C71EC6-210F-42DE-9C53-41977AD35B3D}" type="datetimeFigureOut">
              <a:rPr lang="ru-RU" smtClean="0"/>
              <a:t>19.04.2022</a:t>
            </a:fld>
            <a:endParaRPr lang="ru-RU"/>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8490" y="570156"/>
            <a:ext cx="7756263" cy="5235108"/>
          </a:xfrm>
        </p:spPr>
        <p:txBody>
          <a:bodyPr>
            <a:noAutofit/>
          </a:bodyPr>
          <a:lstStyle/>
          <a:p>
            <a:r>
              <a:rPr lang="ru-RU" sz="4000" b="1" dirty="0" smtClean="0"/>
              <a:t/>
            </a:r>
            <a:br>
              <a:rPr lang="ru-RU" sz="4000" b="1" dirty="0" smtClean="0"/>
            </a:br>
            <a:r>
              <a:rPr lang="ru-RU" sz="4000" b="1" dirty="0"/>
              <a:t/>
            </a:r>
            <a:br>
              <a:rPr lang="ru-RU" sz="4000" b="1" dirty="0"/>
            </a:br>
            <a:r>
              <a:rPr lang="ru-RU" sz="3600" b="1" dirty="0" smtClean="0"/>
              <a:t>Четырех шаговый метод </a:t>
            </a:r>
            <a:r>
              <a:rPr lang="ru-RU" sz="3600" b="1" dirty="0" smtClean="0"/>
              <a:t>улучшения </a:t>
            </a:r>
            <a:r>
              <a:rPr lang="ru-RU" sz="3600" b="1" dirty="0" smtClean="0"/>
              <a:t>взаимоотношений </a:t>
            </a:r>
            <a:br>
              <a:rPr lang="ru-RU" sz="3600" b="1" dirty="0" smtClean="0"/>
            </a:br>
            <a:r>
              <a:rPr lang="ru-RU" sz="3600" b="1" dirty="0" smtClean="0"/>
              <a:t>Д</a:t>
            </a:r>
            <a:r>
              <a:rPr lang="ru-RU" sz="3600" b="1" dirty="0"/>
              <a:t>. </a:t>
            </a:r>
            <a:r>
              <a:rPr lang="ru-RU" sz="3600" b="1" dirty="0" smtClean="0"/>
              <a:t>Дэна </a:t>
            </a:r>
            <a:r>
              <a:rPr lang="ru-RU" sz="3600" dirty="0"/>
              <a:t/>
            </a:r>
            <a:br>
              <a:rPr lang="ru-RU" sz="3600" dirty="0"/>
            </a:br>
            <a:endParaRPr lang="ru-RU" sz="3600" dirty="0"/>
          </a:p>
        </p:txBody>
      </p:sp>
    </p:spTree>
    <p:extLst>
      <p:ext uri="{BB962C8B-B14F-4D97-AF65-F5344CB8AC3E}">
        <p14:creationId xmlns:p14="http://schemas.microsoft.com/office/powerpoint/2010/main" val="8584312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pPr marL="0" indent="0">
              <a:buNone/>
            </a:pPr>
            <a:r>
              <a:rPr lang="ru-RU" b="1" dirty="0" smtClean="0"/>
              <a:t>3.2. Приглашение </a:t>
            </a:r>
            <a:r>
              <a:rPr lang="ru-RU" b="1" dirty="0"/>
              <a:t>к </a:t>
            </a:r>
            <a:r>
              <a:rPr lang="ru-RU" b="1" dirty="0" smtClean="0"/>
              <a:t>разговору: </a:t>
            </a:r>
            <a:r>
              <a:rPr lang="ru-RU" sz="2000" dirty="0" smtClean="0"/>
              <a:t>«</a:t>
            </a:r>
            <a:r>
              <a:rPr lang="ru-RU" sz="2000" dirty="0"/>
              <a:t>Пожалуйста, расскажите мне, как Вы видите ситуацию».</a:t>
            </a:r>
          </a:p>
          <a:p>
            <a:pPr marL="0" indent="0">
              <a:buNone/>
            </a:pPr>
            <a:r>
              <a:rPr lang="ru-RU" b="1" dirty="0" smtClean="0"/>
              <a:t>3.3. Диалог</a:t>
            </a:r>
            <a:r>
              <a:rPr lang="ru-RU" b="1" dirty="0"/>
              <a:t>.</a:t>
            </a:r>
          </a:p>
          <a:p>
            <a:r>
              <a:rPr lang="ru-RU" sz="2000" dirty="0"/>
              <a:t>Задача № 1. Придерживайтесь Основного </a:t>
            </a:r>
            <a:r>
              <a:rPr lang="ru-RU" sz="2000" dirty="0" smtClean="0"/>
              <a:t>процесса (и </a:t>
            </a:r>
            <a:r>
              <a:rPr lang="ru-RU" sz="2000" dirty="0"/>
              <a:t>Вы, и Другой должны быть постоянно вовлечены в активную беседу друг с </a:t>
            </a:r>
            <a:r>
              <a:rPr lang="ru-RU" sz="2000" dirty="0" smtClean="0"/>
              <a:t>другом). </a:t>
            </a:r>
            <a:endParaRPr lang="ru-RU" sz="2000" dirty="0"/>
          </a:p>
          <a:p>
            <a:r>
              <a:rPr lang="ru-RU" sz="2000" dirty="0"/>
              <a:t>Задача № 2. Поддерживайте Жесты </a:t>
            </a:r>
            <a:r>
              <a:rPr lang="ru-RU" sz="2000" dirty="0" smtClean="0"/>
              <a:t>примирения (поддерживайте </a:t>
            </a:r>
            <a:r>
              <a:rPr lang="ru-RU" sz="2000" dirty="0"/>
              <a:t>жесты примирения, которые делает Другой, и предлагайте их сами, когда Вы можете сделать это </a:t>
            </a:r>
            <a:r>
              <a:rPr lang="ru-RU" sz="2000" dirty="0" smtClean="0"/>
              <a:t>искренне).</a:t>
            </a:r>
            <a:endParaRPr lang="ru-RU" sz="2000" dirty="0"/>
          </a:p>
          <a:p>
            <a:endParaRPr lang="ru-RU" sz="2400" dirty="0"/>
          </a:p>
        </p:txBody>
      </p:sp>
      <p:sp>
        <p:nvSpPr>
          <p:cNvPr id="2" name="Заголовок 1"/>
          <p:cNvSpPr>
            <a:spLocks noGrp="1"/>
          </p:cNvSpPr>
          <p:nvPr>
            <p:ph type="title"/>
          </p:nvPr>
        </p:nvSpPr>
        <p:spPr>
          <a:xfrm>
            <a:off x="688490" y="570156"/>
            <a:ext cx="7756263" cy="842620"/>
          </a:xfrm>
        </p:spPr>
        <p:txBody>
          <a:bodyPr/>
          <a:lstStyle/>
          <a:p>
            <a:r>
              <a:rPr lang="ru-RU" sz="2800" dirty="0" smtClean="0"/>
              <a:t>Шаг З. ОБСУДИТЕ ПРОБЛЕМУ</a:t>
            </a:r>
            <a:endParaRPr lang="ru-RU" sz="2800" dirty="0"/>
          </a:p>
        </p:txBody>
      </p:sp>
    </p:spTree>
    <p:extLst>
      <p:ext uri="{BB962C8B-B14F-4D97-AF65-F5344CB8AC3E}">
        <p14:creationId xmlns:p14="http://schemas.microsoft.com/office/powerpoint/2010/main" val="2481711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348880"/>
            <a:ext cx="8229600" cy="4104456"/>
          </a:xfrm>
        </p:spPr>
        <p:txBody>
          <a:bodyPr>
            <a:normAutofit fontScale="25000" lnSpcReduction="20000"/>
          </a:bodyPr>
          <a:lstStyle/>
          <a:p>
            <a:pPr marL="0" indent="0">
              <a:buNone/>
            </a:pPr>
            <a:r>
              <a:rPr lang="ru-RU" sz="7200" b="1" dirty="0"/>
              <a:t>Задача № 1. </a:t>
            </a:r>
            <a:r>
              <a:rPr lang="ru-RU" sz="7200" dirty="0"/>
              <a:t>Придерживайтесь Основного </a:t>
            </a:r>
            <a:r>
              <a:rPr lang="ru-RU" sz="7200" dirty="0" smtClean="0"/>
              <a:t>процесса.  </a:t>
            </a:r>
            <a:r>
              <a:rPr lang="ru-RU" sz="7200" dirty="0"/>
              <a:t>И</a:t>
            </a:r>
            <a:r>
              <a:rPr lang="ru-RU" sz="7200" dirty="0" smtClean="0"/>
              <a:t>менно </a:t>
            </a:r>
            <a:r>
              <a:rPr lang="ru-RU" sz="7200" dirty="0"/>
              <a:t>от </a:t>
            </a:r>
            <a:r>
              <a:rPr lang="ru-RU" sz="7200" dirty="0" smtClean="0"/>
              <a:t>инициатора использования </a:t>
            </a:r>
            <a:r>
              <a:rPr lang="ru-RU" sz="7200" dirty="0"/>
              <a:t>4-шагового метода </a:t>
            </a:r>
            <a:r>
              <a:rPr lang="ru-RU" sz="7200" dirty="0" smtClean="0"/>
              <a:t>зависит </a:t>
            </a:r>
            <a:r>
              <a:rPr lang="ru-RU" sz="7200" dirty="0"/>
              <a:t>поддержание процесса.</a:t>
            </a:r>
          </a:p>
          <a:p>
            <a:endParaRPr lang="ru-RU" sz="7200" dirty="0" smtClean="0"/>
          </a:p>
          <a:p>
            <a:r>
              <a:rPr lang="ru-RU" sz="7200" b="1" dirty="0" smtClean="0"/>
              <a:t>Типичные </a:t>
            </a:r>
            <a:r>
              <a:rPr lang="ru-RU" sz="7200" b="1" dirty="0"/>
              <a:t>ошибки в Основном процессе:</a:t>
            </a:r>
          </a:p>
          <a:p>
            <a:pPr marL="0" indent="0">
              <a:buNone/>
            </a:pPr>
            <a:r>
              <a:rPr lang="ru-RU" sz="7200" dirty="0" smtClean="0"/>
              <a:t>— Вы </a:t>
            </a:r>
            <a:r>
              <a:rPr lang="ru-RU" sz="7200" dirty="0"/>
              <a:t>говорите о предметах, которые не относятся к Вашим взаимоотношениям (погода, события дня, техническая информация, другие безопасные темы);</a:t>
            </a:r>
          </a:p>
          <a:p>
            <a:pPr marL="0" indent="0">
              <a:buNone/>
            </a:pPr>
            <a:r>
              <a:rPr lang="ru-RU" sz="7200" dirty="0"/>
              <a:t>— Вы говорите о других людях (сослуживцах, членах семьи), как-будто у них находятся ключи к решению Вашей проблемы;</a:t>
            </a:r>
          </a:p>
          <a:p>
            <a:pPr marL="0" indent="0">
              <a:buNone/>
            </a:pPr>
            <a:r>
              <a:rPr lang="ru-RU" sz="7200" dirty="0"/>
              <a:t>— рассказываете анекдоты;</a:t>
            </a:r>
          </a:p>
          <a:p>
            <a:pPr marL="0" indent="0">
              <a:buNone/>
            </a:pPr>
            <a:r>
              <a:rPr lang="ru-RU" sz="7200" dirty="0"/>
              <a:t>— сдаетесь, выражая безысходность;</a:t>
            </a:r>
          </a:p>
          <a:p>
            <a:pPr marL="0" indent="0">
              <a:buNone/>
            </a:pPr>
            <a:r>
              <a:rPr lang="ru-RU" sz="7200" dirty="0"/>
              <a:t>— погружаетесь в молчание</a:t>
            </a:r>
            <a:r>
              <a:rPr lang="ru-RU" sz="7200" dirty="0" smtClean="0"/>
              <a:t>.</a:t>
            </a:r>
          </a:p>
          <a:p>
            <a:pPr marL="0" indent="0">
              <a:buNone/>
            </a:pPr>
            <a:endParaRPr lang="ru-RU" sz="7200" dirty="0"/>
          </a:p>
          <a:p>
            <a:endParaRPr lang="ru-RU" sz="7200" b="1" dirty="0"/>
          </a:p>
          <a:p>
            <a:endParaRPr lang="ru-RU" dirty="0"/>
          </a:p>
        </p:txBody>
      </p:sp>
      <p:sp>
        <p:nvSpPr>
          <p:cNvPr id="2" name="Заголовок 1"/>
          <p:cNvSpPr>
            <a:spLocks noGrp="1"/>
          </p:cNvSpPr>
          <p:nvPr>
            <p:ph type="title"/>
          </p:nvPr>
        </p:nvSpPr>
        <p:spPr>
          <a:xfrm>
            <a:off x="457200" y="274638"/>
            <a:ext cx="8229600" cy="1138138"/>
          </a:xfrm>
        </p:spPr>
        <p:txBody>
          <a:bodyPr>
            <a:normAutofit/>
          </a:bodyPr>
          <a:lstStyle/>
          <a:p>
            <a:r>
              <a:rPr lang="ru-RU" sz="2800" dirty="0"/>
              <a:t>Шаг З. ОБСУДИТЕ ПРОБЛЕМУ</a:t>
            </a:r>
          </a:p>
        </p:txBody>
      </p:sp>
    </p:spTree>
    <p:extLst>
      <p:ext uri="{BB962C8B-B14F-4D97-AF65-F5344CB8AC3E}">
        <p14:creationId xmlns:p14="http://schemas.microsoft.com/office/powerpoint/2010/main" val="29618833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dirty="0"/>
              <a:t>Когда Другой отклоняется таким образом, </a:t>
            </a:r>
            <a:r>
              <a:rPr lang="ru-RU" b="1" dirty="0"/>
              <a:t>восстановите </a:t>
            </a:r>
            <a:r>
              <a:rPr lang="ru-RU" dirty="0"/>
              <a:t>Основной процесс следующим замечанием:</a:t>
            </a:r>
          </a:p>
          <a:p>
            <a:pPr marL="0" indent="0">
              <a:buNone/>
            </a:pPr>
            <a:r>
              <a:rPr lang="ru-RU" dirty="0"/>
              <a:t>- «Давайте вернемся к нашей проблеме. Что Вы думаете о...».</a:t>
            </a:r>
          </a:p>
          <a:p>
            <a:pPr marL="0" indent="0">
              <a:buNone/>
            </a:pPr>
            <a:r>
              <a:rPr lang="ru-RU" dirty="0"/>
              <a:t>- «Я знаю, это кажется безнадежным, но давайте посмотрим, может быть, мы можем найти выход».</a:t>
            </a:r>
          </a:p>
          <a:p>
            <a:pPr marL="0" indent="0">
              <a:buNone/>
            </a:pPr>
            <a:r>
              <a:rPr lang="ru-RU" dirty="0"/>
              <a:t>- «Вы молчали некоторое время, я бы хотел знать, о чем Вы думаете».</a:t>
            </a:r>
          </a:p>
          <a:p>
            <a:endParaRPr lang="ru-RU" dirty="0"/>
          </a:p>
          <a:p>
            <a:endParaRPr lang="ru-RU" b="1" dirty="0"/>
          </a:p>
          <a:p>
            <a:endParaRPr lang="ru-RU" dirty="0"/>
          </a:p>
        </p:txBody>
      </p:sp>
      <p:sp>
        <p:nvSpPr>
          <p:cNvPr id="3" name="Заголовок 2"/>
          <p:cNvSpPr>
            <a:spLocks noGrp="1"/>
          </p:cNvSpPr>
          <p:nvPr>
            <p:ph type="title"/>
          </p:nvPr>
        </p:nvSpPr>
        <p:spPr/>
        <p:txBody>
          <a:bodyPr/>
          <a:lstStyle/>
          <a:p>
            <a:r>
              <a:rPr lang="ru-RU" sz="2800" dirty="0"/>
              <a:t>Шаг З. ОБСУДИТЕ ПРОБЛЕМУ</a:t>
            </a:r>
          </a:p>
        </p:txBody>
      </p:sp>
    </p:spTree>
    <p:extLst>
      <p:ext uri="{BB962C8B-B14F-4D97-AF65-F5344CB8AC3E}">
        <p14:creationId xmlns:p14="http://schemas.microsoft.com/office/powerpoint/2010/main" val="33720148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204864"/>
            <a:ext cx="8229600" cy="4320480"/>
          </a:xfrm>
        </p:spPr>
        <p:txBody>
          <a:bodyPr>
            <a:normAutofit/>
          </a:bodyPr>
          <a:lstStyle/>
          <a:p>
            <a:r>
              <a:rPr lang="ru-RU" b="1" dirty="0"/>
              <a:t>Задача № 2. </a:t>
            </a:r>
            <a:r>
              <a:rPr lang="ru-RU" sz="2000" dirty="0"/>
              <a:t>Со временем (хотя и не так быстро, как Вам хотелось бы) Вы можете ожидать дружеских замечаний или «жестов примирения». Высказывания Другого начнут обнаруживать, что позиция «я-против-тебя», которая заставляет его бороться, ослабевает. Это сигнал для Вас, что он становится более восприимчив к ориентации «</a:t>
            </a:r>
            <a:r>
              <a:rPr lang="ru-RU" sz="2000" dirty="0" smtClean="0"/>
              <a:t>мы-против-проблемы</a:t>
            </a:r>
            <a:r>
              <a:rPr lang="ru-RU" sz="2000" dirty="0"/>
              <a:t>». </a:t>
            </a:r>
            <a:endParaRPr lang="ru-RU" sz="2000" dirty="0" smtClean="0"/>
          </a:p>
          <a:p>
            <a:r>
              <a:rPr lang="ru-RU" sz="2000" dirty="0" smtClean="0"/>
              <a:t>Подлинные</a:t>
            </a:r>
            <a:r>
              <a:rPr lang="ru-RU" sz="2000" dirty="0"/>
              <a:t>, искренние жесты примирения не появляются до тех пор, пока агрессия не нашла выход через разрядку и «выпускание пара».</a:t>
            </a:r>
          </a:p>
          <a:p>
            <a:r>
              <a:rPr lang="ru-RU" sz="2000" dirty="0"/>
              <a:t>Так как Вы управляете Диалогом, то это именно Ваша задача — быть наготове и заметить дружеские замечания Другого. Когда он делает жест примирения, </a:t>
            </a:r>
            <a:r>
              <a:rPr lang="ru-RU" sz="2000" dirty="0" smtClean="0"/>
              <a:t>постарайтесь оценить </a:t>
            </a:r>
            <a:r>
              <a:rPr lang="ru-RU" sz="2000" dirty="0"/>
              <a:t>его, даже если Вы все еще сердиты. </a:t>
            </a:r>
          </a:p>
          <a:p>
            <a:pPr marL="0" indent="0">
              <a:buNone/>
            </a:pPr>
            <a:endParaRPr lang="ru-RU" sz="1800" b="1" dirty="0" smtClean="0"/>
          </a:p>
          <a:p>
            <a:endParaRPr lang="ru-RU" dirty="0"/>
          </a:p>
        </p:txBody>
      </p:sp>
      <p:sp>
        <p:nvSpPr>
          <p:cNvPr id="2" name="Заголовок 1"/>
          <p:cNvSpPr>
            <a:spLocks noGrp="1"/>
          </p:cNvSpPr>
          <p:nvPr>
            <p:ph type="title"/>
          </p:nvPr>
        </p:nvSpPr>
        <p:spPr>
          <a:xfrm>
            <a:off x="457200" y="274638"/>
            <a:ext cx="8229600" cy="1066130"/>
          </a:xfrm>
        </p:spPr>
        <p:txBody>
          <a:bodyPr>
            <a:normAutofit/>
          </a:bodyPr>
          <a:lstStyle/>
          <a:p>
            <a:r>
              <a:rPr lang="ru-RU" sz="2800" dirty="0"/>
              <a:t>Шаг З. ОБСУДИТЕ ПРОБЛЕМУ</a:t>
            </a:r>
          </a:p>
        </p:txBody>
      </p:sp>
    </p:spTree>
    <p:extLst>
      <p:ext uri="{BB962C8B-B14F-4D97-AF65-F5344CB8AC3E}">
        <p14:creationId xmlns:p14="http://schemas.microsoft.com/office/powerpoint/2010/main" val="20387590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lnSpcReduction="10000"/>
          </a:bodyPr>
          <a:lstStyle/>
          <a:p>
            <a:r>
              <a:rPr lang="ru-RU" sz="2200" dirty="0"/>
              <a:t>Например</a:t>
            </a:r>
            <a:r>
              <a:rPr lang="ru-RU" sz="2200" dirty="0" smtClean="0"/>
              <a:t>: «</a:t>
            </a:r>
            <a:r>
              <a:rPr lang="ru-RU" sz="2200" dirty="0"/>
              <a:t>Я очень ценю то, что Вы сожалеете о сказанном Вами на собрании на прошлой неделе. Я до сих пор расстроен тем….».</a:t>
            </a:r>
          </a:p>
          <a:p>
            <a:r>
              <a:rPr lang="ru-RU" sz="2200" dirty="0"/>
              <a:t>То, что Вы поддержите дружеские замечания Другого, поощрит его делать аналогичные замечания в дальнейшем. Эти жесты примирения помогут Вашему движению в направлении Прорыва.</a:t>
            </a:r>
          </a:p>
          <a:p>
            <a:r>
              <a:rPr lang="ru-RU" sz="2200" dirty="0"/>
              <a:t>Не подсчитывайте очки</a:t>
            </a:r>
          </a:p>
          <a:p>
            <a:r>
              <a:rPr lang="ru-RU" sz="2200" dirty="0"/>
              <a:t>Жесты примирения всегда ставят человека, который их делает, в уязвимое положение. Другой получает возможность воспользоваться этим, чтобы «выиграть очко».</a:t>
            </a:r>
          </a:p>
          <a:p>
            <a:endParaRPr lang="ru-RU" dirty="0"/>
          </a:p>
        </p:txBody>
      </p:sp>
      <p:sp>
        <p:nvSpPr>
          <p:cNvPr id="3" name="Заголовок 2"/>
          <p:cNvSpPr>
            <a:spLocks noGrp="1"/>
          </p:cNvSpPr>
          <p:nvPr>
            <p:ph type="title"/>
          </p:nvPr>
        </p:nvSpPr>
        <p:spPr>
          <a:xfrm>
            <a:off x="688490" y="570156"/>
            <a:ext cx="7756263" cy="842620"/>
          </a:xfrm>
        </p:spPr>
        <p:txBody>
          <a:bodyPr/>
          <a:lstStyle/>
          <a:p>
            <a:r>
              <a:rPr lang="ru-RU" sz="2800" dirty="0"/>
              <a:t>Шаг З. ОБСУДИТЕ ПРОБЛЕМУ</a:t>
            </a:r>
          </a:p>
        </p:txBody>
      </p:sp>
    </p:spTree>
    <p:extLst>
      <p:ext uri="{BB962C8B-B14F-4D97-AF65-F5344CB8AC3E}">
        <p14:creationId xmlns:p14="http://schemas.microsoft.com/office/powerpoint/2010/main" val="16129959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idx="1"/>
          </p:nvPr>
        </p:nvSpPr>
        <p:spPr/>
        <p:txBody>
          <a:bodyPr>
            <a:normAutofit/>
          </a:bodyPr>
          <a:lstStyle/>
          <a:p>
            <a:pPr marL="0" indent="0">
              <a:buNone/>
            </a:pPr>
            <a:r>
              <a:rPr lang="ru-RU" sz="2400" b="1" dirty="0"/>
              <a:t>3.4 </a:t>
            </a:r>
            <a:r>
              <a:rPr lang="ru-RU" sz="2400" b="1" dirty="0" smtClean="0"/>
              <a:t>Прорыв</a:t>
            </a:r>
            <a:endParaRPr lang="ru-RU" sz="2400" b="1" dirty="0" smtClean="0"/>
          </a:p>
          <a:p>
            <a:r>
              <a:rPr lang="ru-RU" sz="2000" dirty="0"/>
              <a:t>Прорыв происходит, когда Вы и Другой изменили свои позиции от противостояния «я-против-тебя» на поиск решения «мы-против-проблемы</a:t>
            </a:r>
            <a:r>
              <a:rPr lang="ru-RU" sz="2000" dirty="0" smtClean="0"/>
              <a:t>».</a:t>
            </a:r>
          </a:p>
          <a:p>
            <a:pPr marL="0" indent="0">
              <a:buNone/>
            </a:pPr>
            <a:endParaRPr lang="ru-RU" sz="2000" b="1" dirty="0"/>
          </a:p>
          <a:p>
            <a:r>
              <a:rPr lang="ru-RU" sz="2000" dirty="0"/>
              <a:t>О</a:t>
            </a:r>
            <a:r>
              <a:rPr lang="ru-RU" sz="2000" dirty="0" smtClean="0"/>
              <a:t>н </a:t>
            </a:r>
            <a:r>
              <a:rPr lang="ru-RU" sz="2000" dirty="0"/>
              <a:t>не является результатом ни логических построений, ни рационального мышления, ни обоснованного решения </a:t>
            </a:r>
            <a:r>
              <a:rPr lang="ru-RU" sz="2000" dirty="0" smtClean="0"/>
              <a:t>проблем. Напротив</a:t>
            </a:r>
            <a:r>
              <a:rPr lang="ru-RU" sz="2000" dirty="0"/>
              <a:t>, он возникает автоматически в результате действия различных психологических сил, которые объединяются для осуществления этого важного, хотя и незаметного события. </a:t>
            </a:r>
          </a:p>
          <a:p>
            <a:endParaRPr lang="ru-RU" sz="2000" dirty="0"/>
          </a:p>
        </p:txBody>
      </p:sp>
      <p:sp>
        <p:nvSpPr>
          <p:cNvPr id="2" name="Заголовок 1"/>
          <p:cNvSpPr>
            <a:spLocks noGrp="1"/>
          </p:cNvSpPr>
          <p:nvPr>
            <p:ph type="title"/>
          </p:nvPr>
        </p:nvSpPr>
        <p:spPr/>
        <p:txBody>
          <a:bodyPr>
            <a:normAutofit/>
          </a:bodyPr>
          <a:lstStyle/>
          <a:p>
            <a:r>
              <a:rPr lang="ru-RU" sz="2800" dirty="0"/>
              <a:t>Шаг З. ОБСУДИТЕ ПРОБЛЕМУ</a:t>
            </a:r>
          </a:p>
        </p:txBody>
      </p:sp>
    </p:spTree>
    <p:extLst>
      <p:ext uri="{BB962C8B-B14F-4D97-AF65-F5344CB8AC3E}">
        <p14:creationId xmlns:p14="http://schemas.microsoft.com/office/powerpoint/2010/main" val="32244806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204864"/>
            <a:ext cx="8229600" cy="3921299"/>
          </a:xfrm>
        </p:spPr>
        <p:txBody>
          <a:bodyPr>
            <a:normAutofit/>
          </a:bodyPr>
          <a:lstStyle/>
          <a:p>
            <a:pPr marL="0" indent="0">
              <a:buNone/>
            </a:pPr>
            <a:r>
              <a:rPr lang="ru-RU" sz="2800" b="1" dirty="0"/>
              <a:t>Договор </a:t>
            </a:r>
            <a:r>
              <a:rPr lang="ru-RU" sz="2800" dirty="0"/>
              <a:t>— это не просто добрая воля, он описывает Ваши отношения друг с другом в будущем. </a:t>
            </a:r>
            <a:endParaRPr lang="ru-RU" sz="2800" dirty="0" smtClean="0"/>
          </a:p>
          <a:p>
            <a:pPr marL="0" indent="0">
              <a:buNone/>
            </a:pPr>
            <a:r>
              <a:rPr lang="ru-RU" sz="2800" dirty="0" smtClean="0"/>
              <a:t>Наиболее </a:t>
            </a:r>
            <a:r>
              <a:rPr lang="ru-RU" sz="2800" dirty="0"/>
              <a:t>успешные </a:t>
            </a:r>
            <a:r>
              <a:rPr lang="ru-RU" sz="2800" dirty="0" smtClean="0"/>
              <a:t>Договоры: </a:t>
            </a:r>
          </a:p>
          <a:p>
            <a:r>
              <a:rPr lang="ru-RU" sz="2800" dirty="0" err="1" smtClean="0"/>
              <a:t>сбалансированны</a:t>
            </a:r>
            <a:r>
              <a:rPr lang="ru-RU" sz="2800" dirty="0" smtClean="0"/>
              <a:t>;</a:t>
            </a:r>
            <a:endParaRPr lang="ru-RU" sz="2800" dirty="0"/>
          </a:p>
          <a:p>
            <a:r>
              <a:rPr lang="ru-RU" sz="2800" dirty="0" err="1" smtClean="0"/>
              <a:t>поведенчески</a:t>
            </a:r>
            <a:r>
              <a:rPr lang="ru-RU" sz="2800" dirty="0" smtClean="0"/>
              <a:t>-специфичны;</a:t>
            </a:r>
            <a:endParaRPr lang="ru-RU" sz="2800" dirty="0"/>
          </a:p>
          <a:p>
            <a:r>
              <a:rPr lang="ru-RU" sz="2800" dirty="0"/>
              <a:t>о</a:t>
            </a:r>
            <a:r>
              <a:rPr lang="ru-RU" sz="2800" dirty="0" smtClean="0"/>
              <a:t>формлены в </a:t>
            </a:r>
            <a:r>
              <a:rPr lang="ru-RU" sz="2800" dirty="0"/>
              <a:t>письменной форме.</a:t>
            </a:r>
          </a:p>
          <a:p>
            <a:endParaRPr lang="ru-RU" sz="2800" dirty="0"/>
          </a:p>
        </p:txBody>
      </p:sp>
      <p:sp>
        <p:nvSpPr>
          <p:cNvPr id="2" name="Заголовок 1"/>
          <p:cNvSpPr>
            <a:spLocks noGrp="1"/>
          </p:cNvSpPr>
          <p:nvPr>
            <p:ph type="title"/>
          </p:nvPr>
        </p:nvSpPr>
        <p:spPr>
          <a:xfrm>
            <a:off x="457200" y="274638"/>
            <a:ext cx="8229600" cy="850106"/>
          </a:xfrm>
        </p:spPr>
        <p:txBody>
          <a:bodyPr>
            <a:noAutofit/>
          </a:bodyPr>
          <a:lstStyle/>
          <a:p>
            <a:r>
              <a:rPr lang="ru-RU" sz="2800" b="1" dirty="0"/>
              <a:t>Шаг 4. ЗАКЛЮЧИТЕ </a:t>
            </a:r>
            <a:r>
              <a:rPr lang="ru-RU" sz="2800" b="1" dirty="0" smtClean="0"/>
              <a:t>ДОГОВОР</a:t>
            </a:r>
            <a:br>
              <a:rPr lang="ru-RU" sz="2800" b="1" dirty="0" smtClean="0"/>
            </a:br>
            <a:r>
              <a:rPr lang="ru-RU" sz="2800" b="1" dirty="0" smtClean="0"/>
              <a:t> </a:t>
            </a:r>
            <a:r>
              <a:rPr lang="ru-RU" sz="2800" b="1" dirty="0"/>
              <a:t>(если это необходимо):</a:t>
            </a:r>
          </a:p>
        </p:txBody>
      </p:sp>
    </p:spTree>
    <p:extLst>
      <p:ext uri="{BB962C8B-B14F-4D97-AF65-F5344CB8AC3E}">
        <p14:creationId xmlns:p14="http://schemas.microsoft.com/office/powerpoint/2010/main" val="5872858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204864"/>
            <a:ext cx="8229600" cy="3921299"/>
          </a:xfrm>
        </p:spPr>
        <p:txBody>
          <a:bodyPr>
            <a:normAutofit/>
          </a:bodyPr>
          <a:lstStyle/>
          <a:p>
            <a:r>
              <a:rPr lang="ru-RU" sz="3000" b="1" dirty="0" smtClean="0"/>
              <a:t>Сбалансированность</a:t>
            </a:r>
            <a:endParaRPr lang="ru-RU" sz="3000" b="1" dirty="0"/>
          </a:p>
          <a:p>
            <a:pPr marL="0" indent="0">
              <a:buNone/>
            </a:pPr>
            <a:r>
              <a:rPr lang="ru-RU" sz="2600" dirty="0" smtClean="0"/>
              <a:t>Договор </a:t>
            </a:r>
            <a:r>
              <a:rPr lang="ru-RU" sz="2600" dirty="0"/>
              <a:t>должен быть сбалансирован в любом случае, нашли ли партнеры сходство интересов или пошли на честный компромисс, предполагающий уступки. Это значит, что для каждого участника Договор должен быть лично выгоден. Выгода не обязательно будет одинаковой, но Договор должен стимулировать каждого выполнять в будущем свою часть соглашения. Несбалансированное соглашение недолговечно.</a:t>
            </a:r>
          </a:p>
          <a:p>
            <a:endParaRPr lang="ru-RU" dirty="0"/>
          </a:p>
        </p:txBody>
      </p:sp>
      <p:sp>
        <p:nvSpPr>
          <p:cNvPr id="2" name="Заголовок 1"/>
          <p:cNvSpPr>
            <a:spLocks noGrp="1"/>
          </p:cNvSpPr>
          <p:nvPr>
            <p:ph type="title"/>
          </p:nvPr>
        </p:nvSpPr>
        <p:spPr>
          <a:xfrm>
            <a:off x="457200" y="274638"/>
            <a:ext cx="8229600" cy="850106"/>
          </a:xfrm>
        </p:spPr>
        <p:txBody>
          <a:bodyPr>
            <a:noAutofit/>
          </a:bodyPr>
          <a:lstStyle/>
          <a:p>
            <a:r>
              <a:rPr lang="ru-RU" sz="2800" b="1" dirty="0"/>
              <a:t>Шаг 4. ЗАКЛЮЧИТЕ ДОГОВОР</a:t>
            </a:r>
            <a:br>
              <a:rPr lang="ru-RU" sz="2800" b="1" dirty="0"/>
            </a:br>
            <a:r>
              <a:rPr lang="ru-RU" sz="2800" b="1" dirty="0"/>
              <a:t> (если это необходимо):</a:t>
            </a:r>
            <a:endParaRPr lang="ru-RU" sz="2800" dirty="0"/>
          </a:p>
        </p:txBody>
      </p:sp>
    </p:spTree>
    <p:extLst>
      <p:ext uri="{BB962C8B-B14F-4D97-AF65-F5344CB8AC3E}">
        <p14:creationId xmlns:p14="http://schemas.microsoft.com/office/powerpoint/2010/main" val="30616602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132856"/>
            <a:ext cx="8229600" cy="4464496"/>
          </a:xfrm>
        </p:spPr>
        <p:txBody>
          <a:bodyPr>
            <a:normAutofit fontScale="92500" lnSpcReduction="10000"/>
          </a:bodyPr>
          <a:lstStyle/>
          <a:p>
            <a:r>
              <a:rPr lang="ru-RU" sz="3100" b="1" dirty="0"/>
              <a:t>Поведенческая специфичность</a:t>
            </a:r>
          </a:p>
          <a:p>
            <a:r>
              <a:rPr lang="ru-RU" sz="2200" dirty="0"/>
              <a:t>Договор закрепляет в специфических формах дух доброй воли, который свойственен Прорыву.</a:t>
            </a:r>
          </a:p>
          <a:p>
            <a:r>
              <a:rPr lang="ru-RU" sz="2200" dirty="0"/>
              <a:t>Слишком общие соглашения или соглашения, в которых описываются наши мысли, отношения или ценности, не будут работать, так как мы не можем увидеть или услышать мысли, отношения и ценности. </a:t>
            </a:r>
            <a:r>
              <a:rPr lang="ru-RU" sz="2200" dirty="0" smtClean="0"/>
              <a:t>Проверке </a:t>
            </a:r>
            <a:r>
              <a:rPr lang="ru-RU" sz="2200" dirty="0"/>
              <a:t>поддаются соглашения об определенном поведении, которое можно увидеть или услышать.</a:t>
            </a:r>
          </a:p>
          <a:p>
            <a:r>
              <a:rPr lang="ru-RU" sz="2200" dirty="0"/>
              <a:t>К примеру, соглашение «уважать мои желания» или «быть открытым и искренним» неудачно, так как мы не можем проверить, действительно ли Вы «уважаете мои желания» или «открыты и искренни». При этом Вы можете уверять, что это так, а я буду чувствовать, что нет. Намерения не так легко проверить, как поведение</a:t>
            </a:r>
            <a:r>
              <a:rPr lang="ru-RU" sz="2200" dirty="0" smtClean="0"/>
              <a:t>.</a:t>
            </a:r>
            <a:endParaRPr lang="ru-RU" sz="2200" dirty="0"/>
          </a:p>
        </p:txBody>
      </p:sp>
      <p:sp>
        <p:nvSpPr>
          <p:cNvPr id="2" name="Заголовок 1"/>
          <p:cNvSpPr>
            <a:spLocks noGrp="1"/>
          </p:cNvSpPr>
          <p:nvPr>
            <p:ph type="title"/>
          </p:nvPr>
        </p:nvSpPr>
        <p:spPr>
          <a:xfrm>
            <a:off x="457200" y="274638"/>
            <a:ext cx="8229600" cy="850106"/>
          </a:xfrm>
        </p:spPr>
        <p:txBody>
          <a:bodyPr>
            <a:noAutofit/>
          </a:bodyPr>
          <a:lstStyle/>
          <a:p>
            <a:r>
              <a:rPr lang="ru-RU" sz="2800" b="1" dirty="0"/>
              <a:t>Шаг 4. ЗАКЛЮЧИТЕ ДОГОВОР</a:t>
            </a:r>
            <a:br>
              <a:rPr lang="ru-RU" sz="2800" b="1" dirty="0"/>
            </a:br>
            <a:r>
              <a:rPr lang="ru-RU" sz="2800" b="1" dirty="0"/>
              <a:t> (если это необходимо):</a:t>
            </a:r>
            <a:endParaRPr lang="ru-RU" sz="2800" dirty="0"/>
          </a:p>
        </p:txBody>
      </p:sp>
    </p:spTree>
    <p:extLst>
      <p:ext uri="{BB962C8B-B14F-4D97-AF65-F5344CB8AC3E}">
        <p14:creationId xmlns:p14="http://schemas.microsoft.com/office/powerpoint/2010/main" val="10791725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fontScale="85000" lnSpcReduction="20000"/>
          </a:bodyPr>
          <a:lstStyle/>
          <a:p>
            <a:r>
              <a:rPr lang="ru-RU" dirty="0"/>
              <a:t>Таким образом, мы должны четко отразить в соглашении, кто, что именно, когда, как долго и при каких условиях делает. Если в Договоре описано поведение, легко будет определить, как оно выполняется каждой из сторон.</a:t>
            </a:r>
          </a:p>
          <a:p>
            <a:r>
              <a:rPr lang="ru-RU" dirty="0"/>
              <a:t>Во время составления Договора полезно проверить его части на «поведенческую специфичность».</a:t>
            </a:r>
          </a:p>
          <a:p>
            <a:r>
              <a:rPr lang="ru-RU" dirty="0"/>
              <a:t>Хорошо задать следующие вопросы:</a:t>
            </a:r>
          </a:p>
          <a:p>
            <a:pPr marL="0" indent="0">
              <a:buNone/>
            </a:pPr>
            <a:r>
              <a:rPr lang="ru-RU" dirty="0"/>
              <a:t>— «Как я пойму, что Вы (уважаете мои интересы)?»</a:t>
            </a:r>
          </a:p>
          <a:p>
            <a:pPr marL="0" indent="0">
              <a:buNone/>
            </a:pPr>
            <a:r>
              <a:rPr lang="ru-RU" dirty="0"/>
              <a:t>— «Что Вы будете делать, чтобы показать, что Вы открыты и искренни?»</a:t>
            </a:r>
          </a:p>
          <a:p>
            <a:pPr marL="0" indent="0">
              <a:buNone/>
            </a:pPr>
            <a:r>
              <a:rPr lang="ru-RU" dirty="0"/>
              <a:t>— «Что я увижу и услышу?»</a:t>
            </a:r>
          </a:p>
          <a:p>
            <a:r>
              <a:rPr lang="ru-RU" dirty="0"/>
              <a:t>В результате возникает взаимное понимание того, как будет выполняться Договор. </a:t>
            </a:r>
          </a:p>
          <a:p>
            <a:endParaRPr lang="ru-RU" dirty="0"/>
          </a:p>
        </p:txBody>
      </p:sp>
      <p:sp>
        <p:nvSpPr>
          <p:cNvPr id="3" name="Заголовок 2"/>
          <p:cNvSpPr>
            <a:spLocks noGrp="1"/>
          </p:cNvSpPr>
          <p:nvPr>
            <p:ph type="title"/>
          </p:nvPr>
        </p:nvSpPr>
        <p:spPr>
          <a:xfrm>
            <a:off x="688490" y="570156"/>
            <a:ext cx="7756263" cy="914628"/>
          </a:xfrm>
        </p:spPr>
        <p:txBody>
          <a:bodyPr/>
          <a:lstStyle/>
          <a:p>
            <a:r>
              <a:rPr lang="ru-RU" sz="2800" b="1" dirty="0"/>
              <a:t>Шаг 4. ЗАКЛЮЧИТЕ ДОГОВОР</a:t>
            </a:r>
            <a:br>
              <a:rPr lang="ru-RU" sz="2800" b="1" dirty="0"/>
            </a:br>
            <a:r>
              <a:rPr lang="ru-RU" sz="2800" b="1" dirty="0"/>
              <a:t> (если это необходимо):</a:t>
            </a:r>
            <a:endParaRPr lang="ru-RU" sz="2800" dirty="0"/>
          </a:p>
        </p:txBody>
      </p:sp>
    </p:spTree>
    <p:extLst>
      <p:ext uri="{BB962C8B-B14F-4D97-AF65-F5344CB8AC3E}">
        <p14:creationId xmlns:p14="http://schemas.microsoft.com/office/powerpoint/2010/main" val="24276836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708920"/>
            <a:ext cx="8229600" cy="3417243"/>
          </a:xfrm>
        </p:spPr>
        <p:txBody>
          <a:bodyPr>
            <a:normAutofit/>
          </a:bodyPr>
          <a:lstStyle/>
          <a:p>
            <a:r>
              <a:rPr lang="ru-RU" dirty="0" smtClean="0"/>
              <a:t>Шаг 1</a:t>
            </a:r>
            <a:r>
              <a:rPr lang="ru-RU" dirty="0"/>
              <a:t>. НАЙДИТЕ ВРЕМЯ ДЛЯ БЕСЕДЫ</a:t>
            </a:r>
            <a:r>
              <a:rPr lang="ru-RU" dirty="0" smtClean="0"/>
              <a:t>.</a:t>
            </a:r>
            <a:endParaRPr lang="ru-RU" dirty="0"/>
          </a:p>
          <a:p>
            <a:r>
              <a:rPr lang="ru-RU" dirty="0"/>
              <a:t>Шаг 2. ПОДГОТОВЬТЕ УСЛОВИЯ.</a:t>
            </a:r>
          </a:p>
          <a:p>
            <a:r>
              <a:rPr lang="ru-RU" dirty="0" smtClean="0"/>
              <a:t>Шаг З</a:t>
            </a:r>
            <a:r>
              <a:rPr lang="ru-RU" dirty="0"/>
              <a:t>. ОБСУДИТЕ ПРОБЛЕМУ. </a:t>
            </a:r>
            <a:endParaRPr lang="ru-RU" dirty="0" smtClean="0"/>
          </a:p>
          <a:p>
            <a:r>
              <a:rPr lang="ru-RU" dirty="0" smtClean="0"/>
              <a:t>Шаг </a:t>
            </a:r>
            <a:r>
              <a:rPr lang="ru-RU" dirty="0"/>
              <a:t>4. ЗАКЛЮЧИТЕ ДОГОВОР (если это необходимо</a:t>
            </a:r>
            <a:r>
              <a:rPr lang="ru-RU" dirty="0" smtClean="0"/>
              <a:t>)</a:t>
            </a:r>
            <a:endParaRPr lang="ru-RU" dirty="0"/>
          </a:p>
          <a:p>
            <a:endParaRPr lang="ru-RU" dirty="0"/>
          </a:p>
        </p:txBody>
      </p:sp>
      <p:sp>
        <p:nvSpPr>
          <p:cNvPr id="2" name="Заголовок 1"/>
          <p:cNvSpPr>
            <a:spLocks noGrp="1"/>
          </p:cNvSpPr>
          <p:nvPr>
            <p:ph type="title"/>
          </p:nvPr>
        </p:nvSpPr>
        <p:spPr>
          <a:xfrm>
            <a:off x="457200" y="548680"/>
            <a:ext cx="8229600" cy="1224136"/>
          </a:xfrm>
        </p:spPr>
        <p:txBody>
          <a:bodyPr>
            <a:noAutofit/>
          </a:bodyPr>
          <a:lstStyle/>
          <a:p>
            <a:r>
              <a:rPr lang="ru-RU" sz="2800" b="1" dirty="0" smtClean="0"/>
              <a:t>4-х шаговый метод</a:t>
            </a:r>
            <a:br>
              <a:rPr lang="ru-RU" sz="2800" b="1" dirty="0" smtClean="0"/>
            </a:br>
            <a:r>
              <a:rPr lang="ru-RU" sz="2800" b="1" dirty="0" smtClean="0"/>
              <a:t> </a:t>
            </a:r>
            <a:r>
              <a:rPr lang="ru-RU" sz="2800" b="1" dirty="0"/>
              <a:t>улучшения взаимоотношений Д. </a:t>
            </a:r>
            <a:r>
              <a:rPr lang="ru-RU" sz="2800" b="1" dirty="0" smtClean="0"/>
              <a:t>Дэна </a:t>
            </a:r>
            <a:r>
              <a:rPr lang="ru-RU" sz="2800" dirty="0"/>
              <a:t/>
            </a:r>
            <a:br>
              <a:rPr lang="ru-RU" sz="2800" dirty="0"/>
            </a:br>
            <a:endParaRPr lang="ru-RU" sz="2800" dirty="0"/>
          </a:p>
        </p:txBody>
      </p:sp>
    </p:spTree>
    <p:extLst>
      <p:ext uri="{BB962C8B-B14F-4D97-AF65-F5344CB8AC3E}">
        <p14:creationId xmlns:p14="http://schemas.microsoft.com/office/powerpoint/2010/main" val="21588088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Autofit/>
          </a:bodyPr>
          <a:lstStyle/>
          <a:p>
            <a:r>
              <a:rPr lang="ru-RU" sz="1800" b="1" dirty="0"/>
              <a:t>Письменная форма</a:t>
            </a:r>
          </a:p>
          <a:p>
            <a:pPr marL="0" indent="0">
              <a:buNone/>
            </a:pPr>
            <a:r>
              <a:rPr lang="ru-RU" sz="1600" dirty="0" smtClean="0"/>
              <a:t>Если вдвоем </a:t>
            </a:r>
            <a:r>
              <a:rPr lang="ru-RU" sz="1600" dirty="0"/>
              <a:t>записать условия Договора, то в будущем ничто не будет забыто вследствие избирательности нашей памяти. Каждый должен иметь копию документа. Иногда позже возникают вопросы о том, что же мы решили. Письменный документ — это объективное свидетельство, которое поможет ответить на такие вопросы.</a:t>
            </a:r>
          </a:p>
          <a:p>
            <a:r>
              <a:rPr lang="ru-RU" sz="1800" b="1" dirty="0"/>
              <a:t>Личная ответственность</a:t>
            </a:r>
          </a:p>
          <a:p>
            <a:pPr marL="0" indent="0">
              <a:buNone/>
            </a:pPr>
            <a:r>
              <a:rPr lang="ru-RU" sz="1600" dirty="0"/>
              <a:t>Никакой Договор не будет действенным, если каждый участник не возьмет на себя свою часть ответственности. Обычно людям, преодолевающим разногласия, бывает трудно отделить свои обязанности по решению проблемы от обязанностей Другого. </a:t>
            </a:r>
            <a:endParaRPr lang="ru-RU" sz="1600" dirty="0" smtClean="0"/>
          </a:p>
          <a:p>
            <a:pPr marL="0" indent="0">
              <a:buNone/>
            </a:pPr>
            <a:r>
              <a:rPr lang="ru-RU" sz="1600" dirty="0" smtClean="0"/>
              <a:t>Если </a:t>
            </a:r>
            <a:r>
              <a:rPr lang="ru-RU" sz="1600" dirty="0"/>
              <a:t>соглашение подробно описывает поведение, каждый участник должен выполнять свои четко определенные обязанности — а это гораздо проще. Если Договор удовлетворяет интересы каждого партнера, оба участника получают стимул к ответственному выполнению своих функций</a:t>
            </a:r>
            <a:r>
              <a:rPr lang="ru-RU" sz="1600" dirty="0" smtClean="0"/>
              <a:t>.</a:t>
            </a:r>
            <a:endParaRPr lang="ru-RU" sz="1600" dirty="0"/>
          </a:p>
        </p:txBody>
      </p:sp>
      <p:sp>
        <p:nvSpPr>
          <p:cNvPr id="2" name="Заголовок 1"/>
          <p:cNvSpPr>
            <a:spLocks noGrp="1"/>
          </p:cNvSpPr>
          <p:nvPr>
            <p:ph type="title"/>
          </p:nvPr>
        </p:nvSpPr>
        <p:spPr>
          <a:xfrm>
            <a:off x="457200" y="274638"/>
            <a:ext cx="8229600" cy="1066130"/>
          </a:xfrm>
        </p:spPr>
        <p:txBody>
          <a:bodyPr>
            <a:noAutofit/>
          </a:bodyPr>
          <a:lstStyle/>
          <a:p>
            <a:r>
              <a:rPr lang="ru-RU" sz="2800" b="1" dirty="0"/>
              <a:t>Шаг 4. ЗАКЛЮЧИТЕ ДОГОВОР</a:t>
            </a:r>
            <a:br>
              <a:rPr lang="ru-RU" sz="2800" b="1" dirty="0"/>
            </a:br>
            <a:r>
              <a:rPr lang="ru-RU" sz="2800" b="1" dirty="0"/>
              <a:t> (если это необходимо):</a:t>
            </a:r>
            <a:endParaRPr lang="ru-RU" sz="2800" dirty="0"/>
          </a:p>
        </p:txBody>
      </p:sp>
    </p:spTree>
    <p:extLst>
      <p:ext uri="{BB962C8B-B14F-4D97-AF65-F5344CB8AC3E}">
        <p14:creationId xmlns:p14="http://schemas.microsoft.com/office/powerpoint/2010/main" val="7256725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b="1" dirty="0"/>
              <a:t>Ограничение срока действия Договора</a:t>
            </a:r>
          </a:p>
          <a:p>
            <a:pPr marL="0" indent="0">
              <a:buNone/>
            </a:pPr>
            <a:r>
              <a:rPr lang="ru-RU" dirty="0"/>
              <a:t>Полезно заранее договориться о сроках действия соглашения. Вы можете пожелать выполнять его только в течение одной недели или одного месяца. По истечении этого срока Вы можете пересмотреть некоторые детали. До этого момента Вы должны заставить себя выполнять условия Договора, даже если через некоторое время они покажутся Вам несправедливыми или трудными.</a:t>
            </a:r>
          </a:p>
          <a:p>
            <a:endParaRPr lang="ru-RU" dirty="0"/>
          </a:p>
          <a:p>
            <a:endParaRPr lang="ru-RU" dirty="0"/>
          </a:p>
        </p:txBody>
      </p:sp>
      <p:sp>
        <p:nvSpPr>
          <p:cNvPr id="3" name="Заголовок 2"/>
          <p:cNvSpPr>
            <a:spLocks noGrp="1"/>
          </p:cNvSpPr>
          <p:nvPr>
            <p:ph type="title"/>
          </p:nvPr>
        </p:nvSpPr>
        <p:spPr/>
        <p:txBody>
          <a:bodyPr/>
          <a:lstStyle/>
          <a:p>
            <a:r>
              <a:rPr lang="ru-RU" sz="2800" b="1" dirty="0"/>
              <a:t>Шаг 4. ЗАКЛЮЧИТЕ ДОГОВОР</a:t>
            </a:r>
            <a:br>
              <a:rPr lang="ru-RU" sz="2800" b="1" dirty="0"/>
            </a:br>
            <a:r>
              <a:rPr lang="ru-RU" sz="2800" b="1" dirty="0"/>
              <a:t> (если это необходимо):</a:t>
            </a:r>
            <a:endParaRPr lang="ru-RU" sz="2800" dirty="0"/>
          </a:p>
        </p:txBody>
      </p:sp>
    </p:spTree>
    <p:extLst>
      <p:ext uri="{BB962C8B-B14F-4D97-AF65-F5344CB8AC3E}">
        <p14:creationId xmlns:p14="http://schemas.microsoft.com/office/powerpoint/2010/main" val="14590443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85000" lnSpcReduction="10000"/>
          </a:bodyPr>
          <a:lstStyle/>
          <a:p>
            <a:pPr marL="0" indent="0">
              <a:buNone/>
            </a:pPr>
            <a:r>
              <a:rPr lang="ru-RU" sz="2800" dirty="0"/>
              <a:t>1. НЕ ПРЕРЫВАЙТЕ ОБЩЕНИЯ ни из-за фрустрации или чувства безнадежности, ни в качестве ответного тактического шага против Другого</a:t>
            </a:r>
            <a:r>
              <a:rPr lang="ru-RU" sz="2800" dirty="0" smtClean="0"/>
              <a:t>.</a:t>
            </a:r>
          </a:p>
          <a:p>
            <a:pPr marL="0" indent="0">
              <a:buNone/>
            </a:pPr>
            <a:r>
              <a:rPr lang="ru-RU" sz="2800" dirty="0" smtClean="0"/>
              <a:t>(</a:t>
            </a:r>
            <a:r>
              <a:rPr lang="ru-RU" sz="2400" dirty="0" smtClean="0"/>
              <a:t>Позаботьтесь</a:t>
            </a:r>
            <a:r>
              <a:rPr lang="ru-RU" sz="2400" dirty="0"/>
              <a:t>, чтобы Другой дал Вам обещание НЕ УХОДИТЬ, пока не кончится условленное время, даже если продолжение беседы будет казаться ему </a:t>
            </a:r>
            <a:r>
              <a:rPr lang="ru-RU" sz="2400" dirty="0" smtClean="0"/>
              <a:t>бесполезным);</a:t>
            </a:r>
          </a:p>
          <a:p>
            <a:pPr marL="0" indent="0">
              <a:buNone/>
            </a:pPr>
            <a:endParaRPr lang="ru-RU" sz="2400" dirty="0"/>
          </a:p>
          <a:p>
            <a:pPr marL="0" indent="0">
              <a:buNone/>
            </a:pPr>
            <a:r>
              <a:rPr lang="ru-RU" sz="2800" dirty="0"/>
              <a:t>2. НЕ ПРИМЕНЯЙТЕ СИЛОВЫХ ИГР, чтобы «выиграть» в борьбе за власть с помощью принуждения, угроз, </a:t>
            </a:r>
            <a:r>
              <a:rPr lang="ru-RU" sz="2800" dirty="0" smtClean="0"/>
              <a:t>запугиваний, давления, ультиматумов </a:t>
            </a:r>
            <a:r>
              <a:rPr lang="ru-RU" sz="2800" dirty="0"/>
              <a:t>или физической силы</a:t>
            </a:r>
            <a:r>
              <a:rPr lang="ru-RU" sz="2800" dirty="0" smtClean="0"/>
              <a:t>.</a:t>
            </a:r>
            <a:r>
              <a:rPr lang="ru-RU" sz="2800" dirty="0"/>
              <a:t> </a:t>
            </a:r>
          </a:p>
          <a:p>
            <a:endParaRPr lang="ru-RU" dirty="0"/>
          </a:p>
        </p:txBody>
      </p:sp>
      <p:sp>
        <p:nvSpPr>
          <p:cNvPr id="2" name="Заголовок 1"/>
          <p:cNvSpPr>
            <a:spLocks noGrp="1"/>
          </p:cNvSpPr>
          <p:nvPr>
            <p:ph type="title"/>
          </p:nvPr>
        </p:nvSpPr>
        <p:spPr>
          <a:xfrm>
            <a:off x="688490" y="570156"/>
            <a:ext cx="7756263" cy="914628"/>
          </a:xfrm>
        </p:spPr>
        <p:txBody>
          <a:bodyPr>
            <a:noAutofit/>
          </a:bodyPr>
          <a:lstStyle/>
          <a:p>
            <a:r>
              <a:rPr lang="ru-RU" sz="2800" dirty="0" smtClean="0"/>
              <a:t>КАРДИНАЛЬНЫЕ ПРАВИЛА</a:t>
            </a:r>
            <a:r>
              <a:rPr lang="ru-RU" sz="2800" dirty="0"/>
              <a:t/>
            </a:r>
            <a:br>
              <a:rPr lang="ru-RU" sz="2800" dirty="0"/>
            </a:br>
            <a:endParaRPr lang="ru-RU" sz="2800" dirty="0"/>
          </a:p>
        </p:txBody>
      </p:sp>
    </p:spTree>
    <p:extLst>
      <p:ext uri="{BB962C8B-B14F-4D97-AF65-F5344CB8AC3E}">
        <p14:creationId xmlns:p14="http://schemas.microsoft.com/office/powerpoint/2010/main" val="1193578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85000" lnSpcReduction="20000"/>
          </a:bodyPr>
          <a:lstStyle/>
          <a:p>
            <a:pPr marL="0" indent="0">
              <a:buNone/>
            </a:pPr>
            <a:r>
              <a:rPr lang="ru-RU" sz="2400" dirty="0"/>
              <a:t>Один мудрец как-то сказал</a:t>
            </a:r>
            <a:r>
              <a:rPr lang="ru-RU" sz="2400" dirty="0" smtClean="0"/>
              <a:t>: «</a:t>
            </a:r>
            <a:r>
              <a:rPr lang="ru-RU" sz="2400" dirty="0"/>
              <a:t>Суть конфликта в отказе от общения». </a:t>
            </a:r>
            <a:endParaRPr lang="ru-RU" sz="2400" dirty="0" smtClean="0"/>
          </a:p>
          <a:p>
            <a:pPr marL="0" indent="0">
              <a:buNone/>
            </a:pPr>
            <a:endParaRPr lang="ru-RU" sz="2400" dirty="0" smtClean="0"/>
          </a:p>
          <a:p>
            <a:pPr marL="0" indent="0">
              <a:buNone/>
            </a:pPr>
            <a:r>
              <a:rPr lang="ru-RU" sz="2400" dirty="0"/>
              <a:t>Б</a:t>
            </a:r>
            <a:r>
              <a:rPr lang="ru-RU" sz="2400" dirty="0" smtClean="0"/>
              <a:t>ез </a:t>
            </a:r>
            <a:r>
              <a:rPr lang="ru-RU" sz="2400" dirty="0"/>
              <a:t>общения нельзя прийти ни к какому соглашению. </a:t>
            </a:r>
            <a:endParaRPr lang="ru-RU" sz="2400" dirty="0" smtClean="0"/>
          </a:p>
          <a:p>
            <a:pPr marL="0" indent="0">
              <a:buNone/>
            </a:pPr>
            <a:endParaRPr lang="ru-RU" sz="2400" dirty="0" smtClean="0"/>
          </a:p>
          <a:p>
            <a:pPr marL="0" indent="0">
              <a:buNone/>
            </a:pPr>
            <a:r>
              <a:rPr lang="ru-RU" sz="2400" dirty="0"/>
              <a:t>Избегание контакта подтверждает, что конфликт остался неразрешенным.</a:t>
            </a:r>
            <a:endParaRPr lang="ru-RU" sz="2400" dirty="0" smtClean="0"/>
          </a:p>
          <a:p>
            <a:pPr marL="0" indent="0">
              <a:buNone/>
            </a:pPr>
            <a:endParaRPr lang="ru-RU" sz="2400" dirty="0"/>
          </a:p>
          <a:p>
            <a:pPr marL="0" indent="0">
              <a:buNone/>
            </a:pPr>
            <a:r>
              <a:rPr lang="ru-RU" sz="2400" dirty="0" smtClean="0"/>
              <a:t>Поэтому </a:t>
            </a:r>
            <a:r>
              <a:rPr lang="ru-RU" sz="2400" dirty="0"/>
              <a:t>первым и наиболее важным требованием является определение </a:t>
            </a:r>
            <a:r>
              <a:rPr lang="ru-RU" sz="2400" dirty="0" smtClean="0"/>
              <a:t>времени </a:t>
            </a:r>
            <a:r>
              <a:rPr lang="ru-RU" sz="2400" dirty="0"/>
              <a:t>для разговора</a:t>
            </a:r>
            <a:r>
              <a:rPr lang="ru-RU" sz="2400" dirty="0" smtClean="0"/>
              <a:t>.</a:t>
            </a:r>
          </a:p>
          <a:p>
            <a:pPr marL="0" indent="0">
              <a:buNone/>
            </a:pPr>
            <a:endParaRPr lang="ru-RU" sz="2400" dirty="0" smtClean="0"/>
          </a:p>
          <a:p>
            <a:pPr marL="0" indent="0">
              <a:buNone/>
            </a:pPr>
            <a:r>
              <a:rPr lang="ru-RU" sz="2400" dirty="0" smtClean="0"/>
              <a:t>Гораздо </a:t>
            </a:r>
            <a:r>
              <a:rPr lang="ru-RU" sz="2400" dirty="0"/>
              <a:t>чаще Вам одному придется быть инициатором разговора и активно управлять его процессом. Поэтому мы предположим, что вся ответственность лежит только на Вас.</a:t>
            </a:r>
          </a:p>
          <a:p>
            <a:pPr marL="0" indent="0">
              <a:buNone/>
            </a:pPr>
            <a:endParaRPr lang="ru-RU" sz="2400" dirty="0"/>
          </a:p>
        </p:txBody>
      </p:sp>
      <p:sp>
        <p:nvSpPr>
          <p:cNvPr id="2" name="Заголовок 1"/>
          <p:cNvSpPr>
            <a:spLocks noGrp="1"/>
          </p:cNvSpPr>
          <p:nvPr>
            <p:ph type="title"/>
          </p:nvPr>
        </p:nvSpPr>
        <p:spPr/>
        <p:txBody>
          <a:bodyPr>
            <a:noAutofit/>
          </a:bodyPr>
          <a:lstStyle/>
          <a:p>
            <a:r>
              <a:rPr lang="ru-RU" sz="2800" dirty="0" smtClean="0"/>
              <a:t>Шаг 1</a:t>
            </a:r>
            <a:r>
              <a:rPr lang="ru-RU" sz="2800" dirty="0"/>
              <a:t>. НАЙДИТЕ ВРЕМЯ ДЛЯ </a:t>
            </a:r>
            <a:r>
              <a:rPr lang="ru-RU" sz="2800" dirty="0" smtClean="0"/>
              <a:t>БЕСЕДЫ</a:t>
            </a:r>
            <a:r>
              <a:rPr lang="ru-RU" sz="2800" dirty="0"/>
              <a:t/>
            </a:r>
            <a:br>
              <a:rPr lang="ru-RU" sz="2800" dirty="0"/>
            </a:br>
            <a:endParaRPr lang="ru-RU" sz="2800" dirty="0"/>
          </a:p>
        </p:txBody>
      </p:sp>
    </p:spTree>
    <p:extLst>
      <p:ext uri="{BB962C8B-B14F-4D97-AF65-F5344CB8AC3E}">
        <p14:creationId xmlns:p14="http://schemas.microsoft.com/office/powerpoint/2010/main" val="4235066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99247" y="2248347"/>
            <a:ext cx="7745505" cy="4204989"/>
          </a:xfrm>
        </p:spPr>
        <p:txBody>
          <a:bodyPr>
            <a:normAutofit fontScale="32500" lnSpcReduction="20000"/>
          </a:bodyPr>
          <a:lstStyle/>
          <a:p>
            <a:pPr marL="0" indent="0">
              <a:buNone/>
            </a:pPr>
            <a:r>
              <a:rPr lang="ru-RU" sz="5500" dirty="0"/>
              <a:t>Как же Вам его уговорить? </a:t>
            </a:r>
            <a:endParaRPr lang="ru-RU" sz="5500" dirty="0" smtClean="0"/>
          </a:p>
          <a:p>
            <a:pPr marL="0" indent="0">
              <a:buNone/>
            </a:pPr>
            <a:r>
              <a:rPr lang="ru-RU" sz="5500" dirty="0" smtClean="0"/>
              <a:t>Вы </a:t>
            </a:r>
            <a:r>
              <a:rPr lang="ru-RU" sz="5500" dirty="0"/>
              <a:t>можете задать следующие вопросы:</a:t>
            </a:r>
          </a:p>
          <a:p>
            <a:r>
              <a:rPr lang="ru-RU" sz="5500" dirty="0" smtClean="0"/>
              <a:t>«</a:t>
            </a:r>
            <a:r>
              <a:rPr lang="ru-RU" sz="5500" dirty="0"/>
              <a:t>Задеты ли каким-то образом Ваши интересы из-за возникшего конфликта?»</a:t>
            </a:r>
          </a:p>
          <a:p>
            <a:r>
              <a:rPr lang="ru-RU" sz="5500" dirty="0" smtClean="0"/>
              <a:t>«</a:t>
            </a:r>
            <a:r>
              <a:rPr lang="ru-RU" sz="5500" dirty="0"/>
              <a:t>Если наши разногласия будут как-то улажены (даже если Вы уверены в том, что это невозможно), как Вы к этому отнесетесь</a:t>
            </a:r>
            <a:r>
              <a:rPr lang="ru-RU" sz="5500" dirty="0" smtClean="0"/>
              <a:t>?»</a:t>
            </a:r>
          </a:p>
          <a:p>
            <a:r>
              <a:rPr lang="ru-RU" sz="5500" dirty="0" smtClean="0"/>
              <a:t>«Изменится </a:t>
            </a:r>
            <a:r>
              <a:rPr lang="ru-RU" sz="5500" dirty="0"/>
              <a:t>ли что-нибудь для Вас, если мы решим проблему</a:t>
            </a:r>
            <a:r>
              <a:rPr lang="ru-RU" sz="5500" dirty="0" smtClean="0"/>
              <a:t>?»</a:t>
            </a:r>
          </a:p>
          <a:p>
            <a:pPr marL="0" indent="0">
              <a:buNone/>
            </a:pPr>
            <a:endParaRPr lang="ru-RU" sz="5500" dirty="0" smtClean="0"/>
          </a:p>
          <a:p>
            <a:pPr marL="0" indent="0">
              <a:buNone/>
            </a:pPr>
            <a:r>
              <a:rPr lang="ru-RU" sz="5500" dirty="0"/>
              <a:t>Эти вопросы помогут Другому осознать, что ему выгодно уладить конфликт.</a:t>
            </a:r>
          </a:p>
          <a:p>
            <a:pPr marL="0" indent="0">
              <a:buNone/>
            </a:pPr>
            <a:endParaRPr lang="ru-RU" sz="5500" dirty="0"/>
          </a:p>
          <a:p>
            <a:r>
              <a:rPr lang="ru-RU" sz="5500" dirty="0" smtClean="0"/>
              <a:t>«Я </a:t>
            </a:r>
            <a:r>
              <a:rPr lang="ru-RU" sz="5500" dirty="0"/>
              <a:t>хотел бы встретиться с Вами и подробно обсудить этот вопрос в любое удобное для Вас время и там, где Вы захотите. Согласны ли Вы</a:t>
            </a:r>
            <a:r>
              <a:rPr lang="ru-RU" sz="5500" dirty="0" smtClean="0"/>
              <a:t>?»</a:t>
            </a:r>
          </a:p>
          <a:p>
            <a:endParaRPr lang="ru-RU" sz="5500" dirty="0"/>
          </a:p>
          <a:p>
            <a:pPr marL="0" indent="0">
              <a:buNone/>
            </a:pPr>
            <a:r>
              <a:rPr lang="ru-RU" sz="5500" dirty="0"/>
              <a:t>Вы поможете Другому осознать, какие из его интересов затронуты конфликтом, и подадите надежду на то, что они могут быть </a:t>
            </a:r>
            <a:r>
              <a:rPr lang="ru-RU" sz="5500" dirty="0" smtClean="0"/>
              <a:t>удовлетворены.</a:t>
            </a:r>
            <a:endParaRPr lang="ru-RU" sz="5500" dirty="0"/>
          </a:p>
          <a:p>
            <a:endParaRPr lang="ru-RU" sz="4900" dirty="0"/>
          </a:p>
          <a:p>
            <a:endParaRPr lang="ru-RU" dirty="0"/>
          </a:p>
          <a:p>
            <a:endParaRPr lang="ru-RU" dirty="0" smtClean="0"/>
          </a:p>
          <a:p>
            <a:endParaRPr lang="ru-RU" dirty="0"/>
          </a:p>
        </p:txBody>
      </p:sp>
      <p:sp>
        <p:nvSpPr>
          <p:cNvPr id="2" name="Заголовок 1"/>
          <p:cNvSpPr>
            <a:spLocks noGrp="1"/>
          </p:cNvSpPr>
          <p:nvPr>
            <p:ph type="title"/>
          </p:nvPr>
        </p:nvSpPr>
        <p:spPr>
          <a:xfrm>
            <a:off x="688490" y="570156"/>
            <a:ext cx="7756263" cy="698604"/>
          </a:xfrm>
        </p:spPr>
        <p:txBody>
          <a:bodyPr>
            <a:noAutofit/>
          </a:bodyPr>
          <a:lstStyle/>
          <a:p>
            <a:r>
              <a:rPr lang="ru-RU" sz="2800" dirty="0" smtClean="0"/>
              <a:t>Метод «исследование </a:t>
            </a:r>
            <a:r>
              <a:rPr lang="ru-RU" sz="2800" dirty="0"/>
              <a:t>перспективы покупательского спроса</a:t>
            </a:r>
            <a:r>
              <a:rPr lang="ru-RU" sz="2800" dirty="0" smtClean="0"/>
              <a:t>»</a:t>
            </a:r>
            <a:endParaRPr lang="ru-RU" sz="2800" dirty="0"/>
          </a:p>
        </p:txBody>
      </p:sp>
    </p:spTree>
    <p:extLst>
      <p:ext uri="{BB962C8B-B14F-4D97-AF65-F5344CB8AC3E}">
        <p14:creationId xmlns:p14="http://schemas.microsoft.com/office/powerpoint/2010/main" val="36558834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204864"/>
            <a:ext cx="8229600" cy="4248472"/>
          </a:xfrm>
        </p:spPr>
        <p:txBody>
          <a:bodyPr>
            <a:normAutofit fontScale="85000" lnSpcReduction="20000"/>
          </a:bodyPr>
          <a:lstStyle/>
          <a:p>
            <a:r>
              <a:rPr lang="ru-RU" sz="2600" b="1" dirty="0"/>
              <a:t>Место </a:t>
            </a:r>
            <a:r>
              <a:rPr lang="ru-RU" sz="2600" b="1" dirty="0" smtClean="0"/>
              <a:t>встречи </a:t>
            </a:r>
            <a:r>
              <a:rPr lang="ru-RU" sz="2200" dirty="0" smtClean="0"/>
              <a:t>(Лучше </a:t>
            </a:r>
            <a:r>
              <a:rPr lang="ru-RU" sz="2200" dirty="0"/>
              <a:t>всего подходит такое место, где Вас никто не срывает, где можно избежать телефонных звонков и вмешательства посторонних. Не должно быть даже музыки. Передвижение людей и предметов также отвлекает внимание участников. Беседовать лучше в отдельной комнате, куда никто не войдет неожиданно. Это должна быть «ничейная» территория или место, которое предпочитает </a:t>
            </a:r>
            <a:r>
              <a:rPr lang="ru-RU" sz="2200" dirty="0" smtClean="0"/>
              <a:t>Другой);</a:t>
            </a:r>
            <a:endParaRPr lang="ru-RU" sz="2200" dirty="0"/>
          </a:p>
          <a:p>
            <a:r>
              <a:rPr lang="ru-RU" sz="2600" b="1" dirty="0" smtClean="0"/>
              <a:t>Удобства</a:t>
            </a:r>
            <a:r>
              <a:rPr lang="ru-RU" sz="2400" dirty="0" smtClean="0"/>
              <a:t> (</a:t>
            </a:r>
            <a:r>
              <a:rPr lang="ru-RU" sz="2200" dirty="0" smtClean="0"/>
              <a:t>Неудобства </a:t>
            </a:r>
            <a:r>
              <a:rPr lang="ru-RU" sz="2200" dirty="0"/>
              <a:t>отвлекают. Лучше выбрать мягкие стулья или кресла. Температура воздуха, освещение, жажда также могут мешать общению. Не советуем во время беседы готовить или принимать пищу, однако заранее приготовить прохладительные напитки было бы </a:t>
            </a:r>
            <a:r>
              <a:rPr lang="ru-RU" sz="2200" dirty="0" smtClean="0"/>
              <a:t>полезно);</a:t>
            </a:r>
          </a:p>
          <a:p>
            <a:r>
              <a:rPr lang="ru-RU" sz="2600" b="1" dirty="0" smtClean="0"/>
              <a:t>Продолжительность</a:t>
            </a:r>
            <a:r>
              <a:rPr lang="ru-RU" sz="2200" dirty="0" smtClean="0"/>
              <a:t> (</a:t>
            </a:r>
            <a:r>
              <a:rPr lang="ru-RU" sz="2200" dirty="0"/>
              <a:t>Длительность Диалога — это решающий фактор. Важно, чтобы было достаточно времени для достижения Прорыва. Если по истечении оговоренного срока этого не произошло, встреча может оказаться </a:t>
            </a:r>
            <a:r>
              <a:rPr lang="ru-RU" sz="2200" dirty="0" smtClean="0"/>
              <a:t>бесполезной. На </a:t>
            </a:r>
            <a:r>
              <a:rPr lang="ru-RU" sz="2200" dirty="0"/>
              <a:t>всякий случай лучше предусмотреть избыток времени. </a:t>
            </a:r>
            <a:r>
              <a:rPr lang="ru-RU" sz="2200" dirty="0" smtClean="0"/>
              <a:t>Двух </a:t>
            </a:r>
            <a:r>
              <a:rPr lang="ru-RU" sz="2200" dirty="0"/>
              <a:t>часов обычно более чем </a:t>
            </a:r>
            <a:r>
              <a:rPr lang="ru-RU" sz="2200" dirty="0" smtClean="0"/>
              <a:t>достаточно); </a:t>
            </a:r>
            <a:endParaRPr lang="ru-RU" sz="2200" dirty="0"/>
          </a:p>
          <a:p>
            <a:endParaRPr lang="ru-RU" sz="2400" dirty="0"/>
          </a:p>
          <a:p>
            <a:endParaRPr lang="ru-RU" sz="2200" dirty="0"/>
          </a:p>
          <a:p>
            <a:endParaRPr lang="ru-RU" dirty="0"/>
          </a:p>
        </p:txBody>
      </p:sp>
      <p:sp>
        <p:nvSpPr>
          <p:cNvPr id="2" name="Заголовок 1"/>
          <p:cNvSpPr>
            <a:spLocks noGrp="1"/>
          </p:cNvSpPr>
          <p:nvPr>
            <p:ph type="title"/>
          </p:nvPr>
        </p:nvSpPr>
        <p:spPr>
          <a:xfrm>
            <a:off x="688490" y="692696"/>
            <a:ext cx="7756263" cy="504056"/>
          </a:xfrm>
        </p:spPr>
        <p:txBody>
          <a:bodyPr>
            <a:noAutofit/>
          </a:bodyPr>
          <a:lstStyle/>
          <a:p>
            <a:r>
              <a:rPr lang="ru-RU" sz="2800" dirty="0"/>
              <a:t>Шаг 2. ПОДГОТОВЬТЕ </a:t>
            </a:r>
            <a:r>
              <a:rPr lang="ru-RU" sz="2800" dirty="0" smtClean="0"/>
              <a:t>УСЛОВИЯ</a:t>
            </a:r>
            <a:r>
              <a:rPr lang="ru-RU" sz="2800" dirty="0"/>
              <a:t/>
            </a:r>
            <a:br>
              <a:rPr lang="ru-RU" sz="2800" dirty="0"/>
            </a:br>
            <a:endParaRPr lang="ru-RU" sz="2800" dirty="0"/>
          </a:p>
        </p:txBody>
      </p:sp>
    </p:spTree>
    <p:extLst>
      <p:ext uri="{BB962C8B-B14F-4D97-AF65-F5344CB8AC3E}">
        <p14:creationId xmlns:p14="http://schemas.microsoft.com/office/powerpoint/2010/main" val="2264668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204864"/>
            <a:ext cx="8229600" cy="4464496"/>
          </a:xfrm>
        </p:spPr>
        <p:txBody>
          <a:bodyPr>
            <a:normAutofit/>
          </a:bodyPr>
          <a:lstStyle/>
          <a:p>
            <a:r>
              <a:rPr lang="ru-RU" sz="1600" b="1" dirty="0" smtClean="0"/>
              <a:t>Конфиденциальность </a:t>
            </a:r>
            <a:r>
              <a:rPr lang="ru-RU" sz="1600" dirty="0" smtClean="0"/>
              <a:t>(Содержание </a:t>
            </a:r>
            <a:r>
              <a:rPr lang="ru-RU" sz="1600" dirty="0"/>
              <a:t>разговора должно сохраняться в тайне. Сплетни только усилят конфликт и отдалят </a:t>
            </a:r>
            <a:r>
              <a:rPr lang="ru-RU" sz="1600" dirty="0" smtClean="0"/>
              <a:t>успех. </a:t>
            </a:r>
            <a:r>
              <a:rPr lang="ru-RU" sz="1600" dirty="0"/>
              <a:t> Д</a:t>
            </a:r>
            <a:r>
              <a:rPr lang="ru-RU" sz="1600" dirty="0" smtClean="0"/>
              <a:t>етали </a:t>
            </a:r>
            <a:r>
              <a:rPr lang="ru-RU" sz="1600" dirty="0"/>
              <a:t>дискуссии, ведущей к заключению соглашения, не следует </a:t>
            </a:r>
            <a:r>
              <a:rPr lang="ru-RU" sz="1600" dirty="0" smtClean="0"/>
              <a:t>раскрывать. Как </a:t>
            </a:r>
            <a:r>
              <a:rPr lang="ru-RU" sz="1600" dirty="0"/>
              <a:t>инициатор метода Вы непосредственно контролируете конфиденциальность только со своей стороны. Вы мало что можете сделать, чтобы повлиять на поведение Другого. Разве что предложите ему поддержать Вас в этом. Если Вы не уверены, насколько он может и </a:t>
            </a:r>
            <a:r>
              <a:rPr lang="ru-RU" sz="1600" dirty="0" smtClean="0"/>
              <a:t>хочет это </a:t>
            </a:r>
            <a:r>
              <a:rPr lang="ru-RU" sz="1600" dirty="0"/>
              <a:t>сделать, Вам следует особенно обдуманно выбирать степень откровенности во время </a:t>
            </a:r>
            <a:r>
              <a:rPr lang="ru-RU" sz="1600" dirty="0" smtClean="0"/>
              <a:t>Диалога);</a:t>
            </a:r>
            <a:endParaRPr lang="ru-RU" sz="1600" dirty="0"/>
          </a:p>
          <a:p>
            <a:r>
              <a:rPr lang="ru-RU" sz="1600" b="1" dirty="0" smtClean="0"/>
              <a:t>Прерывания </a:t>
            </a:r>
            <a:r>
              <a:rPr lang="ru-RU" sz="1600" dirty="0" smtClean="0"/>
              <a:t>(Абсолютно </a:t>
            </a:r>
            <a:r>
              <a:rPr lang="ru-RU" sz="1600" dirty="0"/>
              <a:t>никаких! Договоритесь, чтобы на звонки отвечал секретарь или подключите автоответчик. Позаботьтесь о том, чтобы предотвратить вмешательство коллег на работе или детей и друзей </a:t>
            </a:r>
            <a:r>
              <a:rPr lang="ru-RU" sz="1600" dirty="0" smtClean="0"/>
              <a:t>дома);</a:t>
            </a:r>
            <a:endParaRPr lang="ru-RU" sz="1600" dirty="0"/>
          </a:p>
          <a:p>
            <a:r>
              <a:rPr lang="ru-RU" sz="1600" b="1" dirty="0" smtClean="0"/>
              <a:t>Время </a:t>
            </a:r>
            <a:r>
              <a:rPr lang="ru-RU" sz="1600" dirty="0" smtClean="0"/>
              <a:t>(Время </a:t>
            </a:r>
            <a:r>
              <a:rPr lang="ru-RU" sz="1600" dirty="0"/>
              <a:t>дня или день недели могут влиять на активность, внимательность и рассеянность во время беседы. Опыт показывает: найдите время, когда Вы оба не слишком устали и не заняты другими делами.</a:t>
            </a:r>
          </a:p>
          <a:p>
            <a:r>
              <a:rPr lang="ru-RU" sz="1600" b="1" dirty="0"/>
              <a:t>Кто еще </a:t>
            </a:r>
            <a:r>
              <a:rPr lang="ru-RU" sz="1600" b="1" dirty="0" smtClean="0"/>
              <a:t>присутствует? </a:t>
            </a:r>
            <a:r>
              <a:rPr lang="ru-RU" sz="1600" dirty="0" smtClean="0"/>
              <a:t>-</a:t>
            </a:r>
            <a:r>
              <a:rPr lang="ru-RU" sz="1600" b="1" dirty="0" smtClean="0"/>
              <a:t> </a:t>
            </a:r>
            <a:r>
              <a:rPr lang="ru-RU" sz="1600" dirty="0" smtClean="0"/>
              <a:t>Никто</a:t>
            </a:r>
            <a:r>
              <a:rPr lang="ru-RU" sz="1600" dirty="0"/>
              <a:t>.</a:t>
            </a:r>
          </a:p>
          <a:p>
            <a:endParaRPr lang="ru-RU" sz="1600" dirty="0"/>
          </a:p>
        </p:txBody>
      </p:sp>
      <p:sp>
        <p:nvSpPr>
          <p:cNvPr id="2" name="Заголовок 1"/>
          <p:cNvSpPr>
            <a:spLocks noGrp="1"/>
          </p:cNvSpPr>
          <p:nvPr>
            <p:ph type="title"/>
          </p:nvPr>
        </p:nvSpPr>
        <p:spPr>
          <a:xfrm>
            <a:off x="457200" y="620688"/>
            <a:ext cx="8229600" cy="792088"/>
          </a:xfrm>
        </p:spPr>
        <p:txBody>
          <a:bodyPr>
            <a:noAutofit/>
          </a:bodyPr>
          <a:lstStyle/>
          <a:p>
            <a:r>
              <a:rPr lang="ru-RU" sz="2800" dirty="0"/>
              <a:t>Шаг 2. ПОДГОТОВЬТЕ </a:t>
            </a:r>
            <a:r>
              <a:rPr lang="ru-RU" sz="2800" dirty="0" smtClean="0"/>
              <a:t>УСЛОВИЯ</a:t>
            </a:r>
            <a:r>
              <a:rPr lang="ru-RU" sz="2800" dirty="0"/>
              <a:t/>
            </a:r>
            <a:br>
              <a:rPr lang="ru-RU" sz="2800" dirty="0"/>
            </a:br>
            <a:endParaRPr lang="ru-RU" sz="2800" dirty="0"/>
          </a:p>
        </p:txBody>
      </p:sp>
    </p:spTree>
    <p:extLst>
      <p:ext uri="{BB962C8B-B14F-4D97-AF65-F5344CB8AC3E}">
        <p14:creationId xmlns:p14="http://schemas.microsoft.com/office/powerpoint/2010/main" val="22892860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marL="0" indent="0">
              <a:buNone/>
            </a:pPr>
            <a:r>
              <a:rPr lang="ru-RU" dirty="0" smtClean="0"/>
              <a:t>Встреча (шаг 3) состоит </a:t>
            </a:r>
            <a:r>
              <a:rPr lang="ru-RU" dirty="0"/>
              <a:t>из четырех частей:</a:t>
            </a:r>
          </a:p>
          <a:p>
            <a:r>
              <a:rPr lang="ru-RU" dirty="0" smtClean="0"/>
              <a:t>3.1</a:t>
            </a:r>
            <a:r>
              <a:rPr lang="ru-RU" dirty="0"/>
              <a:t>. Вступительная часть;</a:t>
            </a:r>
          </a:p>
          <a:p>
            <a:r>
              <a:rPr lang="ru-RU" dirty="0" smtClean="0"/>
              <a:t>3.2</a:t>
            </a:r>
            <a:r>
              <a:rPr lang="ru-RU" dirty="0"/>
              <a:t>. Приглашение к разговору;</a:t>
            </a:r>
          </a:p>
          <a:p>
            <a:r>
              <a:rPr lang="ru-RU" dirty="0" smtClean="0"/>
              <a:t>3.3. </a:t>
            </a:r>
            <a:r>
              <a:rPr lang="ru-RU" dirty="0"/>
              <a:t>Диалог;</a:t>
            </a:r>
          </a:p>
          <a:p>
            <a:r>
              <a:rPr lang="ru-RU" dirty="0" smtClean="0"/>
              <a:t>3.4</a:t>
            </a:r>
            <a:r>
              <a:rPr lang="ru-RU" dirty="0"/>
              <a:t>. Прорыв.</a:t>
            </a:r>
          </a:p>
          <a:p>
            <a:endParaRPr lang="ru-RU" dirty="0"/>
          </a:p>
        </p:txBody>
      </p:sp>
      <p:sp>
        <p:nvSpPr>
          <p:cNvPr id="2" name="Заголовок 1"/>
          <p:cNvSpPr>
            <a:spLocks noGrp="1"/>
          </p:cNvSpPr>
          <p:nvPr>
            <p:ph type="title"/>
          </p:nvPr>
        </p:nvSpPr>
        <p:spPr>
          <a:xfrm>
            <a:off x="688490" y="570156"/>
            <a:ext cx="7756263" cy="770612"/>
          </a:xfrm>
        </p:spPr>
        <p:txBody>
          <a:bodyPr/>
          <a:lstStyle/>
          <a:p>
            <a:r>
              <a:rPr lang="ru-RU" sz="2800" dirty="0"/>
              <a:t>Шаг З. ОБСУДИТЕ ПРОБЛЕМУ</a:t>
            </a:r>
          </a:p>
        </p:txBody>
      </p:sp>
    </p:spTree>
    <p:extLst>
      <p:ext uri="{BB962C8B-B14F-4D97-AF65-F5344CB8AC3E}">
        <p14:creationId xmlns:p14="http://schemas.microsoft.com/office/powerpoint/2010/main" val="21292481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55000" lnSpcReduction="20000"/>
          </a:bodyPr>
          <a:lstStyle/>
          <a:p>
            <a:pPr marL="0" indent="0">
              <a:buNone/>
            </a:pPr>
            <a:r>
              <a:rPr lang="ru-RU" sz="3800" b="1" dirty="0" smtClean="0"/>
              <a:t>3.1. Вступительная </a:t>
            </a:r>
            <a:r>
              <a:rPr lang="ru-RU" sz="3800" b="1" dirty="0"/>
              <a:t>часть:</a:t>
            </a:r>
          </a:p>
          <a:p>
            <a:r>
              <a:rPr lang="ru-RU" sz="3200" b="1" dirty="0" smtClean="0"/>
              <a:t>выразите признательность</a:t>
            </a:r>
            <a:r>
              <a:rPr lang="ru-RU" sz="3200" dirty="0" smtClean="0"/>
              <a:t>: </a:t>
            </a:r>
            <a:r>
              <a:rPr lang="ru-RU" sz="3200" dirty="0"/>
              <a:t>«Я ценю Вашу готовность встретиться со мной и подробно обсудить этот вопрос</a:t>
            </a:r>
            <a:r>
              <a:rPr lang="ru-RU" sz="3200" dirty="0" smtClean="0"/>
              <a:t>»;</a:t>
            </a:r>
            <a:endParaRPr lang="ru-RU" sz="3200" dirty="0"/>
          </a:p>
          <a:p>
            <a:r>
              <a:rPr lang="ru-RU" sz="3200" b="1" dirty="0" smtClean="0"/>
              <a:t>выразите оптимизм</a:t>
            </a:r>
            <a:r>
              <a:rPr lang="ru-RU" sz="3200" dirty="0" smtClean="0"/>
              <a:t>: </a:t>
            </a:r>
            <a:r>
              <a:rPr lang="ru-RU" sz="3200" dirty="0"/>
              <a:t>«Я надеюсь, что мы найдем решение, которое будет выгодно для нас обоих</a:t>
            </a:r>
            <a:r>
              <a:rPr lang="ru-RU" sz="3200" dirty="0" smtClean="0"/>
              <a:t>»;</a:t>
            </a:r>
            <a:endParaRPr lang="ru-RU" sz="3200" dirty="0"/>
          </a:p>
          <a:p>
            <a:r>
              <a:rPr lang="ru-RU" sz="3200" b="1" dirty="0" smtClean="0"/>
              <a:t>напомните </a:t>
            </a:r>
            <a:r>
              <a:rPr lang="ru-RU" sz="3200" b="1" dirty="0"/>
              <a:t>(кардинальные правила</a:t>
            </a:r>
            <a:r>
              <a:rPr lang="ru-RU" sz="3200" b="1" dirty="0" smtClean="0"/>
              <a:t>): </a:t>
            </a:r>
            <a:r>
              <a:rPr lang="ru-RU" sz="3200" dirty="0"/>
              <a:t>«Очень важно </a:t>
            </a:r>
            <a:r>
              <a:rPr lang="ru-RU" sz="3200" dirty="0" smtClean="0"/>
              <a:t>не прерывать </a:t>
            </a:r>
            <a:r>
              <a:rPr lang="ru-RU" sz="3200" dirty="0"/>
              <a:t>обсуждение, а также не сдаваться и не уходить, даже если нам будет трудно. Вы уверены, что можете остаться здесь до </a:t>
            </a:r>
            <a:r>
              <a:rPr lang="ru-RU" sz="3200" dirty="0" smtClean="0"/>
              <a:t>16:00</a:t>
            </a:r>
            <a:r>
              <a:rPr lang="ru-RU" sz="3200" dirty="0"/>
              <a:t>, если будет нужно</a:t>
            </a:r>
            <a:r>
              <a:rPr lang="ru-RU" sz="3200" dirty="0" smtClean="0"/>
              <a:t>?», «</a:t>
            </a:r>
            <a:r>
              <a:rPr lang="ru-RU" sz="3200" dirty="0"/>
              <a:t>Давайте также договоримся во время этой встречи воздерживаться от различных силовых игр, чтобы подавить другого. Вместо этого давайте искать взаимоприемлемые решения. Вы согласны</a:t>
            </a:r>
            <a:r>
              <a:rPr lang="ru-RU" sz="3200" dirty="0" smtClean="0"/>
              <a:t>?»;</a:t>
            </a:r>
          </a:p>
          <a:p>
            <a:r>
              <a:rPr lang="ru-RU" sz="3200" b="1" dirty="0"/>
              <a:t>сформулируйте проблему: </a:t>
            </a:r>
            <a:r>
              <a:rPr lang="ru-RU" sz="3200" dirty="0"/>
              <a:t>«Насколько я понимаю, проблема возникла из-за того, что у нас разные точки зрения по поводу моего участия в Атлантическом проекте».</a:t>
            </a:r>
          </a:p>
          <a:p>
            <a:endParaRPr lang="ru-RU" sz="2600" dirty="0"/>
          </a:p>
          <a:p>
            <a:endParaRPr lang="ru-RU" dirty="0"/>
          </a:p>
        </p:txBody>
      </p:sp>
      <p:sp>
        <p:nvSpPr>
          <p:cNvPr id="2" name="Заголовок 1"/>
          <p:cNvSpPr>
            <a:spLocks noGrp="1"/>
          </p:cNvSpPr>
          <p:nvPr>
            <p:ph type="title"/>
          </p:nvPr>
        </p:nvSpPr>
        <p:spPr/>
        <p:txBody>
          <a:bodyPr/>
          <a:lstStyle/>
          <a:p>
            <a:r>
              <a:rPr lang="ru-RU" sz="2800" dirty="0"/>
              <a:t>Шаг З. ОБСУДИТЕ ПРОБЛЕМУ</a:t>
            </a:r>
          </a:p>
        </p:txBody>
      </p:sp>
    </p:spTree>
    <p:extLst>
      <p:ext uri="{BB962C8B-B14F-4D97-AF65-F5344CB8AC3E}">
        <p14:creationId xmlns:p14="http://schemas.microsoft.com/office/powerpoint/2010/main" val="233886535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366</TotalTime>
  <Words>1881</Words>
  <Application>Microsoft Office PowerPoint</Application>
  <PresentationFormat>Экран (4:3)</PresentationFormat>
  <Paragraphs>123</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Твердый переплет</vt:lpstr>
      <vt:lpstr>  Четырех шаговый метод улучшения взаимоотношений  Д. Дэна  </vt:lpstr>
      <vt:lpstr>4-х шаговый метод  улучшения взаимоотношений Д. Дэна  </vt:lpstr>
      <vt:lpstr>КАРДИНАЛЬНЫЕ ПРАВИЛА </vt:lpstr>
      <vt:lpstr>Шаг 1. НАЙДИТЕ ВРЕМЯ ДЛЯ БЕСЕДЫ </vt:lpstr>
      <vt:lpstr>Метод «исследование перспективы покупательского спроса»</vt:lpstr>
      <vt:lpstr>Шаг 2. ПОДГОТОВЬТЕ УСЛОВИЯ </vt:lpstr>
      <vt:lpstr>Шаг 2. ПОДГОТОВЬТЕ УСЛОВИЯ </vt:lpstr>
      <vt:lpstr>Шаг З. ОБСУДИТЕ ПРОБЛЕМУ</vt:lpstr>
      <vt:lpstr>Шаг З. ОБСУДИТЕ ПРОБЛЕМУ</vt:lpstr>
      <vt:lpstr>Шаг З. ОБСУДИТЕ ПРОБЛЕМУ</vt:lpstr>
      <vt:lpstr>Шаг З. ОБСУДИТЕ ПРОБЛЕМУ</vt:lpstr>
      <vt:lpstr>Шаг З. ОБСУДИТЕ ПРОБЛЕМУ</vt:lpstr>
      <vt:lpstr>Шаг З. ОБСУДИТЕ ПРОБЛЕМУ</vt:lpstr>
      <vt:lpstr>Шаг З. ОБСУДИТЕ ПРОБЛЕМУ</vt:lpstr>
      <vt:lpstr>Шаг З. ОБСУДИТЕ ПРОБЛЕМУ</vt:lpstr>
      <vt:lpstr>Шаг 4. ЗАКЛЮЧИТЕ ДОГОВОР  (если это необходимо):</vt:lpstr>
      <vt:lpstr>Шаг 4. ЗАКЛЮЧИТЕ ДОГОВОР  (если это необходимо):</vt:lpstr>
      <vt:lpstr>Шаг 4. ЗАКЛЮЧИТЕ ДОГОВОР  (если это необходимо):</vt:lpstr>
      <vt:lpstr>Шаг 4. ЗАКЛЮЧИТЕ ДОГОВОР  (если это необходимо):</vt:lpstr>
      <vt:lpstr>Шаг 4. ЗАКЛЮЧИТЕ ДОГОВОР  (если это необходимо):</vt:lpstr>
      <vt:lpstr>Шаг 4. ЗАКЛЮЧИТЕ ДОГОВОР  (если это необходимо):</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4 - ШАГОВЫЙ МЕТОД улучшения взаимоотношений Д. Дэна.  </dc:title>
  <dc:creator>Admin</dc:creator>
  <cp:lastModifiedBy>Admin</cp:lastModifiedBy>
  <cp:revision>40</cp:revision>
  <dcterms:created xsi:type="dcterms:W3CDTF">2020-02-11T09:18:58Z</dcterms:created>
  <dcterms:modified xsi:type="dcterms:W3CDTF">2022-04-19T17:55:41Z</dcterms:modified>
</cp:coreProperties>
</file>