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webp" ContentType="image/webp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257" r:id="rId4"/>
    <p:sldId id="258" r:id="rId5"/>
    <p:sldId id="261" r:id="rId6"/>
    <p:sldId id="262" r:id="rId7"/>
    <p:sldId id="263" r:id="rId8"/>
    <p:sldId id="266" r:id="rId9"/>
    <p:sldId id="259" r:id="rId10"/>
    <p:sldId id="269" r:id="rId11"/>
    <p:sldId id="271" r:id="rId12"/>
    <p:sldId id="270" r:id="rId13"/>
    <p:sldId id="264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0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84B1634-DA20-4C6E-BC8F-C166275F0B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3DD925E-960C-4CDD-893C-B5C59AE3A7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B8F0AFE-BF52-45AC-A432-B48F3345DC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9AE94-EA77-4CE2-B2E0-A64324238594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107C7A2-7081-41EF-9423-A098C59453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81C903F-3A29-4A83-8A2C-A227B6D649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5E35A-D644-475F-B861-AF4CF055E4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02255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ED4FB0-4F97-4C54-8199-5CDAA6E14E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BACC9BFB-0F94-4598-AA7D-F6373E55D9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A85C9FA-E900-4823-8F0E-CD19A73330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9AE94-EA77-4CE2-B2E0-A64324238594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21B096D-85B4-4EB4-AEEA-AD94B6B2E0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440B8C0-7D9F-45AB-A53D-053B73549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5E35A-D644-475F-B861-AF4CF055E4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44742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8B4F47D6-65BC-47FF-B664-B94E4592B17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E20E1E7-87D6-4469-9A33-B2F1567DEB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0FECE45-EC6C-4F94-952A-621249962B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9AE94-EA77-4CE2-B2E0-A64324238594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FFE0E66-40B7-441B-B396-7B429DFE2B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67B7C99-8574-4B7A-9325-D9CF406623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5E35A-D644-475F-B861-AF4CF055E4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73117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D773F76-1744-49F8-B035-CCB595EEB6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91658CB-15F7-421E-B662-FD91D5B268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E03E3AF-0153-44ED-9B84-031EAE727C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9AE94-EA77-4CE2-B2E0-A64324238594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EB16A92-89BD-4054-BE4C-8116ABD034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9E0D4A8-A93B-470A-833A-19F9A4966C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5E35A-D644-475F-B861-AF4CF055E4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50830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C0A011-1E5C-47D0-BD6F-7B6FA4245E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F7BC0E7-54B5-4641-AF00-A5BCA6E9C4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D1FFE87-A853-45EC-8BF0-AA80E259FF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9AE94-EA77-4CE2-B2E0-A64324238594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40372DC-683B-451A-8458-3E43D32D71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F953FAA-B07F-4484-A0AD-1188CD8594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5E35A-D644-475F-B861-AF4CF055E4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37458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5FF096B-41F9-4881-9497-CE580D8FEF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A14A06B-98C7-43E3-824C-CFEF2D06082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B5173B5-4E9A-4287-8FF4-76F01549C6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77F992A-3CEE-44C3-8710-A7888CA52C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9AE94-EA77-4CE2-B2E0-A64324238594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8FB78BA-D226-4F77-8939-71EF58D3C0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F9D384A-34BD-48FF-BB8C-8C0FC8A055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5E35A-D644-475F-B861-AF4CF055E4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18404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993AFBA-FA72-444B-B732-A13AE73A4A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6836EF8-0975-47AA-A6B0-2655454CB8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73E62C6-DB28-4B5A-BE28-DBF0E2D525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5FD13769-6E02-45D8-9925-CF2A71CBC3F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F7A805D9-4914-4C77-A0A2-FB3F74A1842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36781497-677E-431A-B8C6-8C4E6B2C60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9AE94-EA77-4CE2-B2E0-A64324238594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778910D2-B848-4629-A36A-13FC72FB5C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7533C6BB-5676-48D7-B68A-E26F365EC7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5E35A-D644-475F-B861-AF4CF055E4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26270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D07FDEA-A5AB-45E1-B877-BE721A714B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EC4E978E-37B6-467F-A2D1-9AE0D53232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9AE94-EA77-4CE2-B2E0-A64324238594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53137952-D0EC-4D82-B55A-17AE77B2C9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FECD69E7-2D17-40E0-BEDF-32976C916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5E35A-D644-475F-B861-AF4CF055E4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5207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19BB6580-F862-4411-9F75-6EFD542A81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9AE94-EA77-4CE2-B2E0-A64324238594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D99924F3-848C-45BD-BC58-A0F3C0A010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DF39EBC0-1FF0-4E3E-BA2C-F074EF0260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5E35A-D644-475F-B861-AF4CF055E4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43755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CDD5234-5BDB-4284-A48D-6D0C050202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3E0B9EB-4323-4C5C-AAC3-709AA46909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3EDC69B-B51A-4E80-8F83-3A28B09CC2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739F200-FAE4-4D28-A517-85837A8802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9AE94-EA77-4CE2-B2E0-A64324238594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0337BF1-A45A-4FC8-84E7-C4A2B84864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BA43034-9E07-43DE-9C2C-D597187406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5E35A-D644-475F-B861-AF4CF055E4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5518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8BAE104-684F-4605-863D-93516B314D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0BD2EDE7-3234-47B3-A53C-B63C8A7C6AD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097AF1B-7A06-4E58-AC1D-2D812A376B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43E8E58-61D4-4800-AD7F-12D3695DF4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9AE94-EA77-4CE2-B2E0-A64324238594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D52482C-1B99-4AE7-BB0C-EA6F3E3864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F1AD8A3-7CCD-46FF-B2DD-7A974ADDD6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5E35A-D644-475F-B861-AF4CF055E4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84609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3AC956-63B7-449A-AB59-0757E826EF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7191F39-528B-45E1-B22C-C22FCF5E89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3A9A143-C96B-46AE-8344-57165AA774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59AE94-EA77-4CE2-B2E0-A64324238594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F8CED43-2384-41DC-BB0C-D01689E326E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23671CA-4D41-49DD-9567-471A569A42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25E35A-D644-475F-B861-AF4CF055E4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3158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ebp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webp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webp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webp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ebp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ebp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ebp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ebp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ebp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ebp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ebp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ebp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423E5D-75FC-49FD-BB76-2DE88F238E5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85881B1-2303-4B76-B661-D764156701E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6D3ACBE-DCB0-491C-9CE9-9455941C06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0A314FA-46A2-44DB-A50B-944AD4A8D4B1}"/>
              </a:ext>
            </a:extLst>
          </p:cNvPr>
          <p:cNvSpPr txBox="1"/>
          <p:nvPr/>
        </p:nvSpPr>
        <p:spPr>
          <a:xfrm>
            <a:off x="-1" y="470517"/>
            <a:ext cx="12192001" cy="63094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Проект</a:t>
            </a:r>
          </a:p>
          <a:p>
            <a:pPr algn="ctr"/>
            <a:r>
              <a:rPr lang="ru-RU" sz="4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« Сохраним природу </a:t>
            </a:r>
          </a:p>
          <a:p>
            <a:pPr algn="ctr"/>
            <a:r>
              <a:rPr lang="ru-RU" sz="4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 мусора»</a:t>
            </a:r>
          </a:p>
          <a:p>
            <a:pPr algn="ctr"/>
            <a:endParaRPr lang="ru-RU" sz="40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ru-RU" sz="40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ru-RU" sz="40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/>
            <a:endParaRPr lang="ru-RU" sz="40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/>
            <a:endParaRPr lang="ru-RU" sz="40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							Подготовили и провели:</a:t>
            </a:r>
          </a:p>
          <a:p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						</a:t>
            </a:r>
            <a:r>
              <a:rPr lang="ru-RU" sz="28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Воспитатель:Виноградова</a:t>
            </a: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Т.В.</a:t>
            </a:r>
          </a:p>
          <a:p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						</a:t>
            </a:r>
            <a:r>
              <a:rPr lang="ru-RU" sz="28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Учитель-логопед:ЕрмоленкоЮ.Н</a:t>
            </a: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71512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423E5D-75FC-49FD-BB76-2DE88F238E5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85881B1-2303-4B76-B661-D764156701E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6D3ACBE-DCB0-491C-9CE9-9455941C06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78DF98A8-D6C8-4665-9EAE-B3F73C9553B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411" y="92701"/>
            <a:ext cx="4786041" cy="650532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A9C70E6-8E57-42E0-B881-D03042A0A97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348781" y="1053960"/>
            <a:ext cx="6505324" cy="45828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26676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423E5D-75FC-49FD-BB76-2DE88F238E5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85881B1-2303-4B76-B661-D764156701E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6D3ACBE-DCB0-491C-9CE9-9455941C06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A6ED014-8AA7-4E9C-9FC7-002AC334009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5414" y="113402"/>
            <a:ext cx="3805724" cy="455519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A87B8F39-787D-47DE-8DB9-39DD8FB5FAD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0746" y="180637"/>
            <a:ext cx="3156844" cy="442072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83044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423E5D-75FC-49FD-BB76-2DE88F238E5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85881B1-2303-4B76-B661-D764156701E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6D3ACBE-DCB0-491C-9CE9-9455941C06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9ED8B86-1ED9-4495-AC52-13A0914129B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587629" y="472358"/>
            <a:ext cx="4202093" cy="322304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58035CF1-35E5-420C-9BA7-00D79D1BADC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1574" y="2316163"/>
            <a:ext cx="5940425" cy="4454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15C1F31D-A92F-4B2C-BD86-6F0F089D7A7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8246" y="61161"/>
            <a:ext cx="4121384" cy="414093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31447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A7B97C2-4CA5-45DE-BB5B-C4290936C2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6B76F3D8-9B63-43FE-8442-FDC1151EE01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7714695"/>
          </a:xfrm>
        </p:spPr>
      </p:pic>
    </p:spTree>
    <p:extLst>
      <p:ext uri="{BB962C8B-B14F-4D97-AF65-F5344CB8AC3E}">
        <p14:creationId xmlns:p14="http://schemas.microsoft.com/office/powerpoint/2010/main" val="1404627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423E5D-75FC-49FD-BB76-2DE88F238E5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85881B1-2303-4B76-B661-D764156701E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6D3ACBE-DCB0-491C-9CE9-9455941C06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4EA7769-2385-4C96-B2AB-5AD5EA816510}"/>
              </a:ext>
            </a:extLst>
          </p:cNvPr>
          <p:cNvSpPr txBox="1"/>
          <p:nvPr/>
        </p:nvSpPr>
        <p:spPr>
          <a:xfrm>
            <a:off x="71021" y="0"/>
            <a:ext cx="12192000" cy="86177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ru-RU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Актуальность</a:t>
            </a:r>
            <a:endParaRPr lang="ru-RU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/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 никогда не задумывались над тем,  куда попадает весь мусор? Конечно, тема не самая интересная, но проблема переработки мусора очень важна. Точнее не самой переработки, а ее отсутствие.</a:t>
            </a:r>
          </a:p>
          <a:p>
            <a:pPr indent="449580"/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Проблема мусора на сегодняшний день уже не просто трудность, а глобальная экологическая задача, которая требует немедленного решения. Проблема мусора огромна, с ней мы ежедневно сталкиваемся в городе, на улицах, в общественном транспорте, в лесу, на реке.</a:t>
            </a:r>
          </a:p>
          <a:p>
            <a:r>
              <a:rPr lang="en-US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Все новые мусорные полигоны и стихийные свалки появляются с невероятной скоростью, несмотря на то, что многие виды отходов очень долго разлагаются или вообще не разлагаются. Неужели через несколько лет наша планета станет одной большой свалкой? Этот вопрос волнует всех. </a:t>
            </a:r>
          </a:p>
          <a:p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0532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423E5D-75FC-49FD-BB76-2DE88F238E5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85881B1-2303-4B76-B661-D764156701E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6D3ACBE-DCB0-491C-9CE9-9455941C06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E443EFB-BECA-4607-88E0-50E76FBBDBD8}"/>
              </a:ext>
            </a:extLst>
          </p:cNvPr>
          <p:cNvSpPr txBox="1"/>
          <p:nvPr/>
        </p:nvSpPr>
        <p:spPr>
          <a:xfrm>
            <a:off x="114670" y="-62248"/>
            <a:ext cx="12191999" cy="94795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 6 декабря 2021года по 20 декабря 2021 года</a:t>
            </a:r>
          </a:p>
          <a:p>
            <a:pPr algn="ctr"/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8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 нашего проекта: </a:t>
            </a: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формирование у детей представлений целесообразности разделенного сбора твердых бытовых отходов, переработки и изготовление из мусора различных нужных вещей.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Задачи: </a:t>
            </a:r>
          </a:p>
          <a:p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Способствовать формированию представления об окружающей нас среде, желание стать другом природы, беречь и охранять ее.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Способствовать знакомству детей  с причинами появления мусора и вторичном использовании ТБО, а также знакомить с процессом вторичной переработки бумажного сырья.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Привлечь родителей воспитанников в проектную деятельность.</a:t>
            </a:r>
          </a:p>
          <a:p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1791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423E5D-75FC-49FD-BB76-2DE88F238E5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85881B1-2303-4B76-B661-D764156701E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6D3ACBE-DCB0-491C-9CE9-9455941C06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BD7545E-0E33-45D1-9915-B7FB5CAC7B66}"/>
              </a:ext>
            </a:extLst>
          </p:cNvPr>
          <p:cNvSpPr txBox="1"/>
          <p:nvPr/>
        </p:nvSpPr>
        <p:spPr>
          <a:xfrm>
            <a:off x="1" y="0"/>
            <a:ext cx="12277816" cy="83407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Проект состоит  из трех этапов:</a:t>
            </a:r>
          </a:p>
          <a:p>
            <a:pPr algn="ctr"/>
            <a:endParaRPr lang="ru-RU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1.Подготовительный</a:t>
            </a: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6декабря 2021года </a:t>
            </a:r>
          </a:p>
          <a:p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Постановка мотивации цели задачи по реализации проекта, подбор методической и художественно- экологической детской литературы, иллюстрационные материалы, дидактических игр</a:t>
            </a:r>
          </a:p>
          <a:p>
            <a:r>
              <a:rPr lang="ru-RU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 Основной: </a:t>
            </a:r>
            <a:endParaRPr lang="ru-RU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7-17 декабря 2021года</a:t>
            </a:r>
          </a:p>
          <a:p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Раскрытие новых эффективных форм взаимодействие ДОУ и семьи по данной теме, выбор оборудования и материалов.</a:t>
            </a:r>
          </a:p>
          <a:p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 </a:t>
            </a:r>
            <a:r>
              <a:rPr lang="ru-RU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Заключительный:</a:t>
            </a: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18-20 декабря</a:t>
            </a:r>
          </a:p>
          <a:p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Обобщение результатов работы в самой различной форме, их анализ, закрепление изученных знаний, формулировка, вывод.</a:t>
            </a:r>
          </a:p>
          <a:p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4022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423E5D-75FC-49FD-BB76-2DE88F238E5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85881B1-2303-4B76-B661-D764156701E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6D3ACBE-DCB0-491C-9CE9-9455941C06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78FE981-A5AD-4F9D-9D15-0BF65BD4ED84}"/>
              </a:ext>
            </a:extLst>
          </p:cNvPr>
          <p:cNvSpPr txBox="1"/>
          <p:nvPr/>
        </p:nvSpPr>
        <p:spPr>
          <a:xfrm>
            <a:off x="-1" y="0"/>
            <a:ext cx="12191999" cy="79098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algn="ctr"/>
            <a:endParaRPr lang="ru-RU" sz="28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ru-RU" sz="28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Ожидаемые результат по проекту:</a:t>
            </a:r>
          </a:p>
          <a:p>
            <a:pPr algn="ctr"/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Бережное отношение детей к окружающей среде, осознание важности разделенного сбора мусора.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Развитие познавательной активности, любознательности.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Создание условий для проявления у детей креативности, воображения.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Расширения кругозора детей через чтение экологических рассказов, сказок, разучивание стихотворений, просмотр мультфильмов по экологии.</a:t>
            </a:r>
          </a:p>
          <a:p>
            <a:pPr marL="285750" indent="-285750">
              <a:buFontTx/>
              <a:buChar char="-"/>
            </a:pP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endParaRPr lang="ru-RU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endParaRPr lang="ru-RU" sz="1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endParaRPr lang="ru-RU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endParaRPr lang="ru-RU" sz="1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endParaRPr lang="ru-RU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endParaRPr lang="ru-RU" sz="1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endParaRPr lang="ru-RU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endParaRPr lang="ru-RU" sz="1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endParaRPr lang="ru-RU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endParaRPr lang="ru-RU" sz="1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endParaRPr lang="ru-RU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endParaRPr lang="ru-RU" sz="1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endParaRPr lang="ru-RU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779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423E5D-75FC-49FD-BB76-2DE88F238E5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85881B1-2303-4B76-B661-D764156701E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6D3ACBE-DCB0-491C-9CE9-9455941C06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D22B1CF-0D47-4079-879F-FDE25B130429}"/>
              </a:ext>
            </a:extLst>
          </p:cNvPr>
          <p:cNvSpPr txBox="1"/>
          <p:nvPr/>
        </p:nvSpPr>
        <p:spPr>
          <a:xfrm>
            <a:off x="1" y="0"/>
            <a:ext cx="12126896" cy="76841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ru-RU" sz="28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Перспективный план мероприятий</a:t>
            </a:r>
            <a:endParaRPr lang="en-US" sz="28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18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Определение цели, задач, подбор литературы.</a:t>
            </a:r>
            <a:endParaRPr lang="en-US" sz="2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	Ознакомление с передовым педагогическим опытом.</a:t>
            </a:r>
            <a:endParaRPr lang="en-US" sz="2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Насыщение ППРС по теме исследования </a:t>
            </a:r>
            <a:r>
              <a:rPr lang="en-US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-  </a:t>
            </a:r>
            <a:endParaRPr lang="ru-RU" sz="2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0</a:t>
            </a:r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6.12.21г.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28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2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28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2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28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en-US" sz="2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8926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423E5D-75FC-49FD-BB76-2DE88F238E5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85881B1-2303-4B76-B661-D764156701E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6D3ACBE-DCB0-491C-9CE9-9455941C06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56BD4EAD-679F-4131-9DA7-7B10293FB9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8833292"/>
              </p:ext>
            </p:extLst>
          </p:nvPr>
        </p:nvGraphicFramePr>
        <p:xfrm>
          <a:off x="156839" y="874597"/>
          <a:ext cx="11878322" cy="5482658"/>
        </p:xfrm>
        <a:graphic>
          <a:graphicData uri="http://schemas.openxmlformats.org/drawingml/2006/table">
            <a:tbl>
              <a:tblPr firstRow="1" firstCol="1" bandRow="1"/>
              <a:tblGrid>
                <a:gridCol w="9703293">
                  <a:extLst>
                    <a:ext uri="{9D8B030D-6E8A-4147-A177-3AD203B41FA5}">
                      <a16:colId xmlns:a16="http://schemas.microsoft.com/office/drawing/2014/main" val="3218921612"/>
                    </a:ext>
                  </a:extLst>
                </a:gridCol>
                <a:gridCol w="2175029">
                  <a:extLst>
                    <a:ext uri="{9D8B030D-6E8A-4147-A177-3AD203B41FA5}">
                      <a16:colId xmlns:a16="http://schemas.microsoft.com/office/drawing/2014/main" val="734661506"/>
                    </a:ext>
                  </a:extLst>
                </a:gridCol>
              </a:tblGrid>
              <a:tr h="8647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Д/и «Хорошо – плохо»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 мультфильма «Разделение мусора»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7.12.21г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97547760"/>
                  </a:ext>
                </a:extLst>
              </a:tr>
              <a:tr h="3299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Беседа « Сортируем мусор. Бережем природу»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8.12.21г.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41666829"/>
                  </a:ext>
                </a:extLst>
              </a:tr>
              <a:tr h="3299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Просмотр мультфильма «Свинка Пеппа – переработка мусора»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16.12.21г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91834292"/>
                  </a:ext>
                </a:extLst>
              </a:tr>
              <a:tr h="4131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Художественно-творческая деятельность (рисование «Планета без мусора»)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10.12.21г.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9910927"/>
                  </a:ext>
                </a:extLst>
              </a:tr>
              <a:tr h="5908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Д/и «Куда я это положу?» (что лишнее)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Чтение экологических сказок «Нет места мусору», «Зайчонок и медвежонок»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13-14.12.21г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13976208"/>
                  </a:ext>
                </a:extLst>
              </a:tr>
              <a:tr h="3299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Беседа «Мусор нам не нужен, мы с природой дружим»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15.12.21г.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34128221"/>
                  </a:ext>
                </a:extLst>
              </a:tr>
              <a:tr h="3299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Акция « Хорошие дела начинаются с простых вещей»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17.12.21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8468201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Чтение сказки «Вторая жизнь» </a:t>
                      </a:r>
                      <a:r>
                        <a:rPr lang="ru-RU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К.Н.Лысова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9.12.21г. 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41467618"/>
                  </a:ext>
                </a:extLst>
              </a:tr>
              <a:tr h="3299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Поделка с брусового материала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16.12.21г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2138242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AD02FC6F-FBEE-4A22-8167-3FCFE03E039C}"/>
              </a:ext>
            </a:extLst>
          </p:cNvPr>
          <p:cNvSpPr txBox="1"/>
          <p:nvPr/>
        </p:nvSpPr>
        <p:spPr>
          <a:xfrm>
            <a:off x="4643200" y="175689"/>
            <a:ext cx="51538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детьми</a:t>
            </a:r>
          </a:p>
        </p:txBody>
      </p:sp>
    </p:spTree>
    <p:extLst>
      <p:ext uri="{BB962C8B-B14F-4D97-AF65-F5344CB8AC3E}">
        <p14:creationId xmlns:p14="http://schemas.microsoft.com/office/powerpoint/2010/main" val="1047762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423E5D-75FC-49FD-BB76-2DE88F238E5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85881B1-2303-4B76-B661-D764156701E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6D3ACBE-DCB0-491C-9CE9-9455941C06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427"/>
            <a:ext cx="12192000" cy="6858000"/>
          </a:xfrm>
          <a:prstGeom prst="rect">
            <a:avLst/>
          </a:prstGeom>
        </p:spPr>
      </p:pic>
      <p:graphicFrame>
        <p:nvGraphicFramePr>
          <p:cNvPr id="7" name="Таблица 6">
            <a:extLst>
              <a:ext uri="{FF2B5EF4-FFF2-40B4-BE49-F238E27FC236}">
                <a16:creationId xmlns:a16="http://schemas.microsoft.com/office/drawing/2014/main" id="{6F4AFDE7-DDB5-4A74-913E-DF51EF05628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9922440"/>
              </p:ext>
            </p:extLst>
          </p:nvPr>
        </p:nvGraphicFramePr>
        <p:xfrm>
          <a:off x="399068" y="553864"/>
          <a:ext cx="11670382" cy="5516471"/>
        </p:xfrm>
        <a:graphic>
          <a:graphicData uri="http://schemas.openxmlformats.org/drawingml/2006/table">
            <a:tbl>
              <a:tblPr firstRow="1" firstCol="1" bandRow="1"/>
              <a:tblGrid>
                <a:gridCol w="8514113">
                  <a:extLst>
                    <a:ext uri="{9D8B030D-6E8A-4147-A177-3AD203B41FA5}">
                      <a16:colId xmlns:a16="http://schemas.microsoft.com/office/drawing/2014/main" val="736848316"/>
                    </a:ext>
                  </a:extLst>
                </a:gridCol>
                <a:gridCol w="3156269">
                  <a:extLst>
                    <a:ext uri="{9D8B030D-6E8A-4147-A177-3AD203B41FA5}">
                      <a16:colId xmlns:a16="http://schemas.microsoft.com/office/drawing/2014/main" val="1434109215"/>
                    </a:ext>
                  </a:extLst>
                </a:gridCol>
              </a:tblGrid>
              <a:tr h="2739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613" marR="34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5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613" marR="34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4362546"/>
                  </a:ext>
                </a:extLst>
              </a:tr>
              <a:tr h="13330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Оформление информационного стенда для родителей «Мусор делится на три»</a:t>
                      </a:r>
                    </a:p>
                  </a:txBody>
                  <a:tcPr marL="34613" marR="34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6.12.21г</a:t>
                      </a:r>
                    </a:p>
                  </a:txBody>
                  <a:tcPr marL="34613" marR="34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13259614"/>
                  </a:ext>
                </a:extLst>
              </a:tr>
              <a:tr h="8361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Консультация «Мусор проблема №1»</a:t>
                      </a:r>
                    </a:p>
                  </a:txBody>
                  <a:tcPr marL="34613" marR="34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9.12.21г</a:t>
                      </a:r>
                    </a:p>
                  </a:txBody>
                  <a:tcPr marL="34613" marR="34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207716"/>
                  </a:ext>
                </a:extLst>
              </a:tr>
              <a:tr h="8361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Буклеты «Разделительный сбор мусора»</a:t>
                      </a:r>
                    </a:p>
                  </a:txBody>
                  <a:tcPr marL="34613" marR="34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7.12.21г.</a:t>
                      </a:r>
                    </a:p>
                  </a:txBody>
                  <a:tcPr marL="34613" marR="34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45006710"/>
                  </a:ext>
                </a:extLst>
              </a:tr>
              <a:tr h="12717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Совместно- художественное творчество « Мы с природой дружим»</a:t>
                      </a:r>
                    </a:p>
                  </a:txBody>
                  <a:tcPr marL="34613" marR="34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13.12.21г.</a:t>
                      </a:r>
                    </a:p>
                  </a:txBody>
                  <a:tcPr marL="34613" marR="34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41567140"/>
                  </a:ext>
                </a:extLst>
              </a:tr>
              <a:tr h="8361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Фотовыставка « Раздели мусор по пакетам дома»</a:t>
                      </a:r>
                    </a:p>
                  </a:txBody>
                  <a:tcPr marL="34613" marR="34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8.-15.12.21г</a:t>
                      </a:r>
                    </a:p>
                  </a:txBody>
                  <a:tcPr marL="34613" marR="34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82116051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7BE5A214-4233-49D7-B0A0-9D9966A1B597}"/>
              </a:ext>
            </a:extLst>
          </p:cNvPr>
          <p:cNvSpPr txBox="1"/>
          <p:nvPr/>
        </p:nvSpPr>
        <p:spPr>
          <a:xfrm>
            <a:off x="4062951" y="-15393"/>
            <a:ext cx="247465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родителями</a:t>
            </a:r>
          </a:p>
        </p:txBody>
      </p:sp>
    </p:spTree>
    <p:extLst>
      <p:ext uri="{BB962C8B-B14F-4D97-AF65-F5344CB8AC3E}">
        <p14:creationId xmlns:p14="http://schemas.microsoft.com/office/powerpoint/2010/main" val="1350098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423E5D-75FC-49FD-BB76-2DE88F238E5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85881B1-2303-4B76-B661-D764156701E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6D3ACBE-DCB0-491C-9CE9-9455941C06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38E4499-0F5B-4350-957A-8D3FBF5A5DD6}"/>
              </a:ext>
            </a:extLst>
          </p:cNvPr>
          <p:cNvSpPr txBox="1"/>
          <p:nvPr/>
        </p:nvSpPr>
        <p:spPr>
          <a:xfrm>
            <a:off x="62144" y="0"/>
            <a:ext cx="12129856" cy="105464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	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Проект помог детям и родителям понять, что нельзя выбрасывать мусор бездумно.</a:t>
            </a:r>
            <a:endParaRPr lang="ru-RU" sz="2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	Бумагу, картон, пластмассу, стекло, жестяные предметы нужно сортировать дома и складывать в специальные контейнеры, батарейки сдавать в пункты приема.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	Дети поняли, что нужно бережно относиться к вещам, делать из брусового материала оригинальные подарки, различные пособия  для познавательной, театральной и игровой деятельности.</a:t>
            </a:r>
          </a:p>
          <a:p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7100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</TotalTime>
  <Words>676</Words>
  <Application>Microsoft Office PowerPoint</Application>
  <PresentationFormat>Широкоэкранный</PresentationFormat>
  <Paragraphs>165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. yulia</dc:creator>
  <cp:lastModifiedBy>. yulia</cp:lastModifiedBy>
  <cp:revision>11</cp:revision>
  <dcterms:created xsi:type="dcterms:W3CDTF">2022-01-02T03:12:03Z</dcterms:created>
  <dcterms:modified xsi:type="dcterms:W3CDTF">2022-04-19T12:09:05Z</dcterms:modified>
</cp:coreProperties>
</file>