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7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C8446B-AF8C-424B-996A-BA320EEA0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6431" y="1822221"/>
            <a:ext cx="8899133" cy="2035098"/>
          </a:xfrm>
        </p:spPr>
        <p:txBody>
          <a:bodyPr/>
          <a:lstStyle/>
          <a:p>
            <a:r>
              <a:rPr lang="ru-RU" sz="4500" dirty="0"/>
              <a:t>Пища, домашняя утварь и средства передвижения жителей мордовского края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5D5156-C8F8-C945-B86E-774FB20274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6400" y="4343400"/>
            <a:ext cx="7086600" cy="1086237"/>
          </a:xfrm>
        </p:spPr>
        <p:txBody>
          <a:bodyPr/>
          <a:lstStyle/>
          <a:p>
            <a:pPr algn="l"/>
            <a:r>
              <a:rPr lang="ru-RU" b="1" dirty="0"/>
              <a:t>Выполнила: ученица 7Б </a:t>
            </a:r>
            <a:r>
              <a:rPr lang="ru-RU" b="1" dirty="0" smtClean="0"/>
              <a:t>класса Рудакова Мария</a:t>
            </a:r>
          </a:p>
          <a:p>
            <a:pPr algn="l"/>
            <a:r>
              <a:rPr lang="ru-RU" b="1" smtClean="0"/>
              <a:t>г</a:t>
            </a:r>
            <a:r>
              <a:rPr lang="ru-RU" b="1" smtClean="0"/>
              <a:t>.Саранск Республика </a:t>
            </a:r>
            <a:r>
              <a:rPr lang="ru-RU" b="1" dirty="0" smtClean="0"/>
              <a:t>Мордовия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14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F8B556C4-7E49-4C36-845D-FC58F50734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4F450E9-CA3D-F743-A5EC-8D2DEE63E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20213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9A5C3D7-E6CC-6C40-8716-E9B0642BC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99" y="1366024"/>
            <a:ext cx="9601200" cy="41259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Важное место в хозяйстве занимала утварь для переработки продуктов. </a:t>
            </a:r>
            <a:r>
              <a:rPr lang="ru-RU" sz="2400" b="1" dirty="0"/>
              <a:t>Зерно мололи на водяных и ветряных мельницах.</a:t>
            </a:r>
            <a:r>
              <a:rPr lang="ru-RU" sz="2400" dirty="0"/>
              <a:t> Небольшое количество муки можно было получить при помощи ручной мельницы с каменными или деревянными жерновами.</a:t>
            </a:r>
          </a:p>
          <a:p>
            <a:pPr marL="0" indent="0">
              <a:buNone/>
            </a:pPr>
            <a:r>
              <a:rPr lang="ru-RU" sz="2400" dirty="0"/>
              <a:t>Масло пахтали простейшим способом в </a:t>
            </a:r>
            <a:r>
              <a:rPr lang="ru-RU" sz="2400" b="1" dirty="0"/>
              <a:t>горшке деревянной мутовкой.</a:t>
            </a:r>
          </a:p>
          <a:p>
            <a:pPr marL="0" indent="0">
              <a:buNone/>
            </a:pPr>
            <a:r>
              <a:rPr lang="ru-RU" sz="2400" dirty="0"/>
              <a:t>Для обработки капусты и разделки мяса также использовали </a:t>
            </a:r>
            <a:r>
              <a:rPr lang="ru-RU" sz="2400" b="1" dirty="0"/>
              <a:t>деревянное корыто.</a:t>
            </a:r>
          </a:p>
          <a:p>
            <a:pPr marL="0" indent="0">
              <a:buNone/>
            </a:pPr>
            <a:r>
              <a:rPr lang="ru-RU" sz="2400" dirty="0"/>
              <a:t>Для засолки мяса, огурцов, капусты, грибов, мочения яблок использовали </a:t>
            </a:r>
            <a:r>
              <a:rPr lang="ru-RU" sz="2400" b="1" dirty="0"/>
              <a:t>кадушки</a:t>
            </a:r>
            <a:r>
              <a:rPr lang="ru-RU" sz="2400" dirty="0"/>
              <a:t>, которые в </a:t>
            </a:r>
            <a:r>
              <a:rPr lang="en-GB" sz="2400" dirty="0"/>
              <a:t>XVII-XVIII </a:t>
            </a:r>
            <a:r>
              <a:rPr lang="ru-RU" sz="2400" dirty="0"/>
              <a:t>в. были выжженными или долблеными из дерева.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434186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="" xmlns:a16="http://schemas.microsoft.com/office/drawing/2014/main" id="{F8B556C4-7E49-4C36-845D-FC58F50734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08319094-999E-F449-962C-E03634E30C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4185" b="1546"/>
          <a:stretch/>
        </p:blipFill>
        <p:spPr>
          <a:xfrm>
            <a:off x="-1" y="0"/>
            <a:ext cx="12192001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3C2BF4-BD32-5F4E-9DCF-B69CEC123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295410"/>
            <a:ext cx="5576178" cy="862980"/>
          </a:xfrm>
        </p:spPr>
        <p:txBody>
          <a:bodyPr>
            <a:normAutofit/>
          </a:bodyPr>
          <a:lstStyle/>
          <a:p>
            <a:r>
              <a:rPr lang="ru-RU"/>
              <a:t>Пища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6318E2B-0FDA-4D41-9104-B93993190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Основу питания народов мордовского края издавна составляла растительная пища, </a:t>
            </a:r>
            <a:r>
              <a:rPr lang="ru-RU" sz="2400" b="1" dirty="0"/>
              <a:t>прежде всего продукты, получаемые из хлебных злаков (ржи, проса, полбы, овса, пшеницы, гречихи). </a:t>
            </a:r>
            <a:r>
              <a:rPr lang="ru-RU" sz="2400" dirty="0"/>
              <a:t>Особенно широкое применение имела ржаная мука. Она шла на выпечку хлеба из кислого теста. Кроме него, выпекались разнообразные мучные  изделия, входившие в рацион праздничного питания, например </a:t>
            </a:r>
            <a:r>
              <a:rPr lang="ru-RU" sz="2400" b="1" dirty="0"/>
              <a:t>пироги</a:t>
            </a:r>
            <a:r>
              <a:rPr lang="ru-RU" sz="2400" dirty="0"/>
              <a:t> (</a:t>
            </a:r>
            <a:r>
              <a:rPr lang="ru-RU" sz="2400" dirty="0" err="1"/>
              <a:t>перяка</a:t>
            </a:r>
            <a:r>
              <a:rPr lang="ru-RU" sz="2400" dirty="0"/>
              <a:t>, </a:t>
            </a:r>
            <a:r>
              <a:rPr lang="ru-RU" sz="2400" dirty="0" err="1"/>
              <a:t>прякам</a:t>
            </a:r>
            <a:r>
              <a:rPr lang="ru-RU" sz="2400" dirty="0"/>
              <a:t>., </a:t>
            </a:r>
            <a:r>
              <a:rPr lang="ru-RU" sz="2400" dirty="0" err="1"/>
              <a:t>бэлешт</a:t>
            </a:r>
            <a:r>
              <a:rPr lang="ru-RU" sz="2400" dirty="0"/>
              <a:t>.). Повсеместно по праздникам готовили </a:t>
            </a:r>
            <a:r>
              <a:rPr lang="ru-RU" sz="2400" b="1" dirty="0"/>
              <a:t>ватрушки</a:t>
            </a:r>
            <a:r>
              <a:rPr lang="ru-RU" sz="2400" dirty="0"/>
              <a:t> (</a:t>
            </a:r>
            <a:r>
              <a:rPr lang="ru-RU" sz="2400" dirty="0" err="1"/>
              <a:t>панжакатм</a:t>
            </a:r>
            <a:r>
              <a:rPr lang="ru-RU" sz="2400" dirty="0"/>
              <a:t>., </a:t>
            </a:r>
            <a:r>
              <a:rPr lang="ru-RU" sz="2400" dirty="0" err="1"/>
              <a:t>пэрэмэчит</a:t>
            </a:r>
            <a:r>
              <a:rPr lang="ru-RU" sz="2400" dirty="0"/>
              <a:t>.) с начинкой из мятого картофеля, конопляного семени, пареной тыквы и творога.</a:t>
            </a:r>
          </a:p>
        </p:txBody>
      </p:sp>
    </p:spTree>
    <p:extLst>
      <p:ext uri="{BB962C8B-B14F-4D97-AF65-F5344CB8AC3E}">
        <p14:creationId xmlns:p14="http://schemas.microsoft.com/office/powerpoint/2010/main" xmlns="" val="2941101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="" xmlns:a16="http://schemas.microsoft.com/office/drawing/2014/main" id="{83B91B61-BFCA-4647-957E-A8269BE46F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CAF934E-2A5E-F340-97BE-33AB5AC5B8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24" r="33507" b="-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2D1D7C6-1C89-420C-8D35-4836541671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35224AE-634C-1B4F-8558-5A2AFE1A9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006" y="681463"/>
            <a:ext cx="6867532" cy="54950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Традиционным кушаньем народов мордовского края являются блины </a:t>
            </a:r>
            <a:r>
              <a:rPr lang="ru-RU" sz="2400" dirty="0"/>
              <a:t>(</a:t>
            </a:r>
            <a:r>
              <a:rPr lang="ru-RU" sz="2400" dirty="0" err="1"/>
              <a:t>пачат</a:t>
            </a:r>
            <a:r>
              <a:rPr lang="ru-RU" sz="2400" dirty="0"/>
              <a:t>, </a:t>
            </a:r>
            <a:r>
              <a:rPr lang="ru-RU" sz="2400" dirty="0" err="1"/>
              <a:t>пачалксетьм</a:t>
            </a:r>
            <a:r>
              <a:rPr lang="ru-RU" sz="2400" dirty="0"/>
              <a:t>., ту </a:t>
            </a:r>
            <a:r>
              <a:rPr lang="ru-RU" sz="2400" dirty="0" err="1"/>
              <a:t>беленет</a:t>
            </a:r>
            <a:r>
              <a:rPr lang="ru-RU" sz="2400" dirty="0"/>
              <a:t>.), входившие в состав как повседневной, так и обрядовой пищи. Употреблялись они с конопляным, реже сливочным маслом и подавались обычно к завтраку.</a:t>
            </a:r>
          </a:p>
          <a:p>
            <a:pPr marL="0" indent="0">
              <a:buNone/>
            </a:pPr>
            <a:r>
              <a:rPr lang="ru-RU" sz="2400" dirty="0"/>
              <a:t>Наиболее древним видом выпечки были </a:t>
            </a:r>
            <a:r>
              <a:rPr lang="ru-RU" sz="2400" b="1" dirty="0"/>
              <a:t>лепешки из пресного, часто сдобного теста </a:t>
            </a:r>
            <a:r>
              <a:rPr lang="ru-RU" sz="2400" dirty="0"/>
              <a:t>(</a:t>
            </a:r>
            <a:r>
              <a:rPr lang="ru-RU" sz="2400" dirty="0" err="1"/>
              <a:t>цюкор</a:t>
            </a:r>
            <a:r>
              <a:rPr lang="ru-RU" sz="2400" dirty="0"/>
              <a:t>, </a:t>
            </a:r>
            <a:r>
              <a:rPr lang="ru-RU" sz="2400" dirty="0" err="1"/>
              <a:t>сюкоротм</a:t>
            </a:r>
            <a:r>
              <a:rPr lang="ru-RU" sz="2400" dirty="0"/>
              <a:t>.; </a:t>
            </a:r>
            <a:r>
              <a:rPr lang="ru-RU" sz="2400" dirty="0" err="1"/>
              <a:t>чекуры</a:t>
            </a:r>
            <a:r>
              <a:rPr lang="ru-RU" sz="2400" dirty="0"/>
              <a:t>, </a:t>
            </a:r>
            <a:r>
              <a:rPr lang="ru-RU" sz="2400" dirty="0" err="1"/>
              <a:t>ботаницыр</a:t>
            </a:r>
            <a:r>
              <a:rPr lang="ru-RU" sz="2400" dirty="0"/>
              <a:t>.; </a:t>
            </a:r>
            <a:r>
              <a:rPr lang="ru-RU" sz="2400" dirty="0" err="1"/>
              <a:t>кумэч</a:t>
            </a:r>
            <a:r>
              <a:rPr lang="ru-RU" sz="2400" dirty="0"/>
              <a:t>, </a:t>
            </a:r>
            <a:r>
              <a:rPr lang="ru-RU" sz="2400" dirty="0" err="1"/>
              <a:t>чигелдэкт</a:t>
            </a:r>
            <a:r>
              <a:rPr lang="ru-RU" sz="2400" dirty="0"/>
              <a:t>.). Татры некоторые пресные изделия (</a:t>
            </a:r>
            <a:r>
              <a:rPr lang="ru-RU" sz="2400" dirty="0" err="1"/>
              <a:t>юача</a:t>
            </a:r>
            <a:r>
              <a:rPr lang="ru-RU" sz="2400" dirty="0"/>
              <a:t> и </a:t>
            </a:r>
            <a:r>
              <a:rPr lang="ru-RU" sz="2400" dirty="0" err="1"/>
              <a:t>катлама</a:t>
            </a:r>
            <a:r>
              <a:rPr lang="ru-RU" sz="2400" dirty="0"/>
              <a:t>) не пекли, а жарили в кипящем масле в котле. Подобные изделия имели обрядовое значение, их пекли на различные моления, свадьбу, к торжествам по случаю рождения детей.</a:t>
            </a:r>
          </a:p>
        </p:txBody>
      </p:sp>
    </p:spTree>
    <p:extLst>
      <p:ext uri="{BB962C8B-B14F-4D97-AF65-F5344CB8AC3E}">
        <p14:creationId xmlns:p14="http://schemas.microsoft.com/office/powerpoint/2010/main" xmlns="" val="28978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>
            <a:extLst>
              <a:ext uri="{FF2B5EF4-FFF2-40B4-BE49-F238E27FC236}">
                <a16:creationId xmlns="" xmlns:a16="http://schemas.microsoft.com/office/drawing/2014/main" id="{1C47D4F4-0CFE-4B87-8C7E-3681081D3C5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5" name="Rectangle 15">
            <a:extLst>
              <a:ext uri="{FF2B5EF4-FFF2-40B4-BE49-F238E27FC236}">
                <a16:creationId xmlns="" xmlns:a16="http://schemas.microsoft.com/office/drawing/2014/main" id="{975DA423-1E6A-406A-9B05-E620EFA1F5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BEDC39EA-F959-BF4E-8849-9E24A255BB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43" r="7547" b="2"/>
          <a:stretch/>
        </p:blipFill>
        <p:spPr>
          <a:xfrm>
            <a:off x="20" y="-1"/>
            <a:ext cx="4373525" cy="34380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A37D04E-5551-8947-B611-ED38F5797A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63" r="2" b="2"/>
          <a:stretch/>
        </p:blipFill>
        <p:spPr>
          <a:xfrm>
            <a:off x="20" y="3438457"/>
            <a:ext cx="4373525" cy="3429000"/>
          </a:xfrm>
          <a:prstGeom prst="rect">
            <a:avLst/>
          </a:prstGeom>
        </p:spPr>
      </p:pic>
      <p:sp>
        <p:nvSpPr>
          <p:cNvPr id="17" name="Rectangle 17">
            <a:extLst>
              <a:ext uri="{FF2B5EF4-FFF2-40B4-BE49-F238E27FC236}">
                <a16:creationId xmlns="" xmlns:a16="http://schemas.microsoft.com/office/drawing/2014/main" id="{B5408C03-B752-49FB-ABD5-7ED758AE48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57E3B9-6E93-074D-A470-C142998E6F5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858144" y="935463"/>
            <a:ext cx="6855761" cy="4987073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400" dirty="0"/>
              <a:t>Из жидких кушани</a:t>
            </a:r>
            <a:r>
              <a:rPr lang="ru-RU" sz="2400" dirty="0"/>
              <a:t>й </a:t>
            </a:r>
            <a:r>
              <a:rPr lang="en-US" sz="2400" dirty="0"/>
              <a:t>были распространены </a:t>
            </a:r>
            <a:r>
              <a:rPr lang="en-US" sz="2400" b="1" dirty="0"/>
              <a:t>щи</a:t>
            </a:r>
            <a:r>
              <a:rPr lang="en-US" sz="2400" dirty="0"/>
              <a:t> (лям, ямм; штит), разнообразные супы и похлебки (шонгарям, вецаямм; шурбат.). У мордвы в качестве обрядового блюда бытовала </a:t>
            </a:r>
            <a:r>
              <a:rPr lang="en-US" sz="2400" b="1" dirty="0"/>
              <a:t>селянка</a:t>
            </a:r>
            <a:r>
              <a:rPr lang="en-US" sz="2400" dirty="0"/>
              <a:t>. </a:t>
            </a:r>
          </a:p>
          <a:p>
            <a:pPr marL="0" indent="0">
              <a:buNone/>
            </a:pPr>
            <a:r>
              <a:rPr lang="en-US" sz="2400" dirty="0"/>
              <a:t>В питании русских большое значение имели </a:t>
            </a:r>
            <a:r>
              <a:rPr lang="en-US" sz="2400" b="1" dirty="0"/>
              <a:t>пельмени</a:t>
            </a:r>
            <a:r>
              <a:rPr lang="en-US" sz="2400" dirty="0"/>
              <a:t>, которые готовили в основном в осеннее-зимний период. У мордвы и татар пельмени (сыргавскне пряка, цемарам.; ит пильмэнет.) были праздничным блюдом, в качестве начинки для них, кроме мяса, использовали картофель, капусту, творог, горох. </a:t>
            </a:r>
          </a:p>
          <a:p>
            <a:pPr marL="0" indent="0">
              <a:buNone/>
            </a:pPr>
            <a:r>
              <a:rPr lang="en-US" sz="2400" dirty="0"/>
              <a:t>К жидким блюдам относилась также </a:t>
            </a:r>
            <a:r>
              <a:rPr lang="en-US" sz="2400" b="1" dirty="0"/>
              <a:t>салма</a:t>
            </a:r>
            <a:r>
              <a:rPr lang="en-US" sz="2400" dirty="0"/>
              <a:t>. Она содержала кусочки круто замешенного теста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1615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F8B556C4-7E49-4C36-845D-FC58F50734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1A6EF9-96A6-E04B-A71C-52201FC906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9FB517-0B07-E04B-99E9-C327BFA6D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99" y="2048881"/>
            <a:ext cx="9601200" cy="2760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Важное место в пище народов края занимали </a:t>
            </a:r>
            <a:r>
              <a:rPr lang="ru-RU" sz="2400" b="1" dirty="0"/>
              <a:t>каши из разнообразных круп</a:t>
            </a:r>
            <a:r>
              <a:rPr lang="ru-RU" sz="2400" dirty="0"/>
              <a:t>, сваренных на молоке или воде. Особенно широкое употребление имела </a:t>
            </a:r>
            <a:r>
              <a:rPr lang="ru-RU" sz="2400" b="1" dirty="0"/>
              <a:t>пшенная каша</a:t>
            </a:r>
            <a:r>
              <a:rPr lang="ru-RU" sz="2400" dirty="0"/>
              <a:t>. Она являлась не только повседневным, но и обрядовым блюдом. </a:t>
            </a:r>
          </a:p>
          <a:p>
            <a:pPr marL="0" indent="0">
              <a:buNone/>
            </a:pPr>
            <a:r>
              <a:rPr lang="ru-RU" sz="2400" dirty="0"/>
              <a:t>Так, русская свадьба начиналась с угощения гостей кашей, у мордвы накануне свадьбы родственницы приносили невесте по горшку каши, у татар во время свадебной церемонии ею кормили подруг невесты. </a:t>
            </a:r>
          </a:p>
        </p:txBody>
      </p:sp>
    </p:spTree>
    <p:extLst>
      <p:ext uri="{BB962C8B-B14F-4D97-AF65-F5344CB8AC3E}">
        <p14:creationId xmlns:p14="http://schemas.microsoft.com/office/powerpoint/2010/main" xmlns="" val="2852769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5">
            <a:extLst>
              <a:ext uri="{FF2B5EF4-FFF2-40B4-BE49-F238E27FC236}">
                <a16:creationId xmlns="" xmlns:a16="http://schemas.microsoft.com/office/drawing/2014/main" id="{975DA423-1E6A-406A-9B05-E620EFA1F59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3C7F432-7760-6748-99E4-69C52A3B86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834" r="1" b="9891"/>
          <a:stretch/>
        </p:blipFill>
        <p:spPr>
          <a:xfrm>
            <a:off x="20" y="-1"/>
            <a:ext cx="4373525" cy="34380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C69C0819-9DD4-AF42-B562-1352E1731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40" r="5242"/>
          <a:stretch/>
        </p:blipFill>
        <p:spPr>
          <a:xfrm>
            <a:off x="20" y="3438457"/>
            <a:ext cx="4373525" cy="3429000"/>
          </a:xfrm>
          <a:prstGeom prst="rect">
            <a:avLst/>
          </a:prstGeom>
        </p:spPr>
      </p:pic>
      <p:sp>
        <p:nvSpPr>
          <p:cNvPr id="15" name="Rectangle 17">
            <a:extLst>
              <a:ext uri="{FF2B5EF4-FFF2-40B4-BE49-F238E27FC236}">
                <a16:creationId xmlns="" xmlns:a16="http://schemas.microsoft.com/office/drawing/2014/main" id="{B5408C03-B752-49FB-ABD5-7ED758AE48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C65CD26-73C9-3544-A8CC-7B6E97DF7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8822" y="693641"/>
            <a:ext cx="6876501" cy="5488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Важное место в питании занимало </a:t>
            </a:r>
            <a:r>
              <a:rPr lang="ru-RU" sz="2400" b="1" dirty="0"/>
              <a:t>молоко</a:t>
            </a:r>
            <a:r>
              <a:rPr lang="ru-RU" sz="2400" dirty="0"/>
              <a:t>. Из него делали масло, творог. В большом количестве, особенно мордва и татары, </a:t>
            </a:r>
            <a:r>
              <a:rPr lang="ru-RU" sz="2400" b="1" dirty="0"/>
              <a:t>заготавливали квашеное молоко </a:t>
            </a:r>
            <a:r>
              <a:rPr lang="ru-RU" sz="2400" dirty="0"/>
              <a:t>(</a:t>
            </a:r>
            <a:r>
              <a:rPr lang="ru-RU" sz="2400" dirty="0" err="1"/>
              <a:t>шапама</a:t>
            </a:r>
            <a:r>
              <a:rPr lang="ru-RU" sz="2400" dirty="0"/>
              <a:t> </a:t>
            </a:r>
            <a:r>
              <a:rPr lang="ru-RU" sz="2400" dirty="0" err="1"/>
              <a:t>лофца</a:t>
            </a:r>
            <a:r>
              <a:rPr lang="ru-RU" sz="2400" dirty="0"/>
              <a:t>, </a:t>
            </a:r>
            <a:r>
              <a:rPr lang="ru-RU" sz="2400" dirty="0" err="1"/>
              <a:t>чапамо</a:t>
            </a:r>
            <a:r>
              <a:rPr lang="ru-RU" sz="2400" dirty="0"/>
              <a:t> ловцом.; </a:t>
            </a:r>
            <a:r>
              <a:rPr lang="ru-RU" sz="2400" dirty="0" err="1"/>
              <a:t>катыкт</a:t>
            </a:r>
            <a:r>
              <a:rPr lang="ru-RU" sz="2400" dirty="0"/>
              <a:t>.), которое предварительно томили в печи, а затем заквашивали сметаной или старой простоквашей. Его употребляли в качестве самостоятельного блюда, подавали с кашами, блинами.</a:t>
            </a:r>
          </a:p>
          <a:p>
            <a:pPr marL="0" indent="0">
              <a:buNone/>
            </a:pPr>
            <a:r>
              <a:rPr lang="ru-RU" sz="2400" b="1" dirty="0"/>
              <a:t>Мясо</a:t>
            </a:r>
            <a:r>
              <a:rPr lang="ru-RU" sz="2400" dirty="0"/>
              <a:t> в основном применялось для приготовления первых блюд и начинки к мучным изделиям. Татары, будучи мусульманами, не ели свинину, но употребляли в пищу конину, из которой заготавливали впрок колбасу. У мордвы конина до христианизации служила обрядовой пищей</a:t>
            </a:r>
          </a:p>
        </p:txBody>
      </p:sp>
    </p:spTree>
    <p:extLst>
      <p:ext uri="{BB962C8B-B14F-4D97-AF65-F5344CB8AC3E}">
        <p14:creationId xmlns:p14="http://schemas.microsoft.com/office/powerpoint/2010/main" xmlns="" val="3064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F8B556C4-7E49-4C36-845D-FC58F50734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54EF686-6A47-C14C-B643-E3BE014190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r="9777" b="-1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1CB82D-CFA4-3F4F-BCEF-090797B0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332" y="1443130"/>
            <a:ext cx="4685668" cy="725163"/>
          </a:xfrm>
        </p:spPr>
        <p:txBody>
          <a:bodyPr>
            <a:normAutofit/>
          </a:bodyPr>
          <a:lstStyle/>
          <a:p>
            <a:r>
              <a:rPr lang="ru-RU" dirty="0"/>
              <a:t>Транспорт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6881E63-1081-2843-B06E-21D6F002A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904" y="2759584"/>
            <a:ext cx="9396190" cy="1703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Для перевозки грузов и людей летом использовали </a:t>
            </a:r>
            <a:r>
              <a:rPr lang="ru-RU" sz="2400" b="1" dirty="0"/>
              <a:t>различные виды телег</a:t>
            </a:r>
            <a:r>
              <a:rPr lang="ru-RU" sz="2400" dirty="0"/>
              <a:t>, а зимой </a:t>
            </a:r>
            <a:r>
              <a:rPr lang="ru-RU" sz="2400" b="1" dirty="0"/>
              <a:t>сани</a:t>
            </a:r>
            <a:r>
              <a:rPr lang="ru-RU" sz="2400" dirty="0"/>
              <a:t>. Как правило, все они изготовлялись самими крестьянами. Также ими производилась различная упряжь: хомуты, вожжи, узды, плети, </a:t>
            </a:r>
            <a:r>
              <a:rPr lang="ru-RU" sz="2400" dirty="0" err="1"/>
              <a:t>потники</a:t>
            </a:r>
            <a:r>
              <a:rPr lang="ru-RU" sz="2400" dirty="0"/>
              <a:t> для накрытия лошадей зимой.</a:t>
            </a:r>
          </a:p>
        </p:txBody>
      </p:sp>
    </p:spTree>
    <p:extLst>
      <p:ext uri="{BB962C8B-B14F-4D97-AF65-F5344CB8AC3E}">
        <p14:creationId xmlns:p14="http://schemas.microsoft.com/office/powerpoint/2010/main" xmlns="" val="810388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961D8973-EAA9-459A-AF59-BBB4233D6C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2C5595-1F59-3A41-A62A-B82A58F24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963" y="760916"/>
            <a:ext cx="5082657" cy="739079"/>
          </a:xfrm>
        </p:spPr>
        <p:txBody>
          <a:bodyPr>
            <a:normAutofit/>
          </a:bodyPr>
          <a:lstStyle/>
          <a:p>
            <a:r>
              <a:rPr lang="ru-RU" dirty="0"/>
              <a:t>Хранение и утварь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CD5CD54-D132-E744-8E7A-3292421FA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963" y="2119506"/>
            <a:ext cx="5868136" cy="38443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Одежду хранили в</a:t>
            </a:r>
            <a:r>
              <a:rPr lang="ru-RU" sz="2400" b="1" dirty="0"/>
              <a:t> долбленых сундуках</a:t>
            </a:r>
            <a:r>
              <a:rPr lang="ru-RU" sz="2400" dirty="0"/>
              <a:t>, которые у мордвы назывались </a:t>
            </a:r>
            <a:r>
              <a:rPr lang="ru-RU" sz="2400" b="1" dirty="0"/>
              <a:t>пари</a:t>
            </a:r>
            <a:r>
              <a:rPr lang="ru-RU" sz="2400" dirty="0"/>
              <a:t>, а также в коробах, кузовах и кошелях. Зерно и муку ссыпали в сусеки и лари или долбленые </a:t>
            </a:r>
            <a:r>
              <a:rPr lang="ru-RU" sz="2400" dirty="0" err="1"/>
              <a:t>пудовки</a:t>
            </a:r>
            <a:r>
              <a:rPr lang="ru-RU" sz="2400" dirty="0"/>
              <a:t>, которые служили одновременно и мерой. Орехи, хмель, мороженую и вяленую рыбу укладывали в холщовые мешки и кули из мочала. Молоко, пиво и брагу хранили в глиняных горшках, корчагах, кувшинах.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BEA8A33-C0D0-416D-8359-724B8828C7C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6447085-2794-E44D-8735-A293B1BF38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95" r="1301" b="-1"/>
          <a:stretch/>
        </p:blipFill>
        <p:spPr>
          <a:xfrm>
            <a:off x="7612260" y="10"/>
            <a:ext cx="4579739" cy="6857990"/>
          </a:xfrm>
          <a:prstGeom prst="rect">
            <a:avLst/>
          </a:prstGeom>
        </p:spPr>
      </p:pic>
      <p:cxnSp>
        <p:nvCxnSpPr>
          <p:cNvPr id="8" name="Прямая со стрелкой 7">
            <a:extLst>
              <a:ext uri="{FF2B5EF4-FFF2-40B4-BE49-F238E27FC236}">
                <a16:creationId xmlns="" xmlns:a16="http://schemas.microsoft.com/office/drawing/2014/main" id="{E934311C-5E65-044B-BEBE-B2639479C202}"/>
              </a:ext>
            </a:extLst>
          </p:cNvPr>
          <p:cNvCxnSpPr>
            <a:cxnSpLocks/>
          </p:cNvCxnSpPr>
          <p:nvPr/>
        </p:nvCxnSpPr>
        <p:spPr>
          <a:xfrm>
            <a:off x="5939573" y="2454817"/>
            <a:ext cx="1122866" cy="1858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786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83B91B61-BFCA-4647-957E-A8269BE46F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76CDC57-F58F-474A-84B8-E845056711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60" r="15148" b="1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92D1D7C6-1C89-420C-8D35-4836541671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F163642-5559-B540-971C-F0E0C33A4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8684" y="1662649"/>
            <a:ext cx="6176776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Для приема пищи использовались </a:t>
            </a:r>
            <a:r>
              <a:rPr lang="ru-RU" sz="2400" b="1" dirty="0"/>
              <a:t>точеные деревянные и глиняные чашки</a:t>
            </a:r>
            <a:r>
              <a:rPr lang="ru-RU" sz="2400" dirty="0"/>
              <a:t>, солонки, ложки. Кроме точеных солонок широко бытовали долбленые </a:t>
            </a:r>
            <a:r>
              <a:rPr lang="ru-RU" sz="2400" b="1" dirty="0" err="1"/>
              <a:t>солоницы</a:t>
            </a:r>
            <a:r>
              <a:rPr lang="ru-RU" sz="2400" dirty="0"/>
              <a:t>, которые у мордвы делались в виде утки. Такая солонка символизировала достаток в доме. Для раздачи пищи применялись деревянные половники. Напитки подавали на стол в горшках, а пили из деревянных и глиняных кружек, медных ковшей</a:t>
            </a:r>
          </a:p>
        </p:txBody>
      </p:sp>
    </p:spTree>
    <p:extLst>
      <p:ext uri="{BB962C8B-B14F-4D97-AF65-F5344CB8AC3E}">
        <p14:creationId xmlns:p14="http://schemas.microsoft.com/office/powerpoint/2010/main" xmlns="" val="74435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голки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774</Words>
  <Application>Microsoft Office PowerPoint</Application>
  <PresentationFormat>Произвольный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Уголки</vt:lpstr>
      <vt:lpstr>Пища, домашняя утварь и средства передвижения жителей мордовского края</vt:lpstr>
      <vt:lpstr>Пища</vt:lpstr>
      <vt:lpstr>Слайд 3</vt:lpstr>
      <vt:lpstr>Слайд 4</vt:lpstr>
      <vt:lpstr>Слайд 5</vt:lpstr>
      <vt:lpstr>Слайд 6</vt:lpstr>
      <vt:lpstr>Транспорт </vt:lpstr>
      <vt:lpstr>Хранение и утварь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Пища, домашняя утварь и средства передвижения жителей мордовског</dc:title>
  <dc:creator>Анна Рудакова</dc:creator>
  <cp:lastModifiedBy>КОРОТКОВА</cp:lastModifiedBy>
  <cp:revision>4</cp:revision>
  <dcterms:created xsi:type="dcterms:W3CDTF">2022-03-20T09:48:37Z</dcterms:created>
  <dcterms:modified xsi:type="dcterms:W3CDTF">2022-04-19T08:20:27Z</dcterms:modified>
</cp:coreProperties>
</file>