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0" r:id="rId3"/>
    <p:sldId id="293" r:id="rId4"/>
    <p:sldId id="298" r:id="rId5"/>
    <p:sldId id="295" r:id="rId6"/>
    <p:sldId id="275" r:id="rId7"/>
    <p:sldId id="304" r:id="rId8"/>
    <p:sldId id="302" r:id="rId9"/>
    <p:sldId id="303" r:id="rId10"/>
    <p:sldId id="294" r:id="rId11"/>
    <p:sldId id="299" r:id="rId12"/>
    <p:sldId id="297" r:id="rId13"/>
    <p:sldId id="267" r:id="rId14"/>
    <p:sldId id="296" r:id="rId15"/>
    <p:sldId id="305" r:id="rId16"/>
    <p:sldId id="291" r:id="rId17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360"/>
    <a:srgbClr val="FF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howGuides="1">
      <p:cViewPr varScale="1">
        <p:scale>
          <a:sx n="68" d="100"/>
          <a:sy n="68" d="100"/>
        </p:scale>
        <p:origin x="738" y="60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05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BC5DFD-D59C-4A78-9863-7389301FC12B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772CC64-04AB-4F40-B370-C9EC22A15BA9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90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53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2368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40000"/>
              <a:lumOff val="6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8E289087-3B90-4B7A-B0B3-663DF715D0C0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2050" name="Picture 2" descr="ГБУ ИМЦ Петродворцового района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26" y="6022975"/>
            <a:ext cx="95250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076F26-008E-40CD-B0DF-FD99CADBA164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и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20A7CE-0912-4C2F-926E-0DDC0C423B66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01BBC6F-1CE0-4655-9B16-DDAF1AD7C72C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4A0BB48E-C38A-489F-B21D-27EBF8DA1A52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824002-8F04-447D-8224-40D7ED6840A4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510220-7851-4877-87D8-65579BB1DD91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D1B4D7-E962-4AD5-804D-44BB05D648F1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E49B0F-5FC4-452C-84B9-DC5DB8F7EAF7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19F4E1-C9E2-4C86-91EE-CF98446AD814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rtl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C544DC91-F540-462A-9952-3A556B4DB6D1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 bwMode="black">
          <a:xfrm>
            <a:off x="631663" y="736219"/>
            <a:ext cx="609441" cy="609600"/>
          </a:xfrm>
          <a:prstGeom prst="rect">
            <a:avLst/>
          </a:prstGeom>
          <a:solidFill>
            <a:schemeClr val="accent1">
              <a:lumMod val="40000"/>
              <a:lumOff val="6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A4F087A6-40E8-4131-BEAB-4F5033CC1517}" type="datetime1">
              <a:rPr lang="ru-RU" smtClean="0"/>
              <a:t>19.04.2022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3074" name="Picture 2" descr="ГБУ ИМЦ Петродворцового района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341" y="854548"/>
            <a:ext cx="532772" cy="372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ic.academic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5940" y="188640"/>
            <a:ext cx="10153128" cy="4536504"/>
          </a:xfrm>
        </p:spPr>
        <p:txBody>
          <a:bodyPr rtlCol="0"/>
          <a:lstStyle/>
          <a:p>
            <a:pPr algn="ctr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учреждение 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дополнительного профессионального педагогического образования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центр повышения квалификации специалистов «Информационно‑методический центр» 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Петродворцового района Санкт‑Петербурга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 бюджетное  дошкольное образовательное учреждение</a:t>
            </a:r>
            <a:b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№ 6</a:t>
            </a:r>
            <a:b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общеразвивающего вида с приоритетным осуществлением деятельности по физическому развитию детей 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Петродворцового района Санкт-Петербурга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Районные методические чтения «Современный педагог – новой школе» 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Секция для инструкторов по физической культуре дошкольных образовательных учреждений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«Ознакомление дошкольников с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видами спорта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«Использование элементов спортивных игр для ознакомления старших дошкольников с видами спорта»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37548" y="5723964"/>
            <a:ext cx="4752529" cy="576064"/>
          </a:xfrm>
        </p:spPr>
        <p:txBody>
          <a:bodyPr rtlCol="0">
            <a:normAutofit/>
          </a:bodyPr>
          <a:lstStyle/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Войтенко Т.С., 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26B473-E49C-46C6-858B-AC04C3765277}"/>
              </a:ext>
            </a:extLst>
          </p:cNvPr>
          <p:cNvSpPr txBox="1"/>
          <p:nvPr/>
        </p:nvSpPr>
        <p:spPr>
          <a:xfrm>
            <a:off x="5896071" y="6300028"/>
            <a:ext cx="1422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2022год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DAC7E7-1B1F-404D-BFE3-704DACD08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892" y="836712"/>
            <a:ext cx="9782801" cy="580925"/>
          </a:xfrm>
          <a:noFill/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досуги: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0338B334-37E3-4884-AD5A-3FC0E2F88C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291848"/>
              </p:ext>
            </p:extLst>
          </p:nvPr>
        </p:nvGraphicFramePr>
        <p:xfrm>
          <a:off x="1413892" y="1818957"/>
          <a:ext cx="9782174" cy="3870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20242">
                  <a:extLst>
                    <a:ext uri="{9D8B030D-6E8A-4147-A177-3AD203B41FA5}">
                      <a16:colId xmlns:a16="http://schemas.microsoft.com/office/drawing/2014/main" val="3820513222"/>
                    </a:ext>
                  </a:extLst>
                </a:gridCol>
                <a:gridCol w="8161932">
                  <a:extLst>
                    <a:ext uri="{9D8B030D-6E8A-4147-A177-3AD203B41FA5}">
                      <a16:colId xmlns:a16="http://schemas.microsoft.com/office/drawing/2014/main" val="27944089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Физкультурные досуги (СОД)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464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«Игры нашего двора» (элементы футбола и баскетбола в эстафетах)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4418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«Мини турнир по баскетболу»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188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«Традиционные Петербургские зимние забавы» (хоккей в эстафетах)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957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«Весенние деньки» (городки, баскетбол, футбол в эстафетах)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8146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7206460"/>
      </p:ext>
    </p:extLst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42A554-FFED-432B-AD94-B2E557B66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091" y="319881"/>
            <a:ext cx="9782801" cy="731837"/>
          </a:xfrm>
          <a:noFill/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двигательная деятельность: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41A3CA4-A082-4EC0-9FF6-29593B99DA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964" y="1214696"/>
            <a:ext cx="3262675" cy="244700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D7988F1-2D66-44E4-91EA-1724F33D92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0436" y="1360660"/>
            <a:ext cx="3936440" cy="228440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169034B-B0CE-4C48-9B19-D48CE231025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9"/>
          <a:stretch/>
        </p:blipFill>
        <p:spPr>
          <a:xfrm rot="5400000">
            <a:off x="2217136" y="3885177"/>
            <a:ext cx="2952329" cy="283133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AB29BA-BA7A-4439-A7B0-36AA75302BB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0437" y="3824680"/>
            <a:ext cx="3936439" cy="295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48000"/>
      </p:ext>
    </p:extLst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57F806-CA7C-49D5-9659-7E800E84C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892" y="260648"/>
            <a:ext cx="9577063" cy="508917"/>
          </a:xfrm>
          <a:noFill/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C524114-91DA-417C-9364-AB9C17493F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3892" y="839552"/>
            <a:ext cx="3419872" cy="256490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55F658-AF80-4D02-B103-FDADAB4D6E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3891" y="3866116"/>
            <a:ext cx="3419871" cy="270905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32A1E93-1144-4822-AF97-B3F4C8B77F2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300" y="875556"/>
            <a:ext cx="3323861" cy="249289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EDC1F86-AFD4-4908-A3C3-3E1EEF22D2D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10289" y="814712"/>
            <a:ext cx="2466776" cy="262592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530B012-5624-473B-A138-3367DE7DB9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58437" y="3723451"/>
            <a:ext cx="2861044" cy="284240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866346D-AAD8-4280-A285-23D9AACCB7C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81390" y="3813536"/>
            <a:ext cx="3124574" cy="262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449492"/>
      </p:ext>
    </p:extLst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593436" y="404664"/>
            <a:ext cx="10074184" cy="807789"/>
          </a:xfrm>
          <a:noFill/>
        </p:spPr>
        <p:txBody>
          <a:bodyPr rtlCol="0"/>
          <a:lstStyle/>
          <a:p>
            <a:pPr rtl="0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материал: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0C823C10-9260-43B3-A985-0C2CF94B40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6"/>
          <a:stretch/>
        </p:blipFill>
        <p:spPr>
          <a:xfrm>
            <a:off x="3403322" y="3896644"/>
            <a:ext cx="1988394" cy="2792523"/>
          </a:xfrm>
        </p:spPr>
      </p:pic>
      <p:sp>
        <p:nvSpPr>
          <p:cNvPr id="4" name="Объект 13"/>
          <p:cNvSpPr txBox="1">
            <a:spLocks/>
          </p:cNvSpPr>
          <p:nvPr/>
        </p:nvSpPr>
        <p:spPr>
          <a:xfrm>
            <a:off x="1593652" y="4592646"/>
            <a:ext cx="9782801" cy="2980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Euphemia" pitchFamily="34" charset="0"/>
              <a:buNone/>
            </a:pPr>
            <a:endParaRPr lang="ru-RU" sz="2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70D37D8-E445-435A-A26A-E8D5F972DD8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884" y="1212453"/>
            <a:ext cx="4122876" cy="298092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60A1D1A-65A0-4683-BD09-9825F05359E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9201" y="883058"/>
            <a:ext cx="4344946" cy="314149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AC8693C-7E6B-4820-BFF4-7532023C738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2510" y="1714499"/>
            <a:ext cx="2346691" cy="342900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FC59FDA-842A-4A6A-95A9-DF542DFF368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9125" y="4024548"/>
            <a:ext cx="1858072" cy="266461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309809F-6F1A-4EC7-B14B-F764CE77AA2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7072" y="4423813"/>
            <a:ext cx="4040548" cy="218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2CDD87-8528-4AA6-B618-962838E27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3586" y="332656"/>
            <a:ext cx="9782801" cy="580925"/>
          </a:xfrm>
          <a:noFill/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D189CE1-780E-4165-BD1B-65D1D56881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3586" y="1129684"/>
            <a:ext cx="8203234" cy="569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125892"/>
      </p:ext>
    </p:extLst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EA94F2-0A63-4AEE-8FA9-51E91327D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5940" y="908720"/>
            <a:ext cx="9530297" cy="508917"/>
          </a:xfrm>
          <a:noFill/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022185-83AA-4E7C-A0FC-0BD6E2FE07F0}"/>
              </a:ext>
            </a:extLst>
          </p:cNvPr>
          <p:cNvSpPr txBox="1"/>
          <p:nvPr/>
        </p:nvSpPr>
        <p:spPr>
          <a:xfrm>
            <a:off x="1269876" y="1700808"/>
            <a:ext cx="10441160" cy="3745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>
              <a:lnSpc>
                <a:spcPct val="107000"/>
              </a:lnSpc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езусловно, использование элементов спортивных игр</a:t>
            </a:r>
          </a:p>
          <a:p>
            <a:pPr marL="457200">
              <a:lnSpc>
                <a:spcPct val="107000"/>
              </a:lnSpc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образовательной деятельности по физическому развитию, способствует ознакомлению старших дошкольников с видами спорта. </a:t>
            </a:r>
          </a:p>
          <a:p>
            <a:pPr marL="457200">
              <a:lnSpc>
                <a:spcPct val="107000"/>
              </a:lnSpc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Потому что, спортивная игра и есть самостоятельный вид спорта.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85490856"/>
      </p:ext>
    </p:extLst>
  </p:cSld>
  <p:clrMapOvr>
    <a:masterClrMapping/>
  </p:clrMapOvr>
  <p:transition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4946465" y="2456890"/>
            <a:ext cx="6912768" cy="160000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 cap="all" baseline="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 descr="ГБУ ИМЦ Петродворцового райо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1924" y="2527475"/>
            <a:ext cx="2084053" cy="145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432185"/>
      </p:ext>
    </p:extLst>
  </p:cSld>
  <p:clrMapOvr>
    <a:masterClrMapping/>
  </p:clrMapOvr>
  <p:transition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5043AF-959F-4D57-96A8-3F6A17150D3F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Спортивная игра: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CB7E57-E524-4983-AFCE-419BADC0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Спортивные игры,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самостоятельные виды спорта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связанные с игровым противоборством команд или отдельных спортсменов, и </a:t>
            </a:r>
            <a:r>
              <a:rPr lang="ru-RU" sz="28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проводящиеся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определенным правилам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</a:t>
            </a: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https://dic.academic.ru/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есть, знакомя дошкольников со спортивными играми, мы знакомим их с видами спорта. 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0250012"/>
      </p:ext>
    </p:extLst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2617E92B-7C06-4715-9D1B-7C002ADCC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548680"/>
            <a:ext cx="9782801" cy="1152128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ru-RU" sz="48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ФГОС ДО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04C8C0-9FA7-4EF5-92A0-D402BA0F0D1F}"/>
              </a:ext>
            </a:extLst>
          </p:cNvPr>
          <p:cNvSpPr txBox="1"/>
          <p:nvPr/>
        </p:nvSpPr>
        <p:spPr>
          <a:xfrm>
            <a:off x="1269877" y="2132856"/>
            <a:ext cx="102971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 включает приобретение опыта в следующих видах деятельности детей: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………, формирование начальных представлений о некоторых видах спорта, овладение подвижными играми с правилами….</a:t>
            </a:r>
          </a:p>
        </p:txBody>
      </p:sp>
    </p:spTree>
    <p:extLst>
      <p:ext uri="{BB962C8B-B14F-4D97-AF65-F5344CB8AC3E}">
        <p14:creationId xmlns:p14="http://schemas.microsoft.com/office/powerpoint/2010/main" val="4247237659"/>
      </p:ext>
    </p:extLst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617042-8E90-4982-8BA2-2A188A727DF8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Комплексная образовательная программа дошкольного образования «Детство»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ECF0AA-03C4-4FF2-B535-199D0E6DA960}"/>
              </a:ext>
            </a:extLst>
          </p:cNvPr>
          <p:cNvSpPr txBox="1"/>
          <p:nvPr/>
        </p:nvSpPr>
        <p:spPr>
          <a:xfrm>
            <a:off x="1413892" y="1422694"/>
            <a:ext cx="7423507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опыта освоения образовательной области</a:t>
            </a:r>
          </a:p>
          <a:p>
            <a:r>
              <a:rPr lang="ru-RU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осваивают дети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спортивных игр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Хоккей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Бадминтон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теннис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354160D-A87C-4BFE-BB0B-BEC8609ED1B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660" y="1916832"/>
            <a:ext cx="3210591" cy="41102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C8A63E-16EC-4C87-8B30-4D0AD8C8F4D1}"/>
              </a:ext>
            </a:extLst>
          </p:cNvPr>
          <p:cNvSpPr txBox="1"/>
          <p:nvPr/>
        </p:nvSpPr>
        <p:spPr>
          <a:xfrm>
            <a:off x="1408176" y="6027094"/>
            <a:ext cx="6918483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ea typeface="+mj-ea"/>
                <a:cs typeface="+mj-cs"/>
              </a:rPr>
              <a:t>Комплексная образовательная программа дошкольного образования «Детство»</a:t>
            </a:r>
          </a:p>
          <a:p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ea typeface="+mj-ea"/>
                <a:cs typeface="+mj-cs"/>
              </a:rPr>
              <a:t> /  Т.И. Бабаева, А.Г. Гогоберидзе, О.В. Солнцева и др.— СПб. : ООО «Издательство «Детство- Пресс», 2019.- 352 с.</a:t>
            </a:r>
            <a:b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ea typeface="+mj-ea"/>
                <a:cs typeface="+mj-cs"/>
              </a:rPr>
            </a:b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ea typeface="+mj-ea"/>
                <a:cs typeface="+mj-cs"/>
              </a:rPr>
              <a:t>Рецензия от 26 июня 2019 г. ФГБОУ ВО МГППУ</a:t>
            </a:r>
            <a:b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553112"/>
      </p:ext>
    </p:extLst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318C76B-E1F0-4B5A-A995-27EA5FE2E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12349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 по физическому развитию детей 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и дошкольного возраста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2021-2022 учебный год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C12A86-3BD5-4C9B-B2BA-E5198271C913}"/>
              </a:ext>
            </a:extLst>
          </p:cNvPr>
          <p:cNvSpPr txBox="1"/>
          <p:nvPr/>
        </p:nvSpPr>
        <p:spPr>
          <a:xfrm>
            <a:off x="1485900" y="1443135"/>
            <a:ext cx="9217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занятий по физическому развитию (подготовительная группа):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3EC04854-B13F-47F0-AB0C-8A9A224E38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647520"/>
              </p:ext>
            </p:extLst>
          </p:nvPr>
        </p:nvGraphicFramePr>
        <p:xfrm>
          <a:off x="1485900" y="1916832"/>
          <a:ext cx="9217025" cy="505772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441808342"/>
                    </a:ext>
                  </a:extLst>
                </a:gridCol>
                <a:gridCol w="2483745">
                  <a:extLst>
                    <a:ext uri="{9D8B030D-6E8A-4147-A177-3AD203B41FA5}">
                      <a16:colId xmlns:a16="http://schemas.microsoft.com/office/drawing/2014/main" val="1242870180"/>
                    </a:ext>
                  </a:extLst>
                </a:gridCol>
                <a:gridCol w="5653160">
                  <a:extLst>
                    <a:ext uri="{9D8B030D-6E8A-4147-A177-3AD203B41FA5}">
                      <a16:colId xmlns:a16="http://schemas.microsoft.com/office/drawing/2014/main" val="3330531556"/>
                    </a:ext>
                  </a:extLst>
                </a:gridCol>
              </a:tblGrid>
              <a:tr h="428692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Тематика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410584"/>
                  </a:ext>
                </a:extLst>
              </a:tr>
              <a:tr h="575193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 (2-я</a:t>
                      </a: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неделя)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элементами баскетбола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952290"/>
                  </a:ext>
                </a:extLst>
              </a:tr>
              <a:tr h="575193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 (2-я</a:t>
                      </a: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неделя)</a:t>
                      </a:r>
                    </a:p>
                    <a:p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элементами баскетбола</a:t>
                      </a:r>
                    </a:p>
                    <a:p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047090"/>
                  </a:ext>
                </a:extLst>
              </a:tr>
              <a:tr h="575193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 (2-я</a:t>
                      </a: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неделя)</a:t>
                      </a:r>
                    </a:p>
                    <a:p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элементами футбола</a:t>
                      </a:r>
                    </a:p>
                    <a:p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33369"/>
                  </a:ext>
                </a:extLst>
              </a:tr>
              <a:tr h="428692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 (2-я</a:t>
                      </a: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неделя)</a:t>
                      </a:r>
                    </a:p>
                    <a:p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элементами хоккея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782977"/>
                  </a:ext>
                </a:extLst>
              </a:tr>
              <a:tr h="428692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 (2-я</a:t>
                      </a: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неделя)</a:t>
                      </a:r>
                    </a:p>
                    <a:p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элементами хоккея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106541"/>
                  </a:ext>
                </a:extLst>
              </a:tr>
              <a:tr h="428692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 (2-я</a:t>
                      </a: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неделя)</a:t>
                      </a:r>
                    </a:p>
                    <a:p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элементами городков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691232"/>
                  </a:ext>
                </a:extLst>
              </a:tr>
              <a:tr h="575193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 (2-я</a:t>
                      </a: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неделя)</a:t>
                      </a:r>
                    </a:p>
                    <a:p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элементами бадминтона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651171"/>
                  </a:ext>
                </a:extLst>
              </a:tr>
              <a:tr h="575193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 (2-я</a:t>
                      </a: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неделя)</a:t>
                      </a:r>
                    </a:p>
                    <a:p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элементами бадминтона</a:t>
                      </a:r>
                    </a:p>
                    <a:p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3012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3496607"/>
      </p:ext>
    </p:extLst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413892" y="476672"/>
            <a:ext cx="9782801" cy="724941"/>
          </a:xfrm>
          <a:noFill/>
        </p:spPr>
        <p:txBody>
          <a:bodyPr rtlCol="0"/>
          <a:lstStyle/>
          <a:p>
            <a:pPr rtl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одного предмета: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F1B6D7-700C-4152-B659-6BB3C1250558}"/>
              </a:ext>
            </a:extLst>
          </p:cNvPr>
          <p:cNvSpPr txBox="1"/>
          <p:nvPr/>
        </p:nvSpPr>
        <p:spPr>
          <a:xfrm>
            <a:off x="1429747" y="1340768"/>
            <a:ext cx="1657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хоккей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76EF8E-32BF-4FCF-A112-1B9CC68321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3892" y="2064698"/>
            <a:ext cx="5179442" cy="38845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6933BE-DEEE-4248-BDE0-FC57BF9207C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298" y="332656"/>
            <a:ext cx="4710634" cy="309634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427156-A56B-4199-AC47-4276C5450A4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1519" y="3789510"/>
            <a:ext cx="4710634" cy="286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241485"/>
      </p:ext>
    </p:extLst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DF83F5-8D35-4DF8-9BB7-E51EED274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404664"/>
            <a:ext cx="9782801" cy="652933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</a:t>
            </a:r>
          </a:p>
        </p:txBody>
      </p:sp>
      <p:pic>
        <p:nvPicPr>
          <p:cNvPr id="14" name="Picture 4" descr="DSC04912">
            <a:extLst>
              <a:ext uri="{FF2B5EF4-FFF2-40B4-BE49-F238E27FC236}">
                <a16:creationId xmlns:a16="http://schemas.microsoft.com/office/drawing/2014/main" id="{4A37B9F0-200A-4B8E-B95A-A05D00AF176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884" y="1025548"/>
            <a:ext cx="3887210" cy="2914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" descr="DSC04862.JPG">
            <a:extLst>
              <a:ext uri="{FF2B5EF4-FFF2-40B4-BE49-F238E27FC236}">
                <a16:creationId xmlns:a16="http://schemas.microsoft.com/office/drawing/2014/main" id="{609A33E6-03DE-4A4E-9309-1607A4CE935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7360" y="404664"/>
            <a:ext cx="3326897" cy="249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DSC04872">
            <a:extLst>
              <a:ext uri="{FF2B5EF4-FFF2-40B4-BE49-F238E27FC236}">
                <a16:creationId xmlns:a16="http://schemas.microsoft.com/office/drawing/2014/main" id="{ECC2AFC9-CB7D-4AE2-B857-6795FDAFB9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455867" y="190127"/>
            <a:ext cx="2271253" cy="291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CD3AC78-1BA5-4B79-AC3D-A66A440AFD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4655" y="4221088"/>
            <a:ext cx="3447138" cy="2760643"/>
          </a:xfrm>
          <a:prstGeom prst="rect">
            <a:avLst/>
          </a:prstGeom>
        </p:spPr>
      </p:pic>
      <p:pic>
        <p:nvPicPr>
          <p:cNvPr id="18" name="Picture 3" descr="C:\Users\Танюша\БАСКЕТБОЛ\мяч\DSC05153.JPG">
            <a:extLst>
              <a:ext uri="{FF2B5EF4-FFF2-40B4-BE49-F238E27FC236}">
                <a16:creationId xmlns:a16="http://schemas.microsoft.com/office/drawing/2014/main" id="{ED5E00FB-1FF6-4395-9533-12211D05D6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4492" y="3223131"/>
            <a:ext cx="4579765" cy="343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7893509"/>
      </p:ext>
    </p:extLst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6CD9C5-9AF9-4552-A2C2-B0083EE0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892" y="359333"/>
            <a:ext cx="9782801" cy="652933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55D898A-678F-4E28-92D5-6F365EDC56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367" y="1661414"/>
            <a:ext cx="5813165" cy="435987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E63F6AA-B3A5-43B1-87CD-F848F1A59CE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5995" y="692696"/>
            <a:ext cx="3949719" cy="296229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6C3D3F1-1C17-438F-B5DE-AD2A89C753C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6483" y="3798288"/>
            <a:ext cx="3949718" cy="296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9629"/>
      </p:ext>
    </p:extLst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BB4522-0076-48B7-A07A-3BBD56361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0408" y="260648"/>
            <a:ext cx="9782801" cy="580925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Городки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B35DF8D4-9FD7-4B15-B034-3667EC3AF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2561" y="952002"/>
            <a:ext cx="4751851" cy="3563888"/>
          </a:xfrm>
          <a:prstGeom prst="rect">
            <a:avLst/>
          </a:prstGeom>
        </p:spPr>
      </p:pic>
      <p:pic>
        <p:nvPicPr>
          <p:cNvPr id="11" name="Объект 3">
            <a:extLst>
              <a:ext uri="{FF2B5EF4-FFF2-40B4-BE49-F238E27FC236}">
                <a16:creationId xmlns:a16="http://schemas.microsoft.com/office/drawing/2014/main" id="{517F67DB-1026-49A7-B2CF-43ED381E8E7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3406" y="922652"/>
            <a:ext cx="4751850" cy="356388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C714BFB-5443-44DD-9593-87428D6655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5980" y="4610903"/>
            <a:ext cx="2736304" cy="208823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56FD310-32C2-4676-AA09-6F219229771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9463" y="4567618"/>
            <a:ext cx="2899736" cy="217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470328"/>
      </p:ext>
    </p:extLst>
  </p:cSld>
  <p:clrMapOvr>
    <a:masterClrMapping/>
  </p:clrMapOvr>
  <p:transition>
    <p:pull/>
  </p:transition>
</p:sld>
</file>

<file path=ppt/theme/theme1.xml><?xml version="1.0" encoding="utf-8"?>
<a:theme xmlns:a="http://schemas.openxmlformats.org/drawingml/2006/main" name="Математика 16 х 9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9082_TF02787947.potx" id="{3964D7A7-1B85-4031-AAD6-1B50F98CF473}" vid="{CAF00616-F4D4-4454-9A4A-5919532F2D53}"/>
    </a:ext>
  </a:extLst>
</a:theme>
</file>

<file path=ppt/theme/theme2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по математике с символом Пи (широкоэкранный формат)</Template>
  <TotalTime>961</TotalTime>
  <Words>491</Words>
  <Application>Microsoft Office PowerPoint</Application>
  <PresentationFormat>Произвольный</PresentationFormat>
  <Paragraphs>81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Euphemia</vt:lpstr>
      <vt:lpstr>Times New Roman</vt:lpstr>
      <vt:lpstr>Математика 16 х 9</vt:lpstr>
      <vt:lpstr>Государственное бюджетное учреждение  дополнительного профессионального педагогического образования  центр повышения квалификации специалистов «Информационно‑методический центр»  Петродворцового района Санкт‑Петербурга  Государственное  бюджетное  дошкольное образовательное учреждение детский сад № 6 общеразвивающего вида с приоритетным осуществлением деятельности по физическому развитию детей  Петродворцового района Санкт-Петербурга  Районные методические чтения «Современный педагог – новой школе»  Секция для инструкторов по физической культуре дошкольных образовательных учреждений «Ознакомление дошкольников с видами спорта»  «Использование элементов спортивных игр для ознакомления старших дошкольников с видами спорта»</vt:lpstr>
      <vt:lpstr>Спортивная игра:</vt:lpstr>
      <vt:lpstr>ФГОС ДО</vt:lpstr>
      <vt:lpstr> Комплексная образовательная программа дошкольного образования «Детство» </vt:lpstr>
      <vt:lpstr>Рабочая программа по физическому развитию детей  раннего и дошкольного возраста  на 2021-2022 учебный год</vt:lpstr>
      <vt:lpstr>Занятие одного предмета: </vt:lpstr>
      <vt:lpstr>Баскетбол</vt:lpstr>
      <vt:lpstr>Футбол</vt:lpstr>
      <vt:lpstr>Городки</vt:lpstr>
      <vt:lpstr>Физкультурные досуги:</vt:lpstr>
      <vt:lpstr>Самостоятельная двигательная деятельность:</vt:lpstr>
      <vt:lpstr>Оборудование:</vt:lpstr>
      <vt:lpstr>Наглядный материал:</vt:lpstr>
      <vt:lpstr>Литература:</vt:lpstr>
      <vt:lpstr>Вывод: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 проведение итогового сочинения (изложения)  1 декабря 2021 года</dc:title>
  <dc:creator>User</dc:creator>
  <cp:lastModifiedBy>Дмитрий Войтенко</cp:lastModifiedBy>
  <cp:revision>62</cp:revision>
  <dcterms:created xsi:type="dcterms:W3CDTF">2021-11-29T05:54:20Z</dcterms:created>
  <dcterms:modified xsi:type="dcterms:W3CDTF">2022-04-19T11:07:31Z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