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5" r:id="rId2"/>
    <p:sldId id="258" r:id="rId3"/>
    <p:sldId id="262" r:id="rId4"/>
    <p:sldId id="263" r:id="rId5"/>
    <p:sldId id="261" r:id="rId6"/>
    <p:sldId id="266" r:id="rId7"/>
    <p:sldId id="257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00"/>
    <a:srgbClr val="009900"/>
    <a:srgbClr val="9900CC"/>
    <a:srgbClr val="FF33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9120"/>
            <a:ext cx="6786610" cy="149164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 algn="ctr"/>
            <a:endParaRPr lang="ru-RU" sz="1500" dirty="0" smtClean="0">
              <a:solidFill>
                <a:srgbClr val="9933FF"/>
              </a:solidFill>
              <a:latin typeface="Arial Narrow" pitchFamily="34" charset="0"/>
            </a:endParaRPr>
          </a:p>
          <a:p>
            <a:pPr algn="ctr"/>
            <a:r>
              <a:rPr lang="ru-RU" sz="1500" dirty="0">
                <a:solidFill>
                  <a:srgbClr val="9933FF"/>
                </a:solidFill>
                <a:latin typeface="Arial Narrow" pitchFamily="34" charset="0"/>
              </a:rPr>
              <a:t> </a:t>
            </a:r>
            <a:r>
              <a:rPr lang="ru-RU" sz="1500" dirty="0" smtClean="0">
                <a:solidFill>
                  <a:srgbClr val="9933FF"/>
                </a:solidFill>
                <a:latin typeface="Arial Narrow" pitchFamily="34" charset="0"/>
              </a:rPr>
              <a:t>                                                                                      Воспитатель:</a:t>
            </a:r>
          </a:p>
          <a:p>
            <a:pPr algn="ctr"/>
            <a:r>
              <a:rPr lang="ru-RU" sz="1500" dirty="0" smtClean="0">
                <a:solidFill>
                  <a:srgbClr val="9933FF"/>
                </a:solidFill>
                <a:latin typeface="Arial Narrow" pitchFamily="34" charset="0"/>
              </a:rPr>
              <a:t>                                                                                          </a:t>
            </a:r>
            <a:r>
              <a:rPr lang="ru-RU" sz="1500" dirty="0" err="1" smtClean="0">
                <a:solidFill>
                  <a:srgbClr val="9933FF"/>
                </a:solidFill>
                <a:latin typeface="Arial Narrow" pitchFamily="34" charset="0"/>
              </a:rPr>
              <a:t>Жильцова</a:t>
            </a:r>
            <a:r>
              <a:rPr lang="ru-RU" sz="1500" dirty="0" smtClean="0">
                <a:solidFill>
                  <a:srgbClr val="9933FF"/>
                </a:solidFill>
                <a:latin typeface="Arial Narrow" pitchFamily="34" charset="0"/>
              </a:rPr>
              <a:t> Н.В.</a:t>
            </a:r>
          </a:p>
          <a:p>
            <a:pPr algn="ctr"/>
            <a:endParaRPr lang="ru-RU" dirty="0">
              <a:solidFill>
                <a:srgbClr val="9933FF"/>
              </a:solidFill>
              <a:latin typeface="Arial Narrow" pitchFamily="34" charset="0"/>
            </a:endParaRPr>
          </a:p>
          <a:p>
            <a:pPr algn="ctr"/>
            <a:r>
              <a:rPr lang="ru-RU" smtClean="0">
                <a:solidFill>
                  <a:srgbClr val="9933FF"/>
                </a:solidFill>
                <a:latin typeface="Arial Narrow" pitchFamily="34" charset="0"/>
              </a:rPr>
              <a:t>2020год</a:t>
            </a:r>
            <a:endParaRPr lang="ru-RU" dirty="0">
              <a:solidFill>
                <a:srgbClr val="9933FF"/>
              </a:solidFill>
              <a:latin typeface="Arial Narrow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572560" cy="1428760"/>
          </a:xfrm>
          <a:blipFill>
            <a:blip r:embed="rId2" cstate="print"/>
            <a:tile tx="0" ty="0" sx="100000" sy="100000" flip="none" algn="tl"/>
          </a:blipFill>
          <a:ln>
            <a:solidFill>
              <a:srgbClr val="FF3300"/>
            </a:solidFill>
          </a:ln>
          <a:effectLst/>
          <a:scene3d>
            <a:camera prst="orthographicFront"/>
            <a:lightRig rig="soft" dir="t">
              <a:rot lat="0" lon="0" rev="2400000"/>
            </a:lightRig>
          </a:scene3d>
          <a:sp3d>
            <a:bevelT w="139700" h="139700" prst="divot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9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Конституция</a:t>
            </a:r>
            <a:endParaRPr lang="ru-RU" sz="9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33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357430"/>
            <a:ext cx="8143932" cy="307183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l"/>
            <a:endParaRPr lang="ru-RU" dirty="0" smtClean="0">
              <a:solidFill>
                <a:srgbClr val="0000FF"/>
              </a:solidFill>
            </a:endParaRPr>
          </a:p>
          <a:p>
            <a:pPr algn="l"/>
            <a:r>
              <a:rPr lang="ru-RU" sz="4000" dirty="0" smtClean="0">
                <a:solidFill>
                  <a:srgbClr val="0000FF"/>
                </a:solidFill>
              </a:rPr>
              <a:t>Список самых главных правил, которые установили для себя граждане Российской Федерации.</a:t>
            </a:r>
          </a:p>
          <a:p>
            <a:pPr algn="l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072494" cy="100013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3300"/>
                </a:solidFill>
              </a:rPr>
              <a:t>Конституция</a:t>
            </a:r>
            <a:endParaRPr lang="ru-RU" sz="54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85765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marL="514350" indent="-514350">
              <a:buAutoNum type="arabicPeriod"/>
            </a:pPr>
            <a:endParaRPr lang="ru-RU" dirty="0" smtClean="0">
              <a:solidFill>
                <a:srgbClr val="0000FF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0000FF"/>
                </a:solidFill>
                <a:latin typeface="Arial Narrow" pitchFamily="34" charset="0"/>
              </a:rPr>
              <a:t>  1.</a:t>
            </a:r>
            <a:r>
              <a:rPr lang="ru-RU" dirty="0" smtClean="0">
                <a:solidFill>
                  <a:srgbClr val="0000FF"/>
                </a:solidFill>
              </a:rPr>
              <a:t>  Как должно быть устроено российское государство и что для него самое главное.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 Так, в Конституции написано, что человек, его права и свободы являются высшей ценностью.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 Иными словами, не человек существует для государства, а государство для человека.</a:t>
            </a:r>
            <a:endParaRPr lang="ru-RU" sz="2400" dirty="0">
              <a:solidFill>
                <a:srgbClr val="99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6793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9900CC"/>
                </a:solidFill>
              </a:rPr>
              <a:t>Содержание</a:t>
            </a:r>
            <a:endParaRPr lang="ru-RU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5529599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0000FF"/>
              </a:solidFill>
              <a:latin typeface="Arial Narrow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Arial Narrow" pitchFamily="34" charset="0"/>
              </a:rPr>
              <a:t>2.</a:t>
            </a:r>
            <a:r>
              <a:rPr lang="ru-RU" dirty="0" smtClean="0">
                <a:solidFill>
                  <a:srgbClr val="0000FF"/>
                </a:solidFill>
              </a:rPr>
              <a:t> Объявляется, что наше государство считает своей обязанностью защищать не только права своих граждан, но и права любого человека, даже если он не гражданин Российской Федерации.</a:t>
            </a: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Arial Narrow" pitchFamily="34" charset="0"/>
              </a:rPr>
              <a:t>3. </a:t>
            </a:r>
            <a:r>
              <a:rPr lang="ru-RU" dirty="0" smtClean="0">
                <a:solidFill>
                  <a:srgbClr val="0000FF"/>
                </a:solidFill>
              </a:rPr>
              <a:t>В Конституции перечислены основные права и обязанности человека и гражданина, </a:t>
            </a:r>
            <a:r>
              <a:rPr lang="ru-RU" dirty="0" smtClean="0">
                <a:solidFill>
                  <a:srgbClr val="990000"/>
                </a:solidFill>
              </a:rPr>
              <a:t>то есть сказано, что можно делать, а что нельзя.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15370" cy="592935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00FF"/>
                </a:solidFill>
              </a:rPr>
              <a:t> Относятся:</a:t>
            </a:r>
          </a:p>
          <a:p>
            <a:pPr algn="ctr">
              <a:buNone/>
            </a:pPr>
            <a:endParaRPr lang="ru-RU" sz="4000" dirty="0" smtClean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указы Президента;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постановления и распоряжения Правительства;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акты Центрального банка РФ;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акты министерств;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акты государственных комитетов;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акты других органов исполнительной власти;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990000"/>
                </a:solidFill>
              </a:rPr>
              <a:t>акты решения судов.</a:t>
            </a:r>
            <a:endParaRPr lang="ru-RU" sz="2800" dirty="0">
              <a:solidFill>
                <a:srgbClr val="99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2357430"/>
            <a:ext cx="8305800" cy="3857652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sz="3600" dirty="0" smtClean="0">
                <a:solidFill>
                  <a:srgbClr val="FF3300"/>
                </a:solidFill>
              </a:rPr>
              <a:t>Конституция</a:t>
            </a:r>
          </a:p>
          <a:p>
            <a:endParaRPr lang="ru-RU" sz="3600" dirty="0" smtClean="0">
              <a:solidFill>
                <a:srgbClr val="FF3300"/>
              </a:solidFill>
            </a:endParaRPr>
          </a:p>
          <a:p>
            <a:pPr algn="l"/>
            <a:r>
              <a:rPr lang="ru-RU" sz="3200" dirty="0" smtClean="0">
                <a:solidFill>
                  <a:srgbClr val="9900CC"/>
                </a:solidFill>
              </a:rPr>
              <a:t>           Кодексы</a:t>
            </a:r>
          </a:p>
          <a:p>
            <a:r>
              <a:rPr lang="ru-RU" sz="3200" dirty="0" smtClean="0">
                <a:solidFill>
                  <a:srgbClr val="009900"/>
                </a:solidFill>
              </a:rPr>
              <a:t>                              Законы</a:t>
            </a:r>
          </a:p>
          <a:p>
            <a:r>
              <a:rPr lang="ru-RU" sz="3200" dirty="0" smtClean="0">
                <a:solidFill>
                  <a:srgbClr val="990000"/>
                </a:solidFill>
              </a:rPr>
              <a:t>Подзаконные</a:t>
            </a:r>
          </a:p>
          <a:p>
            <a:r>
              <a:rPr lang="ru-RU" sz="3200" dirty="0" smtClean="0">
                <a:solidFill>
                  <a:srgbClr val="990000"/>
                </a:solidFill>
              </a:rPr>
              <a:t> акты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4" name="Заголовок 5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377238" cy="1785926"/>
          </a:xfrm>
          <a:blipFill>
            <a:blip r:embed="rId2" cstate="print"/>
            <a:tile tx="0" ty="0" sx="100000" sy="100000" flip="none" algn="tl"/>
          </a:blipFill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Конституция - </a:t>
            </a:r>
            <a:r>
              <a:rPr lang="ru-RU" sz="3200" dirty="0" smtClean="0">
                <a:solidFill>
                  <a:srgbClr val="7030A0"/>
                </a:solidFill>
              </a:rPr>
              <a:t>Система законодательства в нашей стране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714612" y="3000372"/>
            <a:ext cx="928694" cy="78581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107785" y="3178967"/>
            <a:ext cx="1285884" cy="92869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679025" y="3964785"/>
            <a:ext cx="1643074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28596" y="2143116"/>
            <a:ext cx="8286808" cy="371477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l"/>
            <a:endParaRPr lang="ru-RU" sz="4000" dirty="0" smtClean="0">
              <a:solidFill>
                <a:srgbClr val="0000FF"/>
              </a:solidFill>
            </a:endParaRPr>
          </a:p>
          <a:p>
            <a:pPr algn="l"/>
            <a:r>
              <a:rPr lang="ru-RU" sz="4000" dirty="0" smtClean="0">
                <a:solidFill>
                  <a:srgbClr val="0000FF"/>
                </a:solidFill>
              </a:rPr>
              <a:t>Обширный свод систематизированных правил относительно той или иной сферы деятельности.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262049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9900CC"/>
                </a:solidFill>
              </a:rPr>
              <a:t>Кодексы</a:t>
            </a:r>
            <a:endParaRPr lang="ru-RU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35719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</a:t>
            </a:r>
            <a:r>
              <a:rPr lang="ru-RU" sz="4300" dirty="0" smtClean="0">
                <a:solidFill>
                  <a:srgbClr val="0000FF"/>
                </a:solidFill>
              </a:rPr>
              <a:t>Правила установленные в нашей стране, которые не должны противоречить положениям прописанным в Конституции.</a:t>
            </a:r>
            <a:endParaRPr lang="ru-RU" sz="4300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9900CC"/>
                </a:solidFill>
              </a:rPr>
              <a:t>Законы</a:t>
            </a:r>
            <a:endParaRPr lang="ru-RU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5"/>
            <a:ext cx="8229600" cy="342902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</a:t>
            </a: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</a:rPr>
              <a:t>  </a:t>
            </a:r>
            <a:r>
              <a:rPr lang="ru-RU" sz="4000" dirty="0" smtClean="0">
                <a:solidFill>
                  <a:srgbClr val="0000FF"/>
                </a:solidFill>
              </a:rPr>
              <a:t>Их роль – обеспечивать исполнение законов.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rgbClr val="9900CC"/>
                </a:solidFill>
              </a:rPr>
              <a:t>Подзаконные акты</a:t>
            </a:r>
            <a:endParaRPr lang="ru-RU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211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Конституция</vt:lpstr>
      <vt:lpstr>Конституция</vt:lpstr>
      <vt:lpstr>Содержание</vt:lpstr>
      <vt:lpstr>Презентация PowerPoint</vt:lpstr>
      <vt:lpstr>Презентация PowerPoint</vt:lpstr>
      <vt:lpstr>    Конституция - Система законодательства в нашей стране </vt:lpstr>
      <vt:lpstr>Кодексы</vt:lpstr>
      <vt:lpstr>Законы</vt:lpstr>
      <vt:lpstr>Подзаконные 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Конституция - Система законодательства в нашей стране </dc:title>
  <cp:lastModifiedBy>Жильцова Надежда Владимировна</cp:lastModifiedBy>
  <cp:revision>40</cp:revision>
  <dcterms:modified xsi:type="dcterms:W3CDTF">2022-04-06T13:39:59Z</dcterms:modified>
</cp:coreProperties>
</file>