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6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29" name="Google Shape;12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7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36" name="Google Shape;13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8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43" name="Google Shape;14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9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1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3" name="Google Shape;73;p1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4" name="Google Shape;74;p1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4" name="Google Shape;24;p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2D05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idx="1" type="subTitle"/>
          </p:nvPr>
        </p:nvSpPr>
        <p:spPr>
          <a:xfrm>
            <a:off x="785812" y="1125125"/>
            <a:ext cx="7358100" cy="30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РАЗВИТИЕ РЕЧИ </a:t>
            </a:r>
            <a:r>
              <a:rPr b="1" lang="en-US" sz="2000">
                <a:solidFill>
                  <a:schemeClr val="dk1"/>
                </a:solidFill>
              </a:rPr>
              <a:t>В ОКРУЖАЮЩЕМ МИРЕ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ВИДЫ ЗАНЯТИЙ:</a:t>
            </a:r>
            <a:endParaRPr/>
          </a:p>
          <a:p>
            <a:pPr indent="-11430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НАБЛЮДЕНИЯ</a:t>
            </a:r>
            <a:endParaRPr/>
          </a:p>
          <a:p>
            <a:pPr indent="-11430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ЭКСКУРСИИ</a:t>
            </a:r>
            <a:endParaRPr/>
          </a:p>
          <a:p>
            <a:pPr indent="-11430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РАССМАТРИВАНИЕ КАРТИНЫ</a:t>
            </a:r>
            <a:endParaRPr/>
          </a:p>
          <a:p>
            <a:pPr indent="-11430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РАССМАТРИВАНИЕ ИГРУШЕК </a:t>
            </a:r>
            <a:endParaRPr/>
          </a:p>
          <a:p>
            <a:pPr indent="-11430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ДИДАКТИЧЕСКИЕ ИГРЫ</a:t>
            </a:r>
            <a:endParaRPr/>
          </a:p>
          <a:p>
            <a:pPr indent="-11430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СОВРЕМЕННЫЕ КОМПЬЮТЕРНЫЕ ТЕХНОЛОГИИ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1430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решается </a:t>
            </a: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задача</a:t>
            </a: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обогащения, уточнения и активизации словаря.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type="title"/>
          </p:nvPr>
        </p:nvSpPr>
        <p:spPr>
          <a:xfrm>
            <a:off x="428625" y="2857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ФОРМИРОВАНИЕ ГРАММАТИЧЕСКИ ПРАВИЛЬНОЙ РЕЧИ</a:t>
            </a:r>
            <a:endParaRPr/>
          </a:p>
        </p:txBody>
      </p:sp>
      <p:sp>
        <p:nvSpPr>
          <p:cNvPr id="96" name="Google Shape;96;p14"/>
          <p:cNvSpPr txBox="1"/>
          <p:nvPr>
            <p:ph idx="1" type="body"/>
          </p:nvPr>
        </p:nvSpPr>
        <p:spPr>
          <a:xfrm>
            <a:off x="457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ПРОВОДИТСЯ КАК ЧАСТЬ ЗАНЯТИЯ В ФОРМЕ ДИДАКТИЧЕСКИХ  ИГР</a:t>
            </a:r>
            <a:endParaRPr/>
          </a:p>
        </p:txBody>
      </p:sp>
      <p:sp>
        <p:nvSpPr>
          <p:cNvPr id="97" name="Google Shape;97;p14"/>
          <p:cNvSpPr txBox="1"/>
          <p:nvPr>
            <p:ph idx="2" type="body"/>
          </p:nvPr>
        </p:nvSpPr>
        <p:spPr>
          <a:xfrm>
            <a:off x="4648200" y="1600200"/>
            <a:ext cx="4038600" cy="4525962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524288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ИГРЫ «ОДИН И МНОГО»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«ЧЕГО НЕ СТАЛО?»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«ЗАКОНЧИ ПРЕДЛОЖЕНИЕ»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«ПОРУЧЕНИЕ»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«ПАРНЫЕ КАРТИНКИ»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«МАГАЗИН»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«УГАДАЙ, ГДЕ Я БЫЛ?»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«Кто ушел и кто пришел?»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«Назови какой?» </a:t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5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Формирование звуковой культуры речи</a:t>
            </a:r>
            <a:endParaRPr/>
          </a:p>
        </p:txBody>
      </p:sp>
      <p:sp>
        <p:nvSpPr>
          <p:cNvPr id="104" name="Google Shape;104;p15"/>
          <p:cNvSpPr txBox="1"/>
          <p:nvPr>
            <p:ph idx="4294967295" type="body"/>
          </p:nvPr>
        </p:nvSpPr>
        <p:spPr>
          <a:xfrm>
            <a:off x="0" y="1071562"/>
            <a:ext cx="8229600" cy="50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Задачи: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Формирование правильного произношения звуков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Выработка дикции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Работа над правильным словопроизношением и словесным (фонемотическим) ударением.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Работа над орфоэпической правильностью речи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формирование темпа речи и качеств голоса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Воспитание выразительности речи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Воспитание культуры речевого общения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Воспитание речевого  слуха и речевого дыхания.</a:t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Решаются задачи в процессе фронтальных занятий и в индивидуальной работе через дидактические игры и специальные упражнения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457200" y="274637"/>
            <a:ext cx="8229600" cy="725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Игры и упражнения на воспитание звуковой культуры речи</a:t>
            </a:r>
            <a:endParaRPr/>
          </a:p>
        </p:txBody>
      </p:sp>
      <p:sp>
        <p:nvSpPr>
          <p:cNvPr id="111" name="Google Shape;111;p16"/>
          <p:cNvSpPr txBox="1"/>
          <p:nvPr>
            <p:ph idx="1" type="body"/>
          </p:nvPr>
        </p:nvSpPr>
        <p:spPr>
          <a:xfrm>
            <a:off x="457200" y="1000125"/>
            <a:ext cx="8229600" cy="5126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Вторая  младшая и средняя группа: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Развитие речевого слуха и слухового внимания. Дидактическая игра «Угадай, что я сказала?»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Формирование звукопроизношения. Дидактическая игра с картинками «Угадай, кто это?»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Работа над выразительностью речи. Повторение ранее заученных потешек, используя игрушки.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Упражнение на дыхание «Бабочка, лети!»</a:t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Старшая группа  - дидактическая игра «Придумай слово с заданным звуком»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«Узнай по голосу»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«Звуковая цепочка»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«Чудесный мешочек»</a:t>
            </a:r>
            <a:endParaRPr/>
          </a:p>
          <a:p>
            <a:pPr indent="-215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/>
          <p:nvPr>
            <p:ph type="title"/>
          </p:nvPr>
        </p:nvSpPr>
        <p:spPr>
          <a:xfrm>
            <a:off x="500062" y="214312"/>
            <a:ext cx="8229600" cy="796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i="0" lang="en-US" sz="24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Развитие связной речи</a:t>
            </a:r>
            <a:endParaRPr/>
          </a:p>
        </p:txBody>
      </p:sp>
      <p:sp>
        <p:nvSpPr>
          <p:cNvPr id="118" name="Google Shape;118;p17"/>
          <p:cNvSpPr txBox="1"/>
          <p:nvPr>
            <p:ph idx="1" type="body"/>
          </p:nvPr>
        </p:nvSpPr>
        <p:spPr>
          <a:xfrm>
            <a:off x="468312" y="1125537"/>
            <a:ext cx="4038600" cy="50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Развитие диалогической речи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Виды занятий: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Беседа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Дидактические игры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«Чего не стало?»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«Что изменилось?»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«Угадай, что я задумала?»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«Чудесный мешочек»</a:t>
            </a:r>
            <a:endParaRPr/>
          </a:p>
        </p:txBody>
      </p:sp>
      <p:sp>
        <p:nvSpPr>
          <p:cNvPr id="119" name="Google Shape;119;p17"/>
          <p:cNvSpPr txBox="1"/>
          <p:nvPr>
            <p:ph idx="2" type="body"/>
          </p:nvPr>
        </p:nvSpPr>
        <p:spPr>
          <a:xfrm>
            <a:off x="4648200" y="1071562"/>
            <a:ext cx="4038600" cy="50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Развитие связной речи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Виды занятий: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Пересказ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Рассказывание  по игрушкам и предметам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Рассказывание по картинам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Рассказывание по памяти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Рассказывание по воображению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Дидактические игры: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«Угадай, что мы задумали?»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«Где был Петя?»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Составление письма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0" i="0" lang="en-US" sz="3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Задачи речевого развития</a:t>
            </a:r>
            <a:br>
              <a:rPr b="0" i="0" lang="en-US" sz="3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320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ФГОС</a:t>
            </a:r>
            <a:endParaRPr/>
          </a:p>
        </p:txBody>
      </p:sp>
      <p:sp>
        <p:nvSpPr>
          <p:cNvPr id="126" name="Google Shape;126;p1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Речевое развитие включает владение речью как средством общения и культуры.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Обогащение активного словаря, развитие связной, грамматически правильной диалогической и монологической речи, развитие речевого творчества;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развитие звуковой и интонационной культуры речи, фонематического слуха;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Знакомство с книжной культурой, детской литературой, понимание на слух текстов различных жанров детской литературы;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звуковой аналитико-синтетической  активности как предпосылки обучения грамоте.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0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Результаты</a:t>
            </a:r>
            <a:br>
              <a:rPr b="0" i="0" lang="en-US" sz="32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этапе завершения дошкольного образования</a:t>
            </a:r>
            <a:endParaRPr/>
          </a:p>
        </p:txBody>
      </p:sp>
      <p:sp>
        <p:nvSpPr>
          <p:cNvPr id="133" name="Google Shape;133;p19"/>
          <p:cNvSpPr txBox="1"/>
          <p:nvPr>
            <p:ph idx="1" type="body"/>
          </p:nvPr>
        </p:nvSpPr>
        <p:spPr>
          <a:xfrm>
            <a:off x="642937" y="1714500"/>
            <a:ext cx="7786687" cy="4643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Ребёнок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ребёнка складываются предпосылки грамотности.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 реализации задач речевого развития</a:t>
            </a:r>
            <a:endParaRPr/>
          </a:p>
        </p:txBody>
      </p:sp>
      <p:sp>
        <p:nvSpPr>
          <p:cNvPr id="140" name="Google Shape;140;p20"/>
          <p:cNvSpPr txBox="1"/>
          <p:nvPr>
            <p:ph idx="1" type="body"/>
          </p:nvPr>
        </p:nvSpPr>
        <p:spPr>
          <a:xfrm>
            <a:off x="457200" y="1357312"/>
            <a:ext cx="8229600" cy="4768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современной предметно-пространственной среды</a:t>
            </a: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Атрибуты для игровой деятельности;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Конструкторы;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Театр (би-ба-бо, пальчиковый, настольный, теневой);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Уголки экспериментирования и коллекционирования;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Картины, отражающие времена года, сюжеты из детской художественной литературы;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Наборы сюжетных и предметных картинок;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Книжный уголок;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Спортивный уголок;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Уголок изобразительной деятельности;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Музыкальный уголок;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Технические средства обучения.</a:t>
            </a:r>
            <a:endParaRPr/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15900" lvl="0" marL="3429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Деятельностный подход в решении задач речевого развития</a:t>
            </a:r>
            <a:endParaRPr/>
          </a:p>
        </p:txBody>
      </p:sp>
      <p:sp>
        <p:nvSpPr>
          <p:cNvPr id="147" name="Google Shape;147;p21"/>
          <p:cNvSpPr txBox="1"/>
          <p:nvPr>
            <p:ph idx="1" type="body"/>
          </p:nvPr>
        </p:nvSpPr>
        <p:spPr>
          <a:xfrm>
            <a:off x="500062" y="1357312"/>
            <a:ext cx="8229600" cy="5500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Реализация ФГОС в речевом развитии происходит в специфических для детей дошкольного возраста видах деятельности.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Виды деятельности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от1года  до 3лет                                                от 3 до 8 лет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Предметная                                              игровая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Общение со взрослым                            коммуникативная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Экспериментирование                            познавательно-исследовательская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Самообслуживание                                 восприятие худ. литературы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Восприятие сказок, стихов,                    самообслуживание и труд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Двигательная активность                       изобразительная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музыкальная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двигательная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