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94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65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6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4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191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15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13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96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77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75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3">
                <a:lumMod val="60000"/>
                <a:lumOff val="40000"/>
              </a:schemeClr>
            </a:gs>
            <a:gs pos="86000">
              <a:srgbClr val="FF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80950-A604-404C-8630-DE26FAA569F0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CB8D9-D122-42F9-A683-6FDBD1D30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3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Звуковая культура речи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старшая группа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6624736" cy="1986226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Подготовили воспитатели Пивоварова Е.С.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ru-RU" b="1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Евишкина И.В.</a:t>
            </a:r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745475"/>
            <a:ext cx="7457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Гбоу школа №2075    дошкольное  отделение №1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2715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64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Основные компоненты, которые входят в процесс  обучения грамоте: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Сформированность  звуковой стороны речи;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Сформированность фонематических процессов: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Готовность к звукобуквенному анализу и синтезу звукового состава речи;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Знакомство с терминами: « звук», « слог», « слово», « предложение»; звуки: гласные, согласные, твёрдые, мягкие, глухие, звонкие;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Умение работать со схемой слова, предложения, разрезной азбукой;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Владение навыками  послогового  чтения;</a:t>
            </a:r>
          </a:p>
        </p:txBody>
      </p:sp>
    </p:spTree>
    <p:extLst>
      <p:ext uri="{BB962C8B-B14F-4D97-AF65-F5344CB8AC3E}">
        <p14:creationId xmlns:p14="http://schemas.microsoft.com/office/powerpoint/2010/main" val="302364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подготовки к обучению грамоте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Подготовительный этап ( неречевые звуки)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Добуквенный период ( звуки речи)                                                     </a:t>
            </a:r>
          </a:p>
          <a:p>
            <a:pPr>
              <a:buFontTx/>
              <a:buChar char="-"/>
            </a:pPr>
            <a:r>
              <a:rPr lang="ru-RU" sz="2800" dirty="0" smtClean="0"/>
              <a:t>Знакомство с гласными звуками.</a:t>
            </a:r>
          </a:p>
          <a:p>
            <a:pPr>
              <a:buFontTx/>
              <a:buChar char="-"/>
            </a:pPr>
            <a:r>
              <a:rPr lang="ru-RU" sz="2800" dirty="0" smtClean="0"/>
              <a:t>Знакомство с согласными звуками.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Буквенный период ( звук- буква)</a:t>
            </a:r>
          </a:p>
          <a:p>
            <a:pPr marL="0" indent="0">
              <a:buNone/>
            </a:pPr>
            <a:r>
              <a:rPr lang="ru-RU" sz="2800" dirty="0" smtClean="0"/>
              <a:t>-   Знакомство с буквами.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532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949"/>
            <a:ext cx="7643192" cy="1143000"/>
          </a:xfrm>
        </p:spPr>
        <p:txBody>
          <a:bodyPr/>
          <a:lstStyle/>
          <a:p>
            <a:r>
              <a:rPr lang="ru-RU" dirty="0" smtClean="0"/>
              <a:t>Речь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060848"/>
            <a:ext cx="1260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Устная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1991332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Слово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2090867"/>
            <a:ext cx="2068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Письменная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46504" y="3380528"/>
            <a:ext cx="1047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Звуки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248229" y="3370832"/>
            <a:ext cx="23153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Предложения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926075" y="4590420"/>
            <a:ext cx="959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Текст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354367" y="3400085"/>
            <a:ext cx="1113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Б</a:t>
            </a:r>
            <a:r>
              <a:rPr lang="ru-RU" sz="2800" dirty="0" smtClean="0"/>
              <a:t>уквы</a:t>
            </a:r>
            <a:endParaRPr lang="ru-RU" sz="28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4361148" y="764704"/>
            <a:ext cx="0" cy="1326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4" idx="0"/>
          </p:cNvCxnSpPr>
          <p:nvPr/>
        </p:nvCxnSpPr>
        <p:spPr>
          <a:xfrm flipH="1">
            <a:off x="1170045" y="764704"/>
            <a:ext cx="2681875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0"/>
          </p:cNvCxnSpPr>
          <p:nvPr/>
        </p:nvCxnSpPr>
        <p:spPr>
          <a:xfrm>
            <a:off x="4885761" y="764704"/>
            <a:ext cx="3024593" cy="13261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2"/>
          </p:cNvCxnSpPr>
          <p:nvPr/>
        </p:nvCxnSpPr>
        <p:spPr>
          <a:xfrm>
            <a:off x="4405918" y="2514552"/>
            <a:ext cx="0" cy="885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2"/>
            <a:endCxn id="9" idx="0"/>
          </p:cNvCxnSpPr>
          <p:nvPr/>
        </p:nvCxnSpPr>
        <p:spPr>
          <a:xfrm>
            <a:off x="4405918" y="3894052"/>
            <a:ext cx="0" cy="6963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2"/>
            <a:endCxn id="7" idx="0"/>
          </p:cNvCxnSpPr>
          <p:nvPr/>
        </p:nvCxnSpPr>
        <p:spPr>
          <a:xfrm>
            <a:off x="1170045" y="2584068"/>
            <a:ext cx="0" cy="7964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6" idx="2"/>
            <a:endCxn id="10" idx="0"/>
          </p:cNvCxnSpPr>
          <p:nvPr/>
        </p:nvCxnSpPr>
        <p:spPr>
          <a:xfrm>
            <a:off x="7910354" y="2614087"/>
            <a:ext cx="865" cy="7859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79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Необходимо научить ребёнка различать понятия « звук » и « буква»: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 </a:t>
            </a:r>
            <a:r>
              <a:rPr lang="ru-RU" sz="2800" b="1" dirty="0" smtClean="0"/>
              <a:t>Звук</a:t>
            </a:r>
            <a:r>
              <a:rPr lang="ru-RU" sz="2800" dirty="0" smtClean="0"/>
              <a:t> – то, что мы слышим и произносим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 </a:t>
            </a:r>
            <a:r>
              <a:rPr lang="ru-RU" sz="2800" b="1" dirty="0" smtClean="0"/>
              <a:t>Буква</a:t>
            </a:r>
            <a:r>
              <a:rPr lang="ru-RU" sz="2800" dirty="0" smtClean="0"/>
              <a:t> – то, что мы видим и пишем.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В этом возрасте дети наиболее восприимчивы к звуковой стороне языка и проявляют особый интерес к словам и звукам.</a:t>
            </a:r>
          </a:p>
        </p:txBody>
      </p:sp>
    </p:spTree>
    <p:extLst>
      <p:ext uri="{BB962C8B-B14F-4D97-AF65-F5344CB8AC3E}">
        <p14:creationId xmlns:p14="http://schemas.microsoft.com/office/powerpoint/2010/main" val="168981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Ознакомление с изучаемым звуком проходит 4 этапа: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7133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В словах живут звуки окружающего мира («Песенка Жука » );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Интонационное выделение звука                                  ( интонационное произношение заданного звука в слове, изолированное произношение звука, изолированное произношение первого звука в слове);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Формирование умения различать твёрдые, мягкие согласные;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Названия слов с заданным звуком.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362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обучении старших дошкольников основам грамоты решаются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Учить детей проводить звуковой анализ слов          ( согласные и гласные, ударные и безударные, согласные твёрдые и мягкие) 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Учить сравнивать слова по звучанию, подбирать слова на заданный звук;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Знакомить детей с графическим изображением буквы;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Обучать чтению слогов;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Развивать и укреплять мелкие мышцы рук.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950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Обучение грамоте проводится исключительно на материале звуков, правильно произносимых детьми,</a:t>
            </a:r>
            <a:r>
              <a:rPr lang="ru-RU" dirty="0" smtClean="0"/>
              <a:t> т.е. последовательность изучения звуков и букв проходит в соответствии с формированием звуков в онтогенезе.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69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2564904"/>
            <a:ext cx="3528392" cy="158417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91990" y="2564904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Игры на развитие звуковой культуры речи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32656"/>
            <a:ext cx="266429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Игры на дыхание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88640"/>
            <a:ext cx="2376264" cy="115212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Игры на развитие фонематического слуха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332656"/>
            <a:ext cx="266429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Артикуляционная гимнастика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5445224"/>
            <a:ext cx="2376264" cy="115212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Дидактические игры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67844" y="5445224"/>
            <a:ext cx="2448272" cy="115212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Проговаривание чистоговорок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5445224"/>
            <a:ext cx="2304256" cy="115212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Пальчиковые игры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3" name="Прямая со стрелкой 12"/>
          <p:cNvCxnSpPr>
            <a:stCxn id="4" idx="0"/>
            <a:endCxn id="7" idx="2"/>
          </p:cNvCxnSpPr>
          <p:nvPr/>
        </p:nvCxnSpPr>
        <p:spPr>
          <a:xfrm flipH="1" flipV="1">
            <a:off x="1295636" y="1340768"/>
            <a:ext cx="3096344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0"/>
            <a:endCxn id="6" idx="2"/>
          </p:cNvCxnSpPr>
          <p:nvPr/>
        </p:nvCxnSpPr>
        <p:spPr>
          <a:xfrm flipV="1">
            <a:off x="4391980" y="1340768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0"/>
            <a:endCxn id="8" idx="2"/>
          </p:cNvCxnSpPr>
          <p:nvPr/>
        </p:nvCxnSpPr>
        <p:spPr>
          <a:xfrm flipV="1">
            <a:off x="4391980" y="1340768"/>
            <a:ext cx="324036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2"/>
            <a:endCxn id="9" idx="0"/>
          </p:cNvCxnSpPr>
          <p:nvPr/>
        </p:nvCxnSpPr>
        <p:spPr>
          <a:xfrm flipH="1">
            <a:off x="1295636" y="4149080"/>
            <a:ext cx="3096344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2"/>
            <a:endCxn id="10" idx="0"/>
          </p:cNvCxnSpPr>
          <p:nvPr/>
        </p:nvCxnSpPr>
        <p:spPr>
          <a:xfrm>
            <a:off x="4391980" y="4149080"/>
            <a:ext cx="0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2"/>
            <a:endCxn id="11" idx="0"/>
          </p:cNvCxnSpPr>
          <p:nvPr/>
        </p:nvCxnSpPr>
        <p:spPr>
          <a:xfrm>
            <a:off x="4391980" y="4149080"/>
            <a:ext cx="3420380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362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360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Звуковая культура речи старшая группа</vt:lpstr>
      <vt:lpstr>Основные компоненты, которые входят в процесс  обучения грамоте:</vt:lpstr>
      <vt:lpstr>Этапы подготовки к обучению грамоте</vt:lpstr>
      <vt:lpstr>Речь</vt:lpstr>
      <vt:lpstr>Необходимо научить ребёнка различать понятия « звук » и « буква»: </vt:lpstr>
      <vt:lpstr>Ознакомление с изучаемым звуком проходит 4 этапа:</vt:lpstr>
      <vt:lpstr>При обучении старших дошкольников основам грамоты решаются задачи: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Звуковая культура речи старшая группа</dc:title>
  <dc:creator>Пользователь</dc:creator>
  <cp:lastModifiedBy>Пользователь</cp:lastModifiedBy>
  <cp:revision>13</cp:revision>
  <dcterms:created xsi:type="dcterms:W3CDTF">2018-11-05T13:32:08Z</dcterms:created>
  <dcterms:modified xsi:type="dcterms:W3CDTF">2022-04-19T19:24:21Z</dcterms:modified>
</cp:coreProperties>
</file>