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2" r:id="rId2"/>
    <p:sldId id="270" r:id="rId3"/>
    <p:sldId id="265" r:id="rId4"/>
    <p:sldId id="264" r:id="rId5"/>
    <p:sldId id="267" r:id="rId6"/>
    <p:sldId id="269" r:id="rId7"/>
    <p:sldId id="268" r:id="rId8"/>
    <p:sldId id="271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54" autoAdjust="0"/>
  </p:normalViewPr>
  <p:slideViewPr>
    <p:cSldViewPr snapToGrid="0" showGuides="1">
      <p:cViewPr>
        <p:scale>
          <a:sx n="60" d="100"/>
          <a:sy n="60" d="100"/>
        </p:scale>
        <p:origin x="-1080" y="-2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BE77E8-EB88-4CB0-A3FA-D912E2F0D70D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80E9BC-8C71-409A-941E-5376E43368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628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8E986-15B6-4FA4-9582-87263847A7CD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A6BE7-1573-4B0E-A336-1606C11E9D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387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8E986-15B6-4FA4-9582-87263847A7CD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A6BE7-1573-4B0E-A336-1606C11E9D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36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8E986-15B6-4FA4-9582-87263847A7CD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A6BE7-1573-4B0E-A336-1606C11E9D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768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8E986-15B6-4FA4-9582-87263847A7CD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A6BE7-1573-4B0E-A336-1606C11E9D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607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8E986-15B6-4FA4-9582-87263847A7CD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A6BE7-1573-4B0E-A336-1606C11E9D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867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8E986-15B6-4FA4-9582-87263847A7CD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A6BE7-1573-4B0E-A336-1606C11E9D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406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8E986-15B6-4FA4-9582-87263847A7CD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A6BE7-1573-4B0E-A336-1606C11E9D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604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8E986-15B6-4FA4-9582-87263847A7CD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A6BE7-1573-4B0E-A336-1606C11E9D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115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8E986-15B6-4FA4-9582-87263847A7CD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A6BE7-1573-4B0E-A336-1606C11E9D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016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8E986-15B6-4FA4-9582-87263847A7CD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A6BE7-1573-4B0E-A336-1606C11E9D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411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8E986-15B6-4FA4-9582-87263847A7CD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A6BE7-1573-4B0E-A336-1606C11E9D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245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8E986-15B6-4FA4-9582-87263847A7CD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A6BE7-1573-4B0E-A336-1606C11E9D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733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gympushkova.mskobr.ru/dou_edu/doshkol_noe_otdelenie_2_maou_quot_gimnaziya_im_n_v_pushkova_quot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 preferRelativeResize="0"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0397"/>
          </a:xfrm>
        </p:spPr>
      </p:pic>
      <p:sp>
        <p:nvSpPr>
          <p:cNvPr id="7" name="Прямоугольник 6"/>
          <p:cNvSpPr/>
          <p:nvPr/>
        </p:nvSpPr>
        <p:spPr>
          <a:xfrm>
            <a:off x="7142579" y="5950065"/>
            <a:ext cx="4624515" cy="954095"/>
          </a:xfrm>
          <a:prstGeom prst="rect">
            <a:avLst/>
          </a:prstGeom>
        </p:spPr>
        <p:txBody>
          <a:bodyPr wrap="square" lIns="91428" tIns="45714" rIns="91428" bIns="45714">
            <a:spAutoFit/>
          </a:bodyPr>
          <a:lstStyle/>
          <a:p>
            <a:pPr algn="r"/>
            <a:endParaRPr lang="ru-RU" sz="1400" b="1" dirty="0">
              <a:solidFill>
                <a:srgbClr val="002060"/>
              </a:solidFill>
              <a:latin typeface="Bookman Old Style" pitchFamily="18" charset="0"/>
              <a:cs typeface="Times New Roman" pitchFamily="18" charset="0"/>
              <a:hlinkClick r:id="rId3"/>
            </a:endParaRPr>
          </a:p>
          <a:p>
            <a:pPr algn="r"/>
            <a:endParaRPr lang="ru-RU" sz="1400" b="1" dirty="0">
              <a:solidFill>
                <a:srgbClr val="002060"/>
              </a:solidFill>
              <a:latin typeface="Bookman Old Style" pitchFamily="18" charset="0"/>
              <a:cs typeface="Times New Roman" pitchFamily="18" charset="0"/>
              <a:hlinkClick r:id="rId3"/>
            </a:endParaRPr>
          </a:p>
          <a:p>
            <a:pPr algn="r"/>
            <a:endParaRPr lang="ru-RU" sz="1400" b="1" dirty="0">
              <a:solidFill>
                <a:srgbClr val="002060"/>
              </a:solidFill>
              <a:latin typeface="Bookman Old Style" pitchFamily="18" charset="0"/>
              <a:cs typeface="Times New Roman" pitchFamily="18" charset="0"/>
              <a:hlinkClick r:id="rId3"/>
            </a:endParaRPr>
          </a:p>
          <a:p>
            <a:pPr algn="r"/>
            <a:endParaRPr lang="ru-RU" sz="1400" b="1" dirty="0">
              <a:solidFill>
                <a:srgbClr val="002060"/>
              </a:solidFill>
              <a:latin typeface="Bookman Old Style" pitchFamily="18" charset="0"/>
              <a:cs typeface="Times New Roman" pitchFamily="18" charset="0"/>
              <a:hlinkClick r:id="rId3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23010" y="79211"/>
            <a:ext cx="9745980" cy="1595005"/>
          </a:xfrm>
          <a:prstGeom prst="horizontalScroll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lIns="91428" tIns="45714" rIns="91428" bIns="45714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МАОУ «Гимназия им. Н.В. Пушкова» </a:t>
            </a:r>
          </a:p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дошкольное отделение № 2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806450" y="1300677"/>
            <a:ext cx="138049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b="1" dirty="0">
              <a:latin typeface="Century Schoolbook" panose="02040604050505020304" pitchFamily="18" charset="0"/>
            </a:endParaRPr>
          </a:p>
          <a:p>
            <a:pPr algn="ctr"/>
            <a:r>
              <a:rPr lang="ru-RU" sz="1400" b="1" dirty="0">
                <a:latin typeface="Century Schoolbook" panose="02040604050505020304" pitchFamily="18" charset="0"/>
              </a:rPr>
              <a:t>Адрес: г. Москва , г. Троицк, ул. Сиреневый бульвар, д.4     Тел. 8(495) 851-03-11</a:t>
            </a:r>
          </a:p>
          <a:p>
            <a:pPr algn="ctr"/>
            <a:r>
              <a:rPr lang="ru-RU" sz="1400" b="1" dirty="0">
                <a:latin typeface="Century Schoolbook" panose="02040604050505020304" pitchFamily="18" charset="0"/>
              </a:rPr>
              <a:t>Сайт: https://gympushkova.mskobr.ru/dou_edu/doshkol_noe_otdelenie_2_maou_quot_gimnaziya_im_n_v_pushkova_quot/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54188" y="5597367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>
                <a:latin typeface="Century Schoolbook" panose="02040604050505020304" pitchFamily="18" charset="0"/>
              </a:rPr>
              <a:t>Авторы проекта:</a:t>
            </a:r>
          </a:p>
          <a:p>
            <a:pPr algn="r"/>
            <a:r>
              <a:rPr lang="ru-RU" b="1" dirty="0">
                <a:latin typeface="Century Schoolbook" panose="02040604050505020304" pitchFamily="18" charset="0"/>
              </a:rPr>
              <a:t>Григорян А. А. </a:t>
            </a:r>
          </a:p>
          <a:p>
            <a:pPr algn="r"/>
            <a:r>
              <a:rPr lang="ru-RU" b="1" dirty="0">
                <a:latin typeface="Century Schoolbook" panose="02040604050505020304" pitchFamily="18" charset="0"/>
              </a:rPr>
              <a:t> Семенова О. Н.</a:t>
            </a:r>
          </a:p>
          <a:p>
            <a:pPr algn="r"/>
            <a:r>
              <a:rPr lang="ru-RU" b="1" dirty="0">
                <a:latin typeface="Century Schoolbook" panose="02040604050505020304" pitchFamily="18" charset="0"/>
              </a:rPr>
              <a:t>Парфенова О. Н</a:t>
            </a:r>
            <a:r>
              <a:rPr lang="ru-RU" b="1" dirty="0"/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011" y="2964461"/>
            <a:ext cx="6563825" cy="28510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997799" y="1975702"/>
            <a:ext cx="1076929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Monotype Corsiva" panose="03010101010201010101" pitchFamily="66" charset="0"/>
              </a:rPr>
              <a:t>МАЛЕНЬКИЕ АРХИТЕКТОРЫ</a:t>
            </a:r>
          </a:p>
        </p:txBody>
      </p:sp>
    </p:spTree>
    <p:extLst>
      <p:ext uri="{BB962C8B-B14F-4D97-AF65-F5344CB8AC3E}">
        <p14:creationId xmlns:p14="http://schemas.microsoft.com/office/powerpoint/2010/main" val="1835774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3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509"/>
            <a:ext cx="12192000" cy="68703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983" y="3502050"/>
            <a:ext cx="4171918" cy="312893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47291" y="57395"/>
            <a:ext cx="11497418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</a:t>
            </a: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СОЗДАНИЯ ЧЕРТЕЖА БУДУЩЕГО МАКЕТА</a:t>
            </a:r>
          </a:p>
          <a:p>
            <a:pPr algn="ctr"/>
            <a:endParaRPr lang="ru-RU" sz="2400" b="1" dirty="0"/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экологической  экскурсии вокруг детского сада дети обратили  внимание на холм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Рассудив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предположили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 это может быть   медвежья  берлога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как других возвышенностей на территории детского сада больше не наблюдалось.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Участок  не оборудован и не благоустроен. Проанализировав рассуждения детей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предложили им высказывать свои версии по поводу благоустройства этого места.</a:t>
            </a:r>
          </a:p>
          <a:p>
            <a:endParaRPr lang="ru-RU" sz="2400" b="1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7936" y="3502050"/>
            <a:ext cx="4171918" cy="3128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417506"/>
      </p:ext>
    </p:extLst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34693" cy="6857999"/>
          </a:xfrm>
        </p:spPr>
      </p:pic>
      <p:sp>
        <p:nvSpPr>
          <p:cNvPr id="3" name="TextBox 2"/>
          <p:cNvSpPr txBox="1"/>
          <p:nvPr/>
        </p:nvSpPr>
        <p:spPr>
          <a:xfrm>
            <a:off x="362988" y="654809"/>
            <a:ext cx="11829012" cy="1015663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Для реализации идей и фантазий наших детей решили создать макет экологической тропы.</a:t>
            </a:r>
          </a:p>
          <a:p>
            <a:pPr algn="ctr"/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Родители приняли активное участие в воплощении замыслов детей</a:t>
            </a:r>
            <a:r>
              <a:rPr dirty="0" lang="en-US" sz="2000">
                <a:latin charset="0" panose="02020603050405020304" pitchFamily="18" typeface="Times New Roman"/>
                <a:cs charset="0" panose="02020603050405020304" pitchFamily="18" typeface="Times New Roman"/>
              </a:rPr>
              <a:t>,</a:t>
            </a: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 создав макет экологической тропы.</a:t>
            </a:r>
          </a:p>
          <a:p>
            <a:pPr algn="ctr"/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Совместными действиями воспитателей детей и родителей был создан макет детского сада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4"/>
          <a:stretch/>
        </p:blipFill>
        <p:spPr>
          <a:xfrm>
            <a:off x="852055" y="1748596"/>
            <a:ext cx="5070765" cy="365116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2567" y="5457673"/>
            <a:ext cx="6810433" cy="132343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Материал: </a:t>
            </a: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пенопласт</a:t>
            </a:r>
            <a:r>
              <a:rPr dirty="0" lang="en-US" sz="200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 плотный картон (двери и крыша)</a:t>
            </a:r>
            <a:r>
              <a:rPr dirty="0" lang="en-US" sz="2000">
                <a:latin charset="0" panose="02020603050405020304" pitchFamily="18" typeface="Times New Roman"/>
                <a:cs charset="0" panose="02020603050405020304" pitchFamily="18" typeface="Times New Roman"/>
              </a:rPr>
              <a:t>,</a:t>
            </a: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 ткань(шторы)</a:t>
            </a:r>
            <a:r>
              <a:rPr dirty="0" lang="en-US" sz="200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цветная бумага (для украшения фасада)</a:t>
            </a:r>
            <a:r>
              <a:rPr dirty="0" lang="en-US" sz="2000">
                <a:latin charset="0" panose="02020603050405020304" pitchFamily="18" typeface="Times New Roman"/>
                <a:cs charset="0" panose="02020603050405020304" pitchFamily="18" typeface="Times New Roman"/>
              </a:rPr>
              <a:t>,</a:t>
            </a:r>
          </a:p>
          <a:p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газон – нитки вязальные;</a:t>
            </a:r>
          </a:p>
          <a:p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Забор из поликарбоната (остатки от настоящего забора).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875" y="1846935"/>
            <a:ext cx="4641272" cy="354159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665846" y="182822"/>
            <a:ext cx="48603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b="1"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ИЗГОТОВЛЕНИЕ МАКЕТА</a:t>
            </a:r>
          </a:p>
        </p:txBody>
      </p:sp>
    </p:spTree>
    <p:extLst>
      <p:ext uri="{BB962C8B-B14F-4D97-AF65-F5344CB8AC3E}">
        <p14:creationId xmlns:p14="http://schemas.microsoft.com/office/powerpoint/2010/main" val="2693574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3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2397"/>
            <a:ext cx="12192000" cy="687039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8204016" y="3163404"/>
            <a:ext cx="3608809" cy="31003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589466" y="2168778"/>
            <a:ext cx="3655953" cy="27341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435006" y="2715376"/>
            <a:ext cx="3579423" cy="292430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7891" y="720945"/>
            <a:ext cx="114336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очень хотелось на территории детского сада  создать водоем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где можно кормить и любоваться уточками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наблюдать за лягушками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смотреть как растут камыши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цветут кувшинки…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61178" y="5863928"/>
            <a:ext cx="113412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монтажная пена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цветной картон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гуашь, пластилин, деревянные шпажки.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665846" y="182822"/>
            <a:ext cx="48603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МАКЕТА</a:t>
            </a:r>
          </a:p>
        </p:txBody>
      </p:sp>
    </p:spTree>
    <p:extLst>
      <p:ext uri="{BB962C8B-B14F-4D97-AF65-F5344CB8AC3E}">
        <p14:creationId xmlns:p14="http://schemas.microsoft.com/office/powerpoint/2010/main" val="2260163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3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03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678" y="2001294"/>
            <a:ext cx="4185021" cy="36507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8145" y="547008"/>
            <a:ext cx="109993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 детский сад находится в зеленой зоне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где много деревьев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кустарников, и поэтому к нам очень часто прилетают разные птицы. Было принято решение изготовить птичью столовую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дети могут заботиться о пернатых в разное время года.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5579501"/>
            <a:ext cx="10909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кора березы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елочные шишки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ветки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деревьев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семена семечки.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283" y="2164130"/>
            <a:ext cx="4746567" cy="332509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665847" y="94160"/>
            <a:ext cx="48603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МАКЕТА</a:t>
            </a:r>
          </a:p>
        </p:txBody>
      </p:sp>
    </p:spTree>
    <p:extLst>
      <p:ext uri="{BB962C8B-B14F-4D97-AF65-F5344CB8AC3E}">
        <p14:creationId xmlns:p14="http://schemas.microsoft.com/office/powerpoint/2010/main" val="3382327007"/>
      </p:ext>
    </p:extLst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247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7100" y="817726"/>
            <a:ext cx="10515600" cy="1325563"/>
          </a:xfrm>
        </p:spPr>
        <p:txBody>
          <a:bodyPr>
            <a:normAutofit fontScale="90000"/>
          </a:bodyPr>
          <a:lstStyle/>
          <a:p>
            <a:r>
              <a:rPr dirty="0" lang="ru-RU" sz="2400">
                <a:latin charset="0" panose="02020603050405020304" pitchFamily="18" typeface="Times New Roman"/>
                <a:ea typeface="+mn-ea"/>
                <a:cs charset="0" panose="02020603050405020304" pitchFamily="18" typeface="Times New Roman"/>
              </a:rPr>
              <a:t>Во время экскурсии дети увидели муравьев и им захотелось создать на  экологической тропе муравейник</a:t>
            </a:r>
            <a:r>
              <a:rPr dirty="0" lang="en-US" sz="2400">
                <a:latin charset="0" panose="02020603050405020304" pitchFamily="18" typeface="Times New Roman"/>
                <a:ea typeface="+mn-ea"/>
                <a:cs charset="0" panose="02020603050405020304" pitchFamily="18" typeface="Times New Roman"/>
              </a:rPr>
              <a:t>, </a:t>
            </a:r>
            <a:r>
              <a:rPr dirty="0" lang="ru-RU" sz="2400">
                <a:latin charset="0" panose="02020603050405020304" pitchFamily="18" typeface="Times New Roman"/>
                <a:ea typeface="+mn-ea"/>
                <a:cs charset="0" panose="02020603050405020304" pitchFamily="18" typeface="Times New Roman"/>
              </a:rPr>
              <a:t>чтобы наблюдать за их жизнью.</a:t>
            </a:r>
            <a:r>
              <a:rPr dirty="0" lang="en-US" sz="2400">
                <a:latin charset="0" panose="02020603050405020304" pitchFamily="18" typeface="Times New Roman"/>
                <a:ea typeface="+mn-ea"/>
                <a:cs charset="0" panose="02020603050405020304" pitchFamily="18" typeface="Times New Roman"/>
              </a:rPr>
              <a:t/>
            </a:r>
            <a:br>
              <a:rPr dirty="0" lang="en-US" sz="2400">
                <a:latin charset="0" panose="02020603050405020304" pitchFamily="18" typeface="Times New Roman"/>
                <a:ea typeface="+mn-ea"/>
                <a:cs charset="0" panose="02020603050405020304" pitchFamily="18" typeface="Times New Roman"/>
              </a:rPr>
            </a:br>
            <a:r>
              <a:rPr dirty="0" lang="ru-RU" sz="2400">
                <a:latin charset="0" panose="02020603050405020304" pitchFamily="18" typeface="Times New Roman"/>
                <a:ea typeface="+mn-ea"/>
                <a:cs charset="0" panose="02020603050405020304" pitchFamily="18" typeface="Times New Roman"/>
              </a:rPr>
              <a:t>Берлога сделана из картона</a:t>
            </a:r>
            <a:r>
              <a:rPr dirty="0" lang="en-US" sz="2400">
                <a:latin charset="0" panose="02020603050405020304" pitchFamily="18" typeface="Times New Roman"/>
                <a:ea typeface="+mn-ea"/>
                <a:cs charset="0" panose="02020603050405020304" pitchFamily="18" typeface="Times New Roman"/>
              </a:rPr>
              <a:t>,</a:t>
            </a:r>
            <a:r>
              <a:rPr dirty="0" lang="ru-RU" sz="2400">
                <a:latin charset="0" panose="02020603050405020304" pitchFamily="18" typeface="Times New Roman"/>
                <a:ea typeface="+mn-ea"/>
                <a:cs charset="0" panose="02020603050405020304" pitchFamily="18" typeface="Times New Roman"/>
              </a:rPr>
              <a:t> трубочки  для коктейля</a:t>
            </a:r>
            <a:r>
              <a:rPr dirty="0" lang="en-US" sz="2400">
                <a:latin charset="0" panose="02020603050405020304" pitchFamily="18" typeface="Times New Roman"/>
                <a:ea typeface="+mn-ea"/>
                <a:cs charset="0" panose="02020603050405020304" pitchFamily="18" typeface="Times New Roman"/>
              </a:rPr>
              <a:t>, </a:t>
            </a:r>
            <a:r>
              <a:rPr dirty="0" lang="ru-RU" sz="2400">
                <a:latin charset="0" panose="02020603050405020304" pitchFamily="18" typeface="Times New Roman"/>
                <a:ea typeface="+mn-ea"/>
                <a:cs charset="0" panose="02020603050405020304" pitchFamily="18" typeface="Times New Roman"/>
              </a:rPr>
              <a:t>деревянные шпажки</a:t>
            </a:r>
            <a:r>
              <a:rPr dirty="0" lang="en-US" sz="2400">
                <a:latin charset="0" panose="02020603050405020304" pitchFamily="18" typeface="Times New Roman"/>
                <a:ea typeface="+mn-ea"/>
                <a:cs charset="0" panose="02020603050405020304" pitchFamily="18" typeface="Times New Roman"/>
              </a:rPr>
              <a:t>,</a:t>
            </a:r>
            <a:r>
              <a:rPr dirty="0" lang="ru-RU" sz="2400">
                <a:latin charset="0" panose="02020603050405020304" pitchFamily="18" typeface="Times New Roman"/>
                <a:ea typeface="+mn-ea"/>
                <a:cs charset="0" panose="02020603050405020304" pitchFamily="18" typeface="Times New Roman"/>
              </a:rPr>
              <a:t> </a:t>
            </a:r>
            <a:r>
              <a:rPr dirty="0" err="1" lang="ru-RU" sz="2400">
                <a:latin charset="0" panose="02020603050405020304" pitchFamily="18" typeface="Times New Roman"/>
                <a:ea typeface="+mn-ea"/>
                <a:cs charset="0" panose="02020603050405020304" pitchFamily="18" typeface="Times New Roman"/>
              </a:rPr>
              <a:t>пров</a:t>
            </a:r>
            <a:r>
              <a:rPr dirty="0" lang="en-US" sz="2400">
                <a:latin charset="0" panose="02020603050405020304" pitchFamily="18" typeface="Times New Roman"/>
                <a:ea typeface="+mn-ea"/>
                <a:cs charset="0" panose="02020603050405020304" pitchFamily="18" typeface="Times New Roman"/>
              </a:rPr>
              <a:t>c</a:t>
            </a:r>
            <a:r>
              <a:rPr dirty="0" err="1" lang="ru-RU" sz="2400">
                <a:latin charset="0" panose="02020603050405020304" pitchFamily="18" typeface="Times New Roman"/>
                <a:ea typeface="+mn-ea"/>
                <a:cs charset="0" panose="02020603050405020304" pitchFamily="18" typeface="Times New Roman"/>
              </a:rPr>
              <a:t>олка</a:t>
            </a:r>
            <a:r>
              <a:rPr dirty="0" lang="en-US" sz="2400">
                <a:latin charset="0" panose="02020603050405020304" pitchFamily="18" typeface="Times New Roman"/>
                <a:ea typeface="+mn-ea"/>
                <a:cs charset="0" panose="02020603050405020304" pitchFamily="18" typeface="Times New Roman"/>
              </a:rPr>
              <a:t>, </a:t>
            </a:r>
            <a:r>
              <a:rPr dirty="0" lang="ru-RU" sz="2400">
                <a:latin charset="0" panose="02020603050405020304" pitchFamily="18" typeface="Times New Roman"/>
                <a:ea typeface="+mn-ea"/>
                <a:cs charset="0" panose="02020603050405020304" pitchFamily="18" typeface="Times New Roman"/>
              </a:rPr>
              <a:t>бис</a:t>
            </a:r>
            <a:r>
              <a:rPr dirty="0" lang="en-US" sz="2400">
                <a:latin charset="0" panose="02020603050405020304" pitchFamily="18" typeface="Times New Roman"/>
                <a:ea typeface="+mn-ea"/>
                <a:cs charset="0" panose="02020603050405020304" pitchFamily="18" typeface="Times New Roman"/>
              </a:rPr>
              <a:t>c</a:t>
            </a:r>
            <a:r>
              <a:rPr dirty="0" lang="ru-RU" sz="2400">
                <a:latin charset="0" panose="02020603050405020304" pitchFamily="18" typeface="Times New Roman"/>
                <a:ea typeface="+mn-ea"/>
                <a:cs charset="0" panose="02020603050405020304" pitchFamily="18" typeface="Times New Roman"/>
              </a:rPr>
              <a:t>ер</a:t>
            </a:r>
            <a:r>
              <a:rPr dirty="0" lang="en-US" sz="2400">
                <a:latin charset="0" panose="02020603050405020304" pitchFamily="18" typeface="Times New Roman"/>
                <a:ea typeface="+mn-ea"/>
                <a:cs charset="0" panose="02020603050405020304" pitchFamily="18" typeface="Times New Roman"/>
              </a:rPr>
              <a:t>,</a:t>
            </a:r>
            <a:r>
              <a:rPr dirty="0" lang="ru-RU" sz="2400">
                <a:latin charset="0" panose="02020603050405020304" pitchFamily="18" typeface="Times New Roman"/>
                <a:ea typeface="+mn-ea"/>
                <a:cs charset="0" panose="02020603050405020304" pitchFamily="18" typeface="Times New Roman"/>
              </a:rPr>
              <a:t> вязальные нитки</a:t>
            </a:r>
            <a:r>
              <a:rPr dirty="0" lang="en-US" sz="2400">
                <a:latin charset="0" panose="02020603050405020304" pitchFamily="18" typeface="Times New Roman"/>
                <a:ea typeface="+mn-ea"/>
                <a:cs charset="0" panose="02020603050405020304" pitchFamily="18" typeface="Times New Roman"/>
              </a:rPr>
              <a:t>,</a:t>
            </a:r>
            <a:r>
              <a:rPr dirty="0" lang="ru-RU" sz="2400">
                <a:latin charset="0" panose="02020603050405020304" pitchFamily="18" typeface="Times New Roman"/>
                <a:ea typeface="+mn-ea"/>
                <a:cs charset="0" panose="02020603050405020304" pitchFamily="18" typeface="Times New Roman"/>
              </a:rPr>
              <a:t> бусинки</a:t>
            </a:r>
            <a:r>
              <a:rPr dirty="0" lang="en-US" sz="2400">
                <a:latin charset="0" panose="02020603050405020304" pitchFamily="18" typeface="Times New Roman"/>
                <a:ea typeface="+mn-ea"/>
                <a:cs charset="0" panose="02020603050405020304" pitchFamily="18" typeface="Times New Roman"/>
              </a:rPr>
              <a:t>,</a:t>
            </a:r>
            <a:r>
              <a:rPr dirty="0" lang="ru-RU" sz="2400">
                <a:latin charset="0" panose="02020603050405020304" pitchFamily="18" typeface="Times New Roman"/>
                <a:ea typeface="+mn-ea"/>
                <a:cs charset="0" panose="02020603050405020304" pitchFamily="18" typeface="Times New Roman"/>
              </a:rPr>
              <a:t> маркер черный</a:t>
            </a:r>
            <a:r>
              <a:rPr dirty="0" lang="en-US" sz="2400">
                <a:latin charset="0" panose="02020603050405020304" pitchFamily="18" typeface="Times New Roman"/>
                <a:ea typeface="+mn-ea"/>
                <a:cs charset="0" panose="02020603050405020304" pitchFamily="18" typeface="Times New Roman"/>
              </a:rPr>
              <a:t>.</a:t>
            </a:r>
            <a:r>
              <a:rPr dirty="0" lang="ru-RU" sz="2400">
                <a:latin charset="0" panose="02020603050405020304" pitchFamily="18" typeface="Times New Roman"/>
                <a:ea typeface="+mn-ea"/>
                <a:cs charset="0" panose="02020603050405020304" pitchFamily="18" typeface="Times New Roman"/>
              </a:rPr>
              <a:t/>
            </a:r>
            <a:br>
              <a:rPr dirty="0" lang="ru-RU" sz="2400">
                <a:latin charset="0" panose="02020603050405020304" pitchFamily="18" typeface="Times New Roman"/>
                <a:ea typeface="+mn-ea"/>
                <a:cs charset="0" panose="02020603050405020304" pitchFamily="18" typeface="Times New Roman"/>
              </a:rPr>
            </a:br>
            <a:endParaRPr dirty="0" lang="ru-RU" sz="2400">
              <a:latin charset="0" panose="02020603050405020304" pitchFamily="18" typeface="Times New Roman"/>
              <a:ea typeface="+mn-ea"/>
              <a:cs charset="0" panose="02020603050405020304" pitchFamily="18"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0"/>
          <a:stretch/>
        </p:blipFill>
        <p:spPr>
          <a:xfrm>
            <a:off x="458165" y="2221545"/>
            <a:ext cx="3823855" cy="34969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460807" y="2377690"/>
            <a:ext cx="4452684" cy="33407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1067" y="1891365"/>
            <a:ext cx="2563357" cy="382709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7785" y="5874971"/>
            <a:ext cx="11396639" cy="83099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Материал:  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цветной</a:t>
            </a:r>
            <a: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картон</a:t>
            </a:r>
            <a:r>
              <a:rPr dirty="0" lang="en-US" sz="240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пластилин</a:t>
            </a:r>
            <a:r>
              <a:rPr dirty="0" lang="en-US" sz="2400">
                <a:latin charset="0" panose="02020603050405020304" pitchFamily="18" typeface="Times New Roman"/>
                <a:cs charset="0" panose="02020603050405020304" pitchFamily="18" typeface="Times New Roman"/>
              </a:rPr>
              <a:t>,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елочные иголки</a:t>
            </a:r>
            <a:r>
              <a:rPr dirty="0" lang="en-US" sz="2400">
                <a:latin charset="0" panose="02020603050405020304" pitchFamily="18" typeface="Times New Roman"/>
                <a:cs charset="0" panose="02020603050405020304" pitchFamily="18" typeface="Times New Roman"/>
              </a:rPr>
              <a:t>,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сухая листва</a:t>
            </a:r>
            <a:r>
              <a:rPr dirty="0" lang="en-US" sz="2400">
                <a:latin charset="0" panose="02020603050405020304" pitchFamily="18" typeface="Times New Roman"/>
                <a:cs charset="0" panose="02020603050405020304" pitchFamily="18" typeface="Times New Roman"/>
              </a:rPr>
              <a:t>,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цветная бумага</a:t>
            </a:r>
            <a:r>
              <a:rPr dirty="0" lang="en-US" sz="2400">
                <a:latin charset="0" panose="02020603050405020304" pitchFamily="18" typeface="Times New Roman"/>
                <a:cs charset="0" panose="02020603050405020304" pitchFamily="18" typeface="Times New Roman"/>
              </a:rPr>
              <a:t>,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еловые ветки</a:t>
            </a:r>
            <a:r>
              <a:rPr dirty="0" lang="en-US" sz="2400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  <a:endParaRPr b="1" dirty="0" lang="ru-RU" sz="24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54747" y="178965"/>
            <a:ext cx="48603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b="1"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ИЗГОТОВЛЕНИЕ МАКЕТА</a:t>
            </a:r>
          </a:p>
        </p:txBody>
      </p:sp>
    </p:spTree>
    <p:extLst>
      <p:ext uri="{BB962C8B-B14F-4D97-AF65-F5344CB8AC3E}">
        <p14:creationId xmlns:p14="http://schemas.microsoft.com/office/powerpoint/2010/main" val="376814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8190"/>
            <a:ext cx="12192000" cy="691619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543" y="2195813"/>
            <a:ext cx="5066607" cy="349965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791" y="1796270"/>
            <a:ext cx="2767531" cy="40686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7269" y="495639"/>
            <a:ext cx="111574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нашей группе очень много творческих детей. По  их просьбе  мы решили выделить  место для открытого театра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 они смогли бы развивать свои таланты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пригласив «зрителей» из других групп.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разноцветные веранды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будут защищать нас от непогоды.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38200" y="5506148"/>
            <a:ext cx="1089659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пенопласт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деревянные шпажки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губки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текстиль (для пуфа) 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665847" y="38258"/>
            <a:ext cx="48603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МАКЕТА</a:t>
            </a:r>
          </a:p>
        </p:txBody>
      </p:sp>
    </p:spTree>
    <p:extLst>
      <p:ext uri="{BB962C8B-B14F-4D97-AF65-F5344CB8AC3E}">
        <p14:creationId xmlns:p14="http://schemas.microsoft.com/office/powerpoint/2010/main" val="828362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822"/>
            <a:ext cx="12192000" cy="6916190"/>
          </a:xfrm>
        </p:spPr>
      </p:pic>
      <p:sp>
        <p:nvSpPr>
          <p:cNvPr id="8" name="Прямоугольник 7"/>
          <p:cNvSpPr/>
          <p:nvPr/>
        </p:nvSpPr>
        <p:spPr>
          <a:xfrm>
            <a:off x="-157856" y="2943441"/>
            <a:ext cx="1234985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Monotype Corsiva" panose="03010101010201010101" pitchFamily="66" charset="0"/>
              </a:rPr>
              <a:t>МАКЕТ ЭКОЛОГИЧЕСКОЙ ТРОПЫ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4404" y="3934324"/>
            <a:ext cx="5973381" cy="29037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785" y="41844"/>
            <a:ext cx="5969000" cy="290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3221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420</Words>
  <Application>Microsoft Office PowerPoint</Application>
  <PresentationFormat>Произвольный</PresentationFormat>
  <Paragraphs>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 время экскурсии дети увидели муравьев и им захотелось создать на  экологической тропе муравейник, чтобы наблюдать за их жизнью. Берлога сделана из картона, трубочки  для коктейля, деревянные шпажки, провcолка, бисcер, вязальные нитки, бусинки, маркер черный.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Ryabinka1</cp:lastModifiedBy>
  <cp:revision>43</cp:revision>
  <dcterms:created xsi:type="dcterms:W3CDTF">2021-04-19T18:57:59Z</dcterms:created>
  <dcterms:modified xsi:type="dcterms:W3CDTF">2022-04-19T08:33:48Z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429351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