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9" r:id="rId9"/>
    <p:sldId id="298" r:id="rId10"/>
    <p:sldId id="300" r:id="rId11"/>
    <p:sldId id="301" r:id="rId12"/>
    <p:sldId id="302" r:id="rId13"/>
    <p:sldId id="303" r:id="rId14"/>
    <p:sldId id="304" r:id="rId15"/>
    <p:sldId id="267" r:id="rId16"/>
    <p:sldId id="270" r:id="rId17"/>
    <p:sldId id="272" r:id="rId18"/>
    <p:sldId id="274" r:id="rId19"/>
    <p:sldId id="275" r:id="rId20"/>
    <p:sldId id="305" r:id="rId21"/>
    <p:sldId id="28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5050"/>
    <a:srgbClr val="339933"/>
    <a:srgbClr val="C71D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80" autoAdjust="0"/>
  </p:normalViewPr>
  <p:slideViewPr>
    <p:cSldViewPr>
      <p:cViewPr varScale="1">
        <p:scale>
          <a:sx n="60" d="100"/>
          <a:sy n="60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041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042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042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042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42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042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42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04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043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043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17EC2A-A6ED-414C-BC45-375A98D886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0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8" grpId="0"/>
      <p:bldP spid="60429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4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604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04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604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6B9C3-8B56-4C35-8D26-1B77DDE120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A11A9-7D2E-4528-8945-A5B96FDCE4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002A5-D6D9-43D6-8F17-133F682BAB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68999-D8B5-4285-8908-081E7442D3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7789F-2232-47A0-B38F-83597EE92D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7557F-8665-468E-AB2F-605F8CC2E2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42C34-21A8-4D51-A099-29BC6197DF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671F9-6C71-4FEC-9950-BA268C8479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2B9A2-0C44-4E91-AB99-1D86749A98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B538C-57F8-4F7B-82B5-CB8C4DCB5A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40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4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94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94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DC209E7-2A93-4434-8AB1-F28DA31864B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9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9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9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9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/>
      <p:bldP spid="59402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4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94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4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94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4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94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4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94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4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940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94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pn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2400"/>
            <a:ext cx="7772400" cy="2452688"/>
          </a:xfrm>
        </p:spPr>
        <p:txBody>
          <a:bodyPr/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Современные 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>технологии математического</a:t>
            </a:r>
            <a:br>
              <a:rPr lang="ru-RU" sz="4000" b="1" dirty="0"/>
            </a:br>
            <a:r>
              <a:rPr lang="ru-RU" sz="4000" b="1" dirty="0"/>
              <a:t> развития дошкольников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7800" y="34290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 «Конёвская школа»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структурное подразделение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дошкольного образования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«Колосок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0" y="51816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Семьина Мария Михайловна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6096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Конёво 2021г.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2d_tetris_7-400x26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0F8FB"/>
              </a:clrFrom>
              <a:clrTo>
                <a:srgbClr val="F0F8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1676400"/>
            <a:ext cx="2928958" cy="174092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" name="Picture 4" descr="кубики для всех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752600"/>
            <a:ext cx="2362200" cy="278985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Равнобедренный треугольник 5"/>
          <p:cNvSpPr/>
          <p:nvPr/>
        </p:nvSpPr>
        <p:spPr>
          <a:xfrm rot="10800000" flipH="1">
            <a:off x="304800" y="228600"/>
            <a:ext cx="1928826" cy="2071702"/>
          </a:xfrm>
          <a:prstGeom prst="triangle">
            <a:avLst>
              <a:gd name="adj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thum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572000"/>
            <a:ext cx="1928826" cy="198121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" name="catalog_detail_image" descr="ШАР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125714">
            <a:off x="2676609" y="3251659"/>
            <a:ext cx="2921827" cy="182208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9" name="catalog_detail_image" descr="МАЛЫШ"/>
          <p:cNvPicPr>
            <a:picLocks noChangeAspect="1" noChangeArrowheads="1"/>
          </p:cNvPicPr>
          <p:nvPr/>
        </p:nvPicPr>
        <p:blipFill>
          <a:blip r:embed="rId6" cstate="print"/>
          <a:srcRect l="20741"/>
          <a:stretch>
            <a:fillRect/>
          </a:stretch>
        </p:blipFill>
        <p:spPr bwMode="auto">
          <a:xfrm flipH="1">
            <a:off x="228600" y="4626942"/>
            <a:ext cx="2286000" cy="223105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0" name="Picture 16" descr="Конструктор Пифагор 100 деталей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886200"/>
            <a:ext cx="1447800" cy="242140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11" name="Picture 17" descr="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99" t="25075" b="11124"/>
          <a:stretch>
            <a:fillRect/>
          </a:stretch>
        </p:blipFill>
        <p:spPr bwMode="auto">
          <a:xfrm rot="217721" flipH="1">
            <a:off x="3173903" y="1425623"/>
            <a:ext cx="1758659" cy="162635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381000" y="228600"/>
            <a:ext cx="2000264" cy="571504"/>
          </a:xfrm>
          <a:prstGeom prst="rect">
            <a:avLst/>
          </a:prstGeom>
        </p:spPr>
        <p:txBody>
          <a:bodyPr/>
          <a:lstStyle/>
          <a:p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Игры</a:t>
            </a:r>
            <a:r>
              <a:rPr lang="ru-RU" sz="16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на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 объёмное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 модели-</a:t>
            </a:r>
          </a:p>
          <a:p>
            <a:r>
              <a:rPr lang="ru-RU" sz="1600" b="1" dirty="0" err="1" smtClean="0">
                <a:solidFill>
                  <a:schemeClr val="bg1"/>
                </a:solidFill>
                <a:latin typeface="Cambria" pitchFamily="18" charset="0"/>
              </a:rPr>
              <a:t>рование</a:t>
            </a:r>
            <a:endParaRPr lang="ru-RU" sz="16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endParaRPr lang="ru-RU" sz="1600" dirty="0" smtClean="0">
              <a:latin typeface="Cambria" pitchFamily="18" charset="0"/>
            </a:endParaRPr>
          </a:p>
          <a:p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0400" y="0"/>
            <a:ext cx="5943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Моделирование является одним из наиболее перспективных методов реализации умственного воспитания, поскольку мышление дошкольника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отличается предметной образностью и наглядной конкретностью.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928926" y="785794"/>
            <a:ext cx="3857652" cy="428628"/>
          </a:xfrm>
          <a:prstGeom prst="rect">
            <a:avLst/>
          </a:prstGeom>
        </p:spPr>
        <p:txBody>
          <a:bodyPr/>
          <a:lstStyle/>
          <a:p>
            <a:r>
              <a:rPr lang="ru-RU" sz="1600" dirty="0" smtClean="0">
                <a:latin typeface="Cambria" pitchFamily="18" charset="0"/>
              </a:rPr>
              <a:t> </a:t>
            </a:r>
            <a:endParaRPr lang="ru-RU" sz="1600" dirty="0" smtClean="0"/>
          </a:p>
          <a:p>
            <a:endParaRPr lang="ru-RU" sz="1600" dirty="0" smtClean="0">
              <a:latin typeface="Cambria" pitchFamily="18" charset="0"/>
            </a:endParaRPr>
          </a:p>
          <a:p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4277" name="Picture 5" descr="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69493">
            <a:off x="6872415" y="1282553"/>
            <a:ext cx="2080298" cy="142876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4279" name="Picture 7" descr="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49238">
            <a:off x="5816388" y="4710368"/>
            <a:ext cx="3137966" cy="164307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4284" name="Picture 12" descr="Вид учебно-игрового пособия Маленький дизайнер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457200"/>
            <a:ext cx="2819400" cy="265052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4276" name="Picture 4" descr="Новый рисунок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82889">
            <a:off x="4166604" y="3361988"/>
            <a:ext cx="2760458" cy="172878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6" name="Равнобедренный треугольник 15"/>
          <p:cNvSpPr/>
          <p:nvPr/>
        </p:nvSpPr>
        <p:spPr>
          <a:xfrm flipV="1">
            <a:off x="381000" y="304800"/>
            <a:ext cx="1857388" cy="2071702"/>
          </a:xfrm>
          <a:prstGeom prst="triangle">
            <a:avLst>
              <a:gd name="adj" fmla="val 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7200" y="381000"/>
            <a:ext cx="1285884" cy="85725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Игры</a:t>
            </a:r>
            <a:r>
              <a:rPr lang="ru-RU" sz="14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на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плоскостное </a:t>
            </a:r>
            <a:r>
              <a:rPr lang="ru-RU" sz="1400" b="1" dirty="0" err="1" smtClean="0">
                <a:solidFill>
                  <a:schemeClr val="bg1"/>
                </a:solidFill>
                <a:latin typeface="Cambria" pitchFamily="18" charset="0"/>
              </a:rPr>
              <a:t>моделиро</a:t>
            </a:r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-</a:t>
            </a:r>
          </a:p>
          <a:p>
            <a:pPr algn="ctr"/>
            <a:r>
              <a:rPr lang="ru-RU" sz="1400" b="1" dirty="0" err="1" smtClean="0">
                <a:solidFill>
                  <a:schemeClr val="bg1"/>
                </a:solidFill>
                <a:latin typeface="Cambria" pitchFamily="18" charset="0"/>
              </a:rPr>
              <a:t>вание</a:t>
            </a:r>
            <a:endParaRPr lang="ru-RU" sz="14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endParaRPr lang="ru-RU" sz="1600" dirty="0" smtClean="0">
              <a:latin typeface="Cambria" pitchFamily="18" charset="0"/>
            </a:endParaRPr>
          </a:p>
          <a:p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Документ Microsoft Office Publisher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4674384"/>
            <a:ext cx="2700366" cy="218361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051" name="Picture 3" descr="танграм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96938">
            <a:off x="581371" y="2343090"/>
            <a:ext cx="3048000" cy="2286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Равнобедренный треугольник 14"/>
          <p:cNvSpPr/>
          <p:nvPr/>
        </p:nvSpPr>
        <p:spPr>
          <a:xfrm rot="10800000" flipH="1">
            <a:off x="642910" y="428604"/>
            <a:ext cx="1928826" cy="2071702"/>
          </a:xfrm>
          <a:prstGeom prst="triangle">
            <a:avLst>
              <a:gd name="adj" fmla="val 0"/>
            </a:avLst>
          </a:prstGeom>
          <a:solidFill>
            <a:srgbClr val="0ED8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7345" name="Picture 1" descr="Unikub-foto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900358"/>
            <a:ext cx="2071686" cy="248602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7346" name="Picture 2" descr="d5f2486e539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929198"/>
            <a:ext cx="1452562" cy="141624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57347" name="Picture 3" descr="Игра Никитина Сложи узор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857232"/>
            <a:ext cx="2298705" cy="296556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57348" name="fancybox-img" descr="tsvetnoe_pann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214686"/>
            <a:ext cx="1984373" cy="29973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7349" name="Picture 5" descr="1992_preview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40204"/>
              </a:clrFrom>
              <a:clrTo>
                <a:srgbClr val="040204">
                  <a:alpha val="0"/>
                </a:srgbClr>
              </a:clrTo>
            </a:clrChange>
          </a:blip>
          <a:srcRect l="5082" r="5479" b="8097"/>
          <a:stretch>
            <a:fillRect/>
          </a:stretch>
        </p:blipFill>
        <p:spPr bwMode="auto">
          <a:xfrm rot="2138143">
            <a:off x="1686685" y="895910"/>
            <a:ext cx="2282120" cy="210944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7350" name="il_fi" descr="ANd9GcTe3L2dadsCvUA3NV7eqF8Jyk5icX-tRQnBq8U7mVHmcUspNTAH&amp;t=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000504"/>
            <a:ext cx="3029765" cy="227171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642910" y="428604"/>
            <a:ext cx="1785950" cy="85725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Игры</a:t>
            </a:r>
            <a:r>
              <a:rPr lang="ru-RU" sz="16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из серии 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 « Форма и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     цвет»</a:t>
            </a:r>
          </a:p>
          <a:p>
            <a:endParaRPr lang="ru-RU" sz="1600" dirty="0" smtClean="0">
              <a:latin typeface="Cambria" pitchFamily="18" charset="0"/>
            </a:endParaRPr>
          </a:p>
          <a:p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4" descr="квадрат воскобовича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714356"/>
            <a:ext cx="2286000" cy="2286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1ё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19848">
            <a:off x="1539140" y="926111"/>
            <a:ext cx="2538413" cy="25844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1" name="Равнобедренный треугольник 10"/>
          <p:cNvSpPr/>
          <p:nvPr/>
        </p:nvSpPr>
        <p:spPr>
          <a:xfrm rot="10800000" flipH="1">
            <a:off x="381000" y="304800"/>
            <a:ext cx="1928826" cy="2071702"/>
          </a:xfrm>
          <a:prstGeom prst="triangle">
            <a:avLst>
              <a:gd name="adj" fmla="val 0"/>
            </a:avLst>
          </a:prstGeom>
          <a:solidFill>
            <a:srgbClr val="E943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299" name="Picture 3" descr="сложи квадрат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98504">
            <a:off x="5879488" y="519577"/>
            <a:ext cx="3118502" cy="223678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55300" name="Picture 4" descr="6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533400"/>
            <a:ext cx="1262063" cy="27146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5301" name="Picture 5" descr="6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532"/>
          <a:stretch>
            <a:fillRect/>
          </a:stretch>
        </p:blipFill>
        <p:spPr bwMode="auto">
          <a:xfrm>
            <a:off x="3429000" y="3962400"/>
            <a:ext cx="1690678" cy="24003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5303" name="Picture 7" descr="664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038600"/>
            <a:ext cx="1714512" cy="2406333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55305" name="Picture 9" descr="http://stepanov.lk.net/gardner/hex/images/hex13-1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4648200"/>
            <a:ext cx="1785950" cy="1785951"/>
          </a:xfrm>
          <a:prstGeom prst="rect">
            <a:avLst/>
          </a:prstGeom>
          <a:noFill/>
        </p:spPr>
      </p:pic>
      <p:pic>
        <p:nvPicPr>
          <p:cNvPr id="55306" name="Picture 10" descr="Радужное лукошко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292218">
            <a:off x="5320565" y="2583150"/>
            <a:ext cx="2828448" cy="211397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57200" y="381000"/>
            <a:ext cx="1285884" cy="107157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Игры</a:t>
            </a:r>
            <a:r>
              <a:rPr lang="ru-RU" sz="1400" i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на составление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целого из частей</a:t>
            </a:r>
          </a:p>
          <a:p>
            <a:endParaRPr lang="ru-RU" sz="1600" dirty="0" smtClean="0">
              <a:latin typeface="Cambria" pitchFamily="18" charset="0"/>
            </a:endParaRPr>
          </a:p>
          <a:p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Равнобедренный треугольник 21"/>
          <p:cNvSpPr/>
          <p:nvPr/>
        </p:nvSpPr>
        <p:spPr>
          <a:xfrm rot="10800000" flipH="1">
            <a:off x="571472" y="357166"/>
            <a:ext cx="1928826" cy="2071702"/>
          </a:xfrm>
          <a:prstGeom prst="triangle">
            <a:avLst>
              <a:gd name="adj" fmla="val 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324" name="Picture 4" descr="малый лог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000504"/>
            <a:ext cx="2667000" cy="257651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71472" y="357166"/>
            <a:ext cx="1643074" cy="642942"/>
          </a:xfrm>
          <a:prstGeom prst="rect">
            <a:avLst/>
          </a:prstGeom>
        </p:spPr>
        <p:txBody>
          <a:bodyPr/>
          <a:lstStyle/>
          <a:p>
            <a:r>
              <a:rPr lang="ru-RU" sz="1600" b="1" dirty="0" smtClean="0">
                <a:solidFill>
                  <a:schemeClr val="bg1"/>
                </a:solidFill>
                <a:latin typeface="Cambria" pitchFamily="18" charset="0"/>
              </a:rPr>
              <a:t>Игры - забавы, головоломки</a:t>
            </a:r>
          </a:p>
          <a:p>
            <a:endParaRPr lang="ru-RU" sz="1600" dirty="0" smtClean="0">
              <a:latin typeface="Cambria" pitchFamily="18" charset="0"/>
            </a:endParaRPr>
          </a:p>
          <a:p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6322" name="il_fi" descr="Labirint_katalka_Slon_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357298"/>
            <a:ext cx="2756584" cy="235745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6321" name="Picture 1" descr="лабиринт (игра- головоломка)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1538" y="285728"/>
            <a:ext cx="3571900" cy="35719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1" name="Picture 4" descr="Новый рисунок (1)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429132"/>
            <a:ext cx="2526732" cy="209867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2" name="Picture 12" descr="часики пазлы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286256"/>
            <a:ext cx="2058990" cy="205899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5" name="il_fi" descr="T1khhRXXtoXXcBi4QV_02103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89853">
            <a:off x="2501613" y="786037"/>
            <a:ext cx="2154261" cy="216006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6" name="Picture 8" descr="99208043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7154843">
            <a:off x="5024299" y="4842050"/>
            <a:ext cx="1137614" cy="884811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</p:pic>
      <p:pic>
        <p:nvPicPr>
          <p:cNvPr id="17" name="Picture 5" descr="Башмачок (методика Монтессори)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78837">
            <a:off x="2000232" y="3214686"/>
            <a:ext cx="1714512" cy="154257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8" name="image" descr="Логический пазл-головоломка &quot;Улитка&quot;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7808"/>
          <a:stretch>
            <a:fillRect/>
          </a:stretch>
        </p:blipFill>
        <p:spPr bwMode="auto">
          <a:xfrm>
            <a:off x="4429124" y="571480"/>
            <a:ext cx="1428760" cy="1736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9" name="il_fi" descr="1286379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72" t="10293" r="7223" b="13461"/>
          <a:stretch>
            <a:fillRect/>
          </a:stretch>
        </p:blipFill>
        <p:spPr bwMode="auto">
          <a:xfrm rot="20659819" flipH="1">
            <a:off x="3599470" y="2796812"/>
            <a:ext cx="1875833" cy="152049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20" name="image" descr="Головоломка &quot;Ромб&quot; 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357562"/>
            <a:ext cx="1571636" cy="157307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793037" cy="1462087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990099"/>
                </a:solidFill>
                <a:latin typeface="Times New Roman" pitchFamily="18" charset="0"/>
              </a:rPr>
              <a:t>2. Сюжетная логико-математическая игра.</a:t>
            </a:r>
            <a:r>
              <a:rPr lang="ru-RU" sz="3600" dirty="0">
                <a:solidFill>
                  <a:srgbClr val="99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3820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</a:rPr>
              <a:t>Носовой </a:t>
            </a:r>
            <a:r>
              <a:rPr lang="ru-RU" sz="2400" dirty="0" smtClean="0">
                <a:latin typeface="Times New Roman" pitchFamily="18" charset="0"/>
              </a:rPr>
              <a:t>Еленой Адамовной </a:t>
            </a:r>
            <a:r>
              <a:rPr lang="ru-RU" sz="2400" dirty="0">
                <a:latin typeface="Times New Roman" pitchFamily="18" charset="0"/>
              </a:rPr>
              <a:t>разработан комплекс таких игр и упражнений («Помоги </a:t>
            </a:r>
            <a:r>
              <a:rPr lang="ru-RU" sz="2400" dirty="0" err="1">
                <a:latin typeface="Times New Roman" pitchFamily="18" charset="0"/>
              </a:rPr>
              <a:t>муравьишкам</a:t>
            </a:r>
            <a:r>
              <a:rPr lang="ru-RU" sz="2400" dirty="0">
                <a:latin typeface="Times New Roman" pitchFamily="18" charset="0"/>
              </a:rPr>
              <a:t>», «Найди клад», «Засели домики», «У кого в гостях </a:t>
            </a:r>
            <a:r>
              <a:rPr lang="ru-RU" sz="2400" dirty="0" err="1">
                <a:latin typeface="Times New Roman" pitchFamily="18" charset="0"/>
              </a:rPr>
              <a:t>Винни-Пух</a:t>
            </a:r>
            <a:r>
              <a:rPr lang="ru-RU" sz="2400" dirty="0">
                <a:latin typeface="Times New Roman" pitchFamily="18" charset="0"/>
              </a:rPr>
              <a:t> и Пятачок»), которые представлены в книге «Логика и математика в детском саду».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</a:rPr>
              <a:t>Автор разделила все игры на группы: 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игры на выявление и абстрагирование свойств предметов;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игры на освоение детьми сравнения, классификации и обобщения;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игры на овладение логическими действиями и мыслительными операциями. </a:t>
            </a:r>
          </a:p>
        </p:txBody>
      </p:sp>
      <p:pic>
        <p:nvPicPr>
          <p:cNvPr id="4" name="Рисунок 3" descr="F:\!CKAЧKA!\9b0a7a3fa41e.png"/>
          <p:cNvPicPr/>
          <p:nvPr/>
        </p:nvPicPr>
        <p:blipFill>
          <a:blip r:embed="rId2" cstate="print"/>
          <a:srcRect l="4928" t="13115" r="2669" b="11066"/>
          <a:stretch>
            <a:fillRect/>
          </a:stretch>
        </p:blipFill>
        <p:spPr bwMode="auto">
          <a:xfrm>
            <a:off x="6781800" y="0"/>
            <a:ext cx="1981200" cy="151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  <p:bldP spid="7065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152400"/>
            <a:ext cx="7183437" cy="1462088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990099"/>
                </a:solidFill>
                <a:latin typeface="Times New Roman" pitchFamily="18" charset="0"/>
              </a:rPr>
              <a:t>3.</a:t>
            </a:r>
            <a:r>
              <a:rPr lang="ru-RU" sz="4000" b="1" i="1" dirty="0">
                <a:solidFill>
                  <a:srgbClr val="990099"/>
                </a:solidFill>
                <a:latin typeface="Times New Roman" pitchFamily="18" charset="0"/>
              </a:rPr>
              <a:t> </a:t>
            </a:r>
            <a:r>
              <a:rPr lang="ru-RU" sz="4000" b="1" dirty="0">
                <a:solidFill>
                  <a:srgbClr val="990099"/>
                </a:solidFill>
                <a:latin typeface="Times New Roman" pitchFamily="18" charset="0"/>
              </a:rPr>
              <a:t>Творческие задачи,</a:t>
            </a:r>
            <a:br>
              <a:rPr lang="ru-RU" sz="4000" b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sz="4000" b="1" dirty="0">
                <a:solidFill>
                  <a:srgbClr val="990099"/>
                </a:solidFill>
                <a:latin typeface="Times New Roman" pitchFamily="18" charset="0"/>
              </a:rPr>
              <a:t> вопросы и ситуации</a:t>
            </a:r>
            <a:r>
              <a:rPr lang="ru-RU" sz="4000" dirty="0">
                <a:solidFill>
                  <a:srgbClr val="990099"/>
                </a:solidFill>
                <a:latin typeface="Times New Roman" pitchFamily="18" charset="0"/>
              </a:rPr>
              <a:t>.</a:t>
            </a:r>
            <a:r>
              <a:rPr lang="ru-RU" dirty="0">
                <a:solidFill>
                  <a:srgbClr val="99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76962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</a:rPr>
              <a:t>помогают ребенку: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Times New Roman" pitchFamily="18" charset="0"/>
              </a:rPr>
              <a:t>устанавливать разнообразные связи,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Times New Roman" pitchFamily="18" charset="0"/>
              </a:rPr>
              <a:t>выявлять причину по следствию,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latin typeface="Times New Roman" pitchFamily="18" charset="0"/>
              </a:rPr>
              <a:t>а самое главное – ребенок начинает </a:t>
            </a:r>
            <a:r>
              <a:rPr lang="ru-RU" sz="3600" i="1" dirty="0">
                <a:solidFill>
                  <a:srgbClr val="C71DC7"/>
                </a:solidFill>
                <a:latin typeface="Times New Roman" pitchFamily="18" charset="0"/>
              </a:rPr>
              <a:t>испытывать удовольствие от умственной работы, от процесса мышления, от осознания собственных возможностей</a:t>
            </a:r>
            <a:r>
              <a:rPr lang="ru-RU" sz="3600" dirty="0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  <p:bldP spid="7373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838200"/>
            <a:ext cx="6629400" cy="114300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990099"/>
                </a:solidFill>
                <a:latin typeface="Times New Roman" pitchFamily="18" charset="0"/>
              </a:rPr>
              <a:t>4. Проблемная ситуация</a:t>
            </a:r>
            <a:r>
              <a:rPr lang="ru-RU" sz="3600" dirty="0">
                <a:solidFill>
                  <a:srgbClr val="990099"/>
                </a:solidFill>
                <a:latin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</a:rPr>
            </a:br>
            <a:endParaRPr lang="ru-RU" sz="3600" dirty="0">
              <a:latin typeface="Times New Roman" pitchFamily="18" charset="0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057400"/>
            <a:ext cx="784860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рассматривается как:</a:t>
            </a:r>
          </a:p>
          <a:p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средство овладения поисковыми действиями,</a:t>
            </a:r>
          </a:p>
          <a:p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умение формулировать собственные мысли о способах поиска и предполагаемом результате.</a:t>
            </a:r>
            <a:r>
              <a:rPr lang="ru-RU" sz="2800" dirty="0">
                <a:latin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(занимательные задачи, задачи-шутки, которые заставляют детей задуматься и установить связи объектов по форме, соотношению частей, расположению их в пространстве, количественному значению).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7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309688"/>
          </a:xfrm>
        </p:spPr>
        <p:txBody>
          <a:bodyPr/>
          <a:lstStyle/>
          <a:p>
            <a:pPr marL="838200" indent="-838200" algn="ctr"/>
            <a:r>
              <a:rPr lang="ru-RU" sz="3200" b="1" dirty="0">
                <a:latin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</a:rPr>
            </a:b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</a:rPr>
              <a:t>5. Экспериментирование 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</a:rPr>
              <a:t>и 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</a:rPr>
              <a:t/>
            </a:r>
            <a:br>
              <a:rPr lang="ru-RU" sz="3200" b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</a:rPr>
              <a:t>исследовательская деятельность.</a:t>
            </a:r>
            <a:r>
              <a:rPr lang="ru-RU" sz="3200" dirty="0">
                <a:solidFill>
                  <a:srgbClr val="99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01000" cy="3581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</a:rPr>
              <a:t>Главный путь развития исследовательского поведения ребенка - </a:t>
            </a:r>
            <a:r>
              <a:rPr lang="ru-RU" sz="2400" b="1" i="1" dirty="0">
                <a:solidFill>
                  <a:srgbClr val="C71DC7"/>
                </a:solidFill>
                <a:latin typeface="Times New Roman" pitchFamily="18" charset="0"/>
              </a:rPr>
              <a:t>собственная исследовательская практика</a:t>
            </a:r>
            <a:r>
              <a:rPr lang="ru-RU" sz="2400" dirty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</a:rPr>
              <a:t>Осуществляется в </a:t>
            </a:r>
            <a:r>
              <a:rPr lang="ru-RU" sz="2400" b="1" i="1" dirty="0">
                <a:solidFill>
                  <a:schemeClr val="folHlink"/>
                </a:solidFill>
                <a:latin typeface="Times New Roman" pitchFamily="18" charset="0"/>
              </a:rPr>
              <a:t>детском экспериментировании</a:t>
            </a:r>
            <a:r>
              <a:rPr lang="ru-RU" sz="2400" dirty="0">
                <a:latin typeface="Times New Roman" pitchFamily="18" charset="0"/>
              </a:rPr>
              <a:t>, в процессе которого дети осваивают: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</a:rPr>
              <a:t>действия по измерению, комбинированию, преобразованию различных материалов и веществ; 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</a:rPr>
              <a:t>принцип сохранения; 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</a:rPr>
              <a:t>знакомятся с приборами (термометр, весы, зеркало, магнит и др.);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543800" cy="99060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990099"/>
                </a:solidFill>
                <a:latin typeface="Times New Roman" pitchFamily="18" charset="0"/>
              </a:rPr>
              <a:t> </a:t>
            </a: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</a:rPr>
              <a:t>Экспериментирование </a:t>
            </a:r>
            <a:br>
              <a:rPr lang="ru-RU" sz="3200" b="1" dirty="0">
                <a:solidFill>
                  <a:srgbClr val="990099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990099"/>
                </a:solidFill>
                <a:latin typeface="Times New Roman" pitchFamily="18" charset="0"/>
              </a:rPr>
              <a:t>и исследовательская деятельность.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8991600" cy="5181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>
                <a:solidFill>
                  <a:srgbClr val="990099"/>
                </a:solidFill>
                <a:latin typeface="Times New Roman" pitchFamily="18" charset="0"/>
              </a:rPr>
              <a:t>результаты исследовательской деятельности</a:t>
            </a:r>
            <a:r>
              <a:rPr lang="ru-RU" sz="2400" b="1" dirty="0">
                <a:latin typeface="Times New Roman" pitchFamily="18" charset="0"/>
              </a:rPr>
              <a:t>: 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rgbClr val="C71DC7"/>
                </a:solidFill>
                <a:latin typeface="Times New Roman" pitchFamily="18" charset="0"/>
              </a:rPr>
              <a:t>новая информация об исследуемом объекте</a:t>
            </a:r>
            <a:r>
              <a:rPr lang="ru-RU" sz="2400" dirty="0">
                <a:latin typeface="Times New Roman" pitchFamily="18" charset="0"/>
              </a:rPr>
              <a:t>, его свойствах, качествах, строении, связях с другими объектами (о геометрических формах, величинах, разных способах измерения, зависимостях чисел);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rgbClr val="C71DC7"/>
                </a:solidFill>
                <a:latin typeface="Times New Roman" pitchFamily="18" charset="0"/>
              </a:rPr>
              <a:t>новая информация о другом</a:t>
            </a:r>
            <a:r>
              <a:rPr lang="ru-RU" sz="2400" dirty="0">
                <a:latin typeface="Times New Roman" pitchFamily="18" charset="0"/>
              </a:rPr>
              <a:t> (дополнительном) </a:t>
            </a:r>
            <a:r>
              <a:rPr lang="ru-RU" sz="2400" i="1" dirty="0">
                <a:solidFill>
                  <a:srgbClr val="C71DC7"/>
                </a:solidFill>
                <a:latin typeface="Times New Roman" pitchFamily="18" charset="0"/>
              </a:rPr>
              <a:t>исследуемом объекте</a:t>
            </a:r>
            <a:r>
              <a:rPr lang="ru-RU" sz="2400" dirty="0">
                <a:latin typeface="Times New Roman" pitchFamily="18" charset="0"/>
              </a:rPr>
              <a:t> (о простых приборах для измерения длин; об отражении предметов в воде, зеркале; действия магнита);</a:t>
            </a:r>
          </a:p>
          <a:p>
            <a:pPr>
              <a:lnSpc>
                <a:spcPct val="90000"/>
              </a:lnSpc>
            </a:pPr>
            <a:r>
              <a:rPr lang="ru-RU" sz="2400" i="1" dirty="0">
                <a:solidFill>
                  <a:srgbClr val="C71DC7"/>
                </a:solidFill>
                <a:latin typeface="Times New Roman" pitchFamily="18" charset="0"/>
              </a:rPr>
              <a:t>знания о способах исследования и его результатах</a:t>
            </a:r>
            <a:r>
              <a:rPr lang="ru-RU" sz="2400" dirty="0">
                <a:latin typeface="Times New Roman" pitchFamily="18" charset="0"/>
              </a:rPr>
              <a:t> (о простейших опытах, экспериментах, выдвижении предположений, необходимости варьирования при выборе способов организации исследования, оценке результата и прогнозе дальнейших исследований).</a:t>
            </a:r>
          </a:p>
          <a:p>
            <a:pPr>
              <a:lnSpc>
                <a:spcPct val="90000"/>
              </a:lnSpc>
            </a:pP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  <p:bldP spid="788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5334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В последние годы в теории и практике дошкольного образования все чаще употребляется термин «</a:t>
            </a:r>
            <a:r>
              <a:rPr lang="ru-RU" sz="2800" b="1" dirty="0">
                <a:solidFill>
                  <a:schemeClr val="folHlink"/>
                </a:solidFill>
                <a:latin typeface="Times New Roman" pitchFamily="18" charset="0"/>
              </a:rPr>
              <a:t>технология</a:t>
            </a:r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».</a:t>
            </a:r>
            <a:r>
              <a:rPr lang="ru-RU" sz="2800" dirty="0"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Применительно к методике математического развития дошкольников говорят 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solidFill>
                  <a:srgbClr val="C71DC7"/>
                </a:solidFill>
                <a:latin typeface="Times New Roman" pitchFamily="18" charset="0"/>
              </a:rPr>
              <a:t>технологиях обучения, </a:t>
            </a:r>
            <a:r>
              <a:rPr lang="ru-RU" sz="2800" dirty="0" smtClean="0">
                <a:solidFill>
                  <a:srgbClr val="C71DC7"/>
                </a:solidFill>
                <a:latin typeface="Times New Roman" pitchFamily="18" charset="0"/>
              </a:rPr>
              <a:t>математического </a:t>
            </a:r>
            <a:r>
              <a:rPr lang="ru-RU" sz="2800" dirty="0">
                <a:solidFill>
                  <a:srgbClr val="C71DC7"/>
                </a:solidFill>
                <a:latin typeface="Times New Roman" pitchFamily="18" charset="0"/>
              </a:rPr>
              <a:t>развития,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solidFill>
                  <a:srgbClr val="C71DC7"/>
                </a:solidFill>
                <a:latin typeface="Times New Roman" pitchFamily="18" charset="0"/>
              </a:rPr>
              <a:t>технологии развития количественных представлений у дошкольников,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solidFill>
                  <a:srgbClr val="C71DC7"/>
                </a:solidFill>
                <a:latin typeface="Times New Roman" pitchFamily="18" charset="0"/>
              </a:rPr>
              <a:t>технологии логико-математического развития и обучения дошкольников.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1905000"/>
            <a:ext cx="731048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 математические технологии дошкольного образования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реализуемые в процессе математического развития дошкольников, обеспечат достижение готовности к школе, а именно необходимый и достаточный уровень развития ребенка для успешного освоения им основной общеобразовательной программы начального общего образования, а также формирование интегративных качеств личности.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2600" y="5334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Вывод</a:t>
            </a:r>
            <a:endParaRPr lang="ru-RU" sz="32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i (50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6900863"/>
          </a:xfrm>
          <a:prstGeom prst="rect">
            <a:avLst/>
          </a:prstGeom>
          <a:noFill/>
        </p:spPr>
      </p:pic>
      <p:sp>
        <p:nvSpPr>
          <p:cNvPr id="91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609600"/>
            <a:ext cx="6477000" cy="2895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b="1" i="1" dirty="0">
                <a:solidFill>
                  <a:srgbClr val="FF5050"/>
                </a:solidFill>
                <a:latin typeface="Times New Roman" pitchFamily="18" charset="0"/>
              </a:rPr>
              <a:t>СПАСИБО  </a:t>
            </a:r>
          </a:p>
          <a:p>
            <a:pPr>
              <a:buFont typeface="Wingdings" pitchFamily="2" charset="2"/>
              <a:buNone/>
            </a:pPr>
            <a:r>
              <a:rPr lang="ru-RU" sz="4400" b="1" i="1" dirty="0">
                <a:solidFill>
                  <a:srgbClr val="FF5050"/>
                </a:solidFill>
                <a:latin typeface="Times New Roman" pitchFamily="18" charset="0"/>
              </a:rPr>
              <a:t>ЗА </a:t>
            </a:r>
          </a:p>
          <a:p>
            <a:pPr>
              <a:buFont typeface="Wingdings" pitchFamily="2" charset="2"/>
              <a:buNone/>
            </a:pPr>
            <a:r>
              <a:rPr lang="ru-RU" sz="4400" b="1" i="1" dirty="0">
                <a:solidFill>
                  <a:srgbClr val="FF5050"/>
                </a:solidFill>
                <a:latin typeface="Times New Roman" pitchFamily="18" charset="0"/>
              </a:rPr>
              <a:t>ВНИМАНИЕ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685800"/>
            <a:ext cx="5827712" cy="5446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Характерной </a:t>
            </a:r>
            <a:r>
              <a:rPr lang="ru-RU" dirty="0">
                <a:solidFill>
                  <a:schemeClr val="hlink"/>
                </a:solidFill>
                <a:latin typeface="Times New Roman" pitchFamily="18" charset="0"/>
              </a:rPr>
              <a:t>особенностью технологии</a:t>
            </a:r>
            <a:r>
              <a:rPr lang="ru-RU" dirty="0">
                <a:latin typeface="Times New Roman" pitchFamily="18" charset="0"/>
              </a:rPr>
              <a:t> является четкая </a:t>
            </a:r>
            <a:r>
              <a:rPr lang="ru-RU" i="1" dirty="0">
                <a:solidFill>
                  <a:srgbClr val="C71DC7"/>
                </a:solidFill>
                <a:latin typeface="Times New Roman" pitchFamily="18" charset="0"/>
              </a:rPr>
              <a:t>структурированность  и  алгоритмизация</a:t>
            </a:r>
            <a:r>
              <a:rPr lang="ru-RU" dirty="0">
                <a:latin typeface="Times New Roman" pitchFamily="18" charset="0"/>
              </a:rPr>
              <a:t>, которая понимается как </a:t>
            </a:r>
            <a:r>
              <a:rPr lang="ru-RU" dirty="0">
                <a:solidFill>
                  <a:srgbClr val="C71DC7"/>
                </a:solidFill>
                <a:latin typeface="Times New Roman" pitchFamily="18" charset="0"/>
              </a:rPr>
              <a:t>выделение последовательных процедур и операций, объединенных внутренней логикой функционирования и развития данного процесса.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pic>
        <p:nvPicPr>
          <p:cNvPr id="61444" name="Picture 4" descr="i (1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114800"/>
            <a:ext cx="2590800" cy="21336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</a:rPr>
              <a:t>Современные </a:t>
            </a:r>
            <a:r>
              <a:rPr lang="ru-RU" sz="2800" b="1" i="1" dirty="0">
                <a:latin typeface="Times New Roman" pitchFamily="18" charset="0"/>
              </a:rPr>
              <a:t>технологии математического развития</a:t>
            </a:r>
            <a:r>
              <a:rPr lang="ru-RU" sz="2800" dirty="0">
                <a:latin typeface="Times New Roman" pitchFamily="18" charset="0"/>
              </a:rPr>
              <a:t> дошкольников направлены на: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i="1" dirty="0">
                <a:latin typeface="Times New Roman" pitchFamily="18" charset="0"/>
              </a:rPr>
              <a:t>активизацию познавательной деятельности</a:t>
            </a:r>
            <a:r>
              <a:rPr lang="ru-RU" sz="3600" dirty="0">
                <a:latin typeface="Times New Roman" pitchFamily="18" charset="0"/>
              </a:rPr>
              <a:t> ребенка, </a:t>
            </a:r>
          </a:p>
          <a:p>
            <a:r>
              <a:rPr lang="ru-RU" sz="3600" i="1" dirty="0">
                <a:latin typeface="Times New Roman" pitchFamily="18" charset="0"/>
              </a:rPr>
              <a:t>освоение ребенком</a:t>
            </a:r>
            <a:r>
              <a:rPr lang="ru-RU" sz="3600" dirty="0">
                <a:latin typeface="Times New Roman" pitchFamily="18" charset="0"/>
              </a:rPr>
              <a:t> связей и зависимостей предметов и явлений окружающего мира.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</a:rPr>
              <a:t>ПРОБЛЕМНО - ИГРОВАЯ ТЕХНОЛОГИЯ</a:t>
            </a:r>
            <a:r>
              <a:rPr lang="ru-RU" sz="3600" dirty="0">
                <a:latin typeface="Times New Roman" pitchFamily="18" charset="0"/>
              </a:rPr>
              <a:t>.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458200" cy="4724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i="1" dirty="0">
                <a:solidFill>
                  <a:schemeClr val="hlink"/>
                </a:solidFill>
                <a:latin typeface="Times New Roman" pitchFamily="18" charset="0"/>
              </a:rPr>
              <a:t>Одна из наиболее эффективных технологий, близких ребенку по своей сути.</a:t>
            </a:r>
            <a:r>
              <a:rPr lang="ru-RU" sz="2800" dirty="0">
                <a:solidFill>
                  <a:schemeClr val="hlink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В  её </a:t>
            </a:r>
            <a:r>
              <a:rPr lang="ru-RU" sz="2800" dirty="0">
                <a:solidFill>
                  <a:schemeClr val="hlink"/>
                </a:solidFill>
                <a:latin typeface="Times New Roman" pitchFamily="18" charset="0"/>
              </a:rPr>
              <a:t>основе</a:t>
            </a:r>
            <a:r>
              <a:rPr lang="ru-RU" sz="2800" dirty="0">
                <a:latin typeface="Times New Roman" pitchFamily="18" charset="0"/>
              </a:rPr>
              <a:t> лежит </a:t>
            </a:r>
            <a:r>
              <a:rPr lang="ru-RU" sz="2800" i="1" dirty="0">
                <a:solidFill>
                  <a:schemeClr val="folHlink"/>
                </a:solidFill>
                <a:latin typeface="Times New Roman" pitchFamily="18" charset="0"/>
              </a:rPr>
              <a:t>активный, осознанный поиск ребенком способа достижения результата на основе принятия им цели деятельности  и самостоятельного размышления по поводу предстоящих практических действий, ведущих к результату</a:t>
            </a:r>
            <a:r>
              <a:rPr lang="ru-RU" sz="2800" dirty="0">
                <a:latin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>
                <a:solidFill>
                  <a:srgbClr val="C71DC7"/>
                </a:solidFill>
                <a:latin typeface="Times New Roman" pitchFamily="18" charset="0"/>
              </a:rPr>
              <a:t>Цель - развитие познавательно-творческих способностей детей в логико-математической деятельности.</a:t>
            </a:r>
            <a:r>
              <a:rPr lang="ru-RU" sz="2800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</a:rPr>
              <a:t>ПРОБЛЕМНО - ИГРОВАЯ ТЕХНОЛОГИЯ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hlink"/>
                </a:solidFill>
                <a:latin typeface="Times New Roman" pitchFamily="18" charset="0"/>
              </a:rPr>
              <a:t>позволяет</a:t>
            </a:r>
            <a:r>
              <a:rPr lang="ru-RU" dirty="0">
                <a:latin typeface="Times New Roman" pitchFamily="18" charset="0"/>
              </a:rPr>
              <a:t> ребенку: 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folHlink"/>
                </a:solidFill>
                <a:latin typeface="Times New Roman" pitchFamily="18" charset="0"/>
              </a:rPr>
              <a:t>овладеть </a:t>
            </a:r>
            <a:r>
              <a:rPr lang="ru-RU" i="1" dirty="0">
                <a:solidFill>
                  <a:schemeClr val="folHlink"/>
                </a:solidFill>
                <a:latin typeface="Times New Roman" pitchFamily="18" charset="0"/>
              </a:rPr>
              <a:t>средствами</a:t>
            </a:r>
            <a:r>
              <a:rPr lang="ru-RU" i="1" dirty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(сенсорные эталоны, речь, схемы и модели)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и </a:t>
            </a:r>
            <a:r>
              <a:rPr lang="ru-RU" i="1" dirty="0">
                <a:solidFill>
                  <a:schemeClr val="folHlink"/>
                </a:solidFill>
                <a:latin typeface="Times New Roman" pitchFamily="18" charset="0"/>
              </a:rPr>
              <a:t>способами познания</a:t>
            </a:r>
            <a:r>
              <a:rPr lang="ru-RU" dirty="0">
                <a:latin typeface="Times New Roman" pitchFamily="18" charset="0"/>
              </a:rPr>
              <a:t> (сравнением, обследованием, классификацией, </a:t>
            </a:r>
            <a:r>
              <a:rPr lang="ru-RU" dirty="0" err="1">
                <a:latin typeface="Times New Roman" pitchFamily="18" charset="0"/>
              </a:rPr>
              <a:t>сериацией</a:t>
            </a:r>
            <a:r>
              <a:rPr lang="ru-RU" dirty="0">
                <a:latin typeface="Times New Roman" pitchFamily="18" charset="0"/>
              </a:rPr>
              <a:t>), 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folHlink"/>
                </a:solidFill>
                <a:latin typeface="Times New Roman" pitchFamily="18" charset="0"/>
              </a:rPr>
              <a:t>накопить логико-математический опыт</a:t>
            </a:r>
            <a:r>
              <a:rPr lang="ru-RU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</a:rPr>
              <a:t>ПРОБЛЕМНО - ИГРОВАЯ ТЕХНОЛОГИЯ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</a:rPr>
              <a:t>работе </a:t>
            </a:r>
            <a:r>
              <a:rPr lang="ru-RU" sz="2800" dirty="0">
                <a:latin typeface="Times New Roman" pitchFamily="18" charset="0"/>
              </a:rPr>
              <a:t>Михайловой </a:t>
            </a:r>
            <a:r>
              <a:rPr lang="ru-RU" sz="2800" dirty="0" smtClean="0">
                <a:latin typeface="Times New Roman" pitchFamily="18" charset="0"/>
              </a:rPr>
              <a:t>Зинаиды Алексеевны </a:t>
            </a:r>
            <a:r>
              <a:rPr lang="ru-RU" sz="2800" dirty="0">
                <a:latin typeface="Times New Roman" pitchFamily="18" charset="0"/>
              </a:rPr>
              <a:t>представлена в системе следующих средств: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логико-математические игры;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логико-математические сюжетные игры (занятия);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проблемные ситуации и вопросы;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творческие задачи, вопросы и ситуации;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800" dirty="0">
                <a:solidFill>
                  <a:schemeClr val="folHlink"/>
                </a:solidFill>
                <a:latin typeface="Times New Roman" pitchFamily="18" charset="0"/>
              </a:rPr>
              <a:t>экспериментирование и исследовательская деятельность.</a:t>
            </a:r>
            <a:r>
              <a:rPr lang="ru-RU" sz="2800" dirty="0"/>
              <a:t>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990099"/>
                </a:solidFill>
                <a:latin typeface="Times New Roman" pitchFamily="18" charset="0"/>
              </a:rPr>
              <a:t>1.  Логико-математические игры.</a:t>
            </a:r>
            <a:r>
              <a:rPr lang="ru-RU" sz="3600" dirty="0" smtClean="0">
                <a:solidFill>
                  <a:srgbClr val="990099"/>
                </a:solidFill>
                <a:latin typeface="Times New Roman" pitchFamily="18" charset="0"/>
              </a:rPr>
              <a:t> </a:t>
            </a:r>
            <a:endParaRPr lang="ru-RU" sz="3600" dirty="0">
              <a:solidFill>
                <a:srgbClr val="990099"/>
              </a:solidFill>
              <a:latin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28662" y="3071810"/>
            <a:ext cx="7072362" cy="214314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3200" dirty="0" smtClean="0">
                <a:latin typeface="Cambria" pitchFamily="18" charset="0"/>
              </a:rPr>
              <a:t>В них ребенок осваивает эталоны, модели, речь, овладевает способами познания, развивается мышление, сообразительность, смекалка  </a:t>
            </a:r>
          </a:p>
          <a:p>
            <a:endParaRPr lang="ru-RU" sz="1600" dirty="0" smtClean="0">
              <a:latin typeface="Cambria" pitchFamily="18" charset="0"/>
            </a:endParaRPr>
          </a:p>
          <a:p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 algn="ctr"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/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D:\Documents\Desktop\84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029200"/>
            <a:ext cx="1916153" cy="1500198"/>
          </a:xfrm>
          <a:prstGeom prst="rect">
            <a:avLst/>
          </a:prstGeom>
          <a:noFill/>
        </p:spPr>
      </p:pic>
      <p:pic>
        <p:nvPicPr>
          <p:cNvPr id="5" name="Picture 13" descr="прозраячный квадрат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495800"/>
            <a:ext cx="1748790" cy="2057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" name="Picture 22" descr="геометрич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6F0"/>
              </a:clrFrom>
              <a:clrTo>
                <a:srgbClr val="FDF6F0">
                  <a:alpha val="0"/>
                </a:srgbClr>
              </a:clrTo>
            </a:clrChange>
          </a:blip>
          <a:srcRect l="10519" t="10909" r="17952" b="12727"/>
          <a:stretch>
            <a:fillRect/>
          </a:stretch>
        </p:blipFill>
        <p:spPr bwMode="auto">
          <a:xfrm>
            <a:off x="3429000" y="5029200"/>
            <a:ext cx="1928826" cy="15884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" name="Picture 23" descr="Кайе В.А. Мосты и берег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514600"/>
            <a:ext cx="1116518" cy="162402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8" name="Picture 3" descr="Cvet_velichina_form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810"/>
          <a:stretch>
            <a:fillRect/>
          </a:stretch>
        </p:blipFill>
        <p:spPr bwMode="auto">
          <a:xfrm>
            <a:off x="1524000" y="2438400"/>
            <a:ext cx="3714776" cy="247042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9" name="Равнобедренный треугольник 8"/>
          <p:cNvSpPr/>
          <p:nvPr/>
        </p:nvSpPr>
        <p:spPr>
          <a:xfrm flipV="1">
            <a:off x="857224" y="500042"/>
            <a:ext cx="1857388" cy="1857388"/>
          </a:xfrm>
          <a:prstGeom prst="triangle">
            <a:avLst>
              <a:gd name="adj" fmla="val 0"/>
            </a:avLst>
          </a:prstGeom>
          <a:solidFill>
            <a:srgbClr val="431E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57224" y="500042"/>
            <a:ext cx="1500198" cy="107157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z="1600" dirty="0" smtClean="0">
                <a:solidFill>
                  <a:schemeClr val="bg1"/>
                </a:solidFill>
                <a:latin typeface="Cambria" pitchFamily="18" charset="0"/>
              </a:rPr>
              <a:t> </a:t>
            </a:r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Настольно-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</a:rPr>
              <a:t>печатные </a:t>
            </a:r>
          </a:p>
          <a:p>
            <a:pPr lvl="0"/>
            <a:r>
              <a:rPr lang="ru-RU" b="1" dirty="0" smtClean="0">
                <a:solidFill>
                  <a:schemeClr val="bg1"/>
                </a:solidFill>
                <a:latin typeface="Cambria" pitchFamily="18" charset="0"/>
                <a:cs typeface="Arial" pitchFamily="34" charset="0"/>
              </a:rPr>
              <a:t>игры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endParaRPr lang="ru-RU" sz="1600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pPr algn="ctr">
              <a:spcBef>
                <a:spcPct val="0"/>
              </a:spcBef>
            </a:pPr>
            <a:endParaRPr lang="ru-RU" sz="1600" dirty="0" smtClean="0">
              <a:solidFill>
                <a:srgbClr val="FF0000"/>
              </a:solidFill>
            </a:endParaRPr>
          </a:p>
          <a:p>
            <a:pPr algn="ctr">
              <a:spcBef>
                <a:spcPct val="0"/>
              </a:spcBef>
            </a:pPr>
            <a:endParaRPr lang="ru-RU" sz="1600" dirty="0" smtClean="0">
              <a:solidFill>
                <a:srgbClr val="FF0000"/>
              </a:solidFill>
            </a:endParaRPr>
          </a:p>
          <a:p>
            <a:pPr algn="ctr">
              <a:spcBef>
                <a:spcPct val="0"/>
              </a:spcBef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solidFill>
                <a:srgbClr val="FF0000"/>
              </a:solidFill>
              <a:latin typeface="Cambria" pitchFamily="18" charset="0"/>
            </a:endParaRPr>
          </a:p>
          <a:p>
            <a:pPr>
              <a:spcBef>
                <a:spcPct val="0"/>
              </a:spcBef>
            </a:pPr>
            <a:endParaRPr lang="ru-RU" sz="1600" dirty="0" smtClean="0">
              <a:solidFill>
                <a:srgbClr val="FF0000"/>
              </a:solidFill>
              <a:latin typeface="Cambria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Документ Microsoft Office Publisher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2819400"/>
            <a:ext cx="2998787" cy="21812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667000" y="228600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Настольно-печатная игра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делает процесс включения детей в образовательную деятельность более легким, занимательным: та или иная задача, заключенная в игре, решается в ходе доступной и привлекательной для детей деятельности. Такая игра осуществляется в целях умственного развития. И чем больше она сохраняет признаки игры, тем больше она доставляет радость детям.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20539</TotalTime>
  <Words>758</Words>
  <Application>Microsoft PowerPoint</Application>
  <PresentationFormat>Экран (4:3)</PresentationFormat>
  <Paragraphs>142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Палитра</vt:lpstr>
      <vt:lpstr>    Современные  технологии математического  развития дошкольников</vt:lpstr>
      <vt:lpstr>Слайд 2</vt:lpstr>
      <vt:lpstr>Слайд 3</vt:lpstr>
      <vt:lpstr>Современные технологии математического развития дошкольников направлены на:</vt:lpstr>
      <vt:lpstr>ПРОБЛЕМНО - ИГРОВАЯ ТЕХНОЛОГИЯ. </vt:lpstr>
      <vt:lpstr>ПРОБЛЕМНО - ИГРОВАЯ ТЕХНОЛОГИЯ</vt:lpstr>
      <vt:lpstr>ПРОБЛЕМНО - ИГРОВАЯ ТЕХНОЛОГИЯ</vt:lpstr>
      <vt:lpstr>1.  Логико-математические игры. </vt:lpstr>
      <vt:lpstr>Слайд 9</vt:lpstr>
      <vt:lpstr>Слайд 10</vt:lpstr>
      <vt:lpstr>Слайд 11</vt:lpstr>
      <vt:lpstr>Слайд 12</vt:lpstr>
      <vt:lpstr>Слайд 13</vt:lpstr>
      <vt:lpstr>Слайд 14</vt:lpstr>
      <vt:lpstr>2. Сюжетная логико-математическая игра. </vt:lpstr>
      <vt:lpstr>3. Творческие задачи,  вопросы и ситуации. </vt:lpstr>
      <vt:lpstr>4. Проблемная ситуация  </vt:lpstr>
      <vt:lpstr> 5. Экспериментирование и  исследовательская деятельность. </vt:lpstr>
      <vt:lpstr> Экспериментирование  и исследовательская деятельность.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64</cp:revision>
  <cp:lastPrinted>1601-01-01T00:00:00Z</cp:lastPrinted>
  <dcterms:created xsi:type="dcterms:W3CDTF">2014-06-15T05:36:08Z</dcterms:created>
  <dcterms:modified xsi:type="dcterms:W3CDTF">2022-04-19T09:37:29Z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