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11"/>
  </p:notesMasterIdLst>
  <p:sldIdLst>
    <p:sldId id="279" r:id="rId2"/>
    <p:sldId id="293" r:id="rId3"/>
    <p:sldId id="290" r:id="rId4"/>
    <p:sldId id="291" r:id="rId5"/>
    <p:sldId id="289" r:id="rId6"/>
    <p:sldId id="281" r:id="rId7"/>
    <p:sldId id="287" r:id="rId8"/>
    <p:sldId id="292" r:id="rId9"/>
    <p:sldId id="288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66C084A-1F1A-4039-8339-E688D9000837}">
          <p14:sldIdLst>
            <p14:sldId id="279"/>
            <p14:sldId id="293"/>
            <p14:sldId id="290"/>
            <p14:sldId id="291"/>
            <p14:sldId id="289"/>
            <p14:sldId id="281"/>
            <p14:sldId id="287"/>
            <p14:sldId id="292"/>
            <p14:sldId id="28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7A0"/>
    <a:srgbClr val="E54415"/>
    <a:srgbClr val="B1D0E5"/>
    <a:srgbClr val="F19300"/>
    <a:srgbClr val="FE00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915" autoAdjust="0"/>
  </p:normalViewPr>
  <p:slideViewPr>
    <p:cSldViewPr>
      <p:cViewPr varScale="1">
        <p:scale>
          <a:sx n="61" d="100"/>
          <a:sy n="61" d="100"/>
        </p:scale>
        <p:origin x="788" y="2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-208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45665B-D7E9-4DEF-8FC5-CF97FB764938}" type="datetimeFigureOut">
              <a:rPr lang="zh-CN" altLang="en-US" smtClean="0"/>
              <a:pPr/>
              <a:t>2022/4/19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10D62A-0EDC-4DC8-9C32-FB765812F0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4472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0D62A-0EDC-4DC8-9C32-FB765812F04D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5500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0D62A-0EDC-4DC8-9C32-FB765812F04D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68439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3429000" y="142876"/>
            <a:ext cx="8477251" cy="15716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774547901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表格占位符 13"/>
          <p:cNvSpPr>
            <a:spLocks noGrp="1"/>
          </p:cNvSpPr>
          <p:nvPr>
            <p:ph type="tbl" sz="quarter" idx="10"/>
          </p:nvPr>
        </p:nvSpPr>
        <p:spPr>
          <a:xfrm>
            <a:off x="4190986" y="2714626"/>
            <a:ext cx="7429553" cy="2857515"/>
          </a:xfrm>
          <a:prstGeom prst="rect">
            <a:avLst/>
          </a:prstGeom>
        </p:spPr>
        <p:txBody>
          <a:bodyPr/>
          <a:lstStyle/>
          <a:p>
            <a:r>
              <a:rPr lang="ru-RU" altLang="zh-CN" smtClean="0"/>
              <a:t>Вставка таблицы</a:t>
            </a:r>
            <a:endParaRPr lang="zh-CN" altLang="en-US"/>
          </a:p>
        </p:txBody>
      </p:sp>
      <p:sp>
        <p:nvSpPr>
          <p:cNvPr id="16" name="图片占位符 15"/>
          <p:cNvSpPr>
            <a:spLocks noGrp="1"/>
          </p:cNvSpPr>
          <p:nvPr>
            <p:ph type="pic" sz="quarter" idx="11"/>
          </p:nvPr>
        </p:nvSpPr>
        <p:spPr>
          <a:xfrm>
            <a:off x="571462" y="428605"/>
            <a:ext cx="3333751" cy="2214563"/>
          </a:xfrm>
          <a:prstGeom prst="rect">
            <a:avLst/>
          </a:prstGeo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  <p:sp>
        <p:nvSpPr>
          <p:cNvPr id="18" name="文本占位符 17"/>
          <p:cNvSpPr>
            <a:spLocks noGrp="1"/>
          </p:cNvSpPr>
          <p:nvPr>
            <p:ph type="body" sz="quarter" idx="12"/>
          </p:nvPr>
        </p:nvSpPr>
        <p:spPr>
          <a:xfrm>
            <a:off x="4190986" y="1428736"/>
            <a:ext cx="7429515" cy="1143014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3"/>
          </p:nvPr>
        </p:nvSpPr>
        <p:spPr>
          <a:xfrm>
            <a:off x="4191000" y="500063"/>
            <a:ext cx="4953000" cy="785812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279789195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martArt 占位符 6"/>
          <p:cNvSpPr>
            <a:spLocks noGrp="1"/>
          </p:cNvSpPr>
          <p:nvPr>
            <p:ph type="dgm" sz="quarter" idx="10"/>
          </p:nvPr>
        </p:nvSpPr>
        <p:spPr>
          <a:xfrm>
            <a:off x="4095736" y="571480"/>
            <a:ext cx="6953299" cy="4071966"/>
          </a:xfrm>
          <a:prstGeom prst="rect">
            <a:avLst/>
          </a:prstGeom>
        </p:spPr>
        <p:txBody>
          <a:bodyPr/>
          <a:lstStyle/>
          <a:p>
            <a:r>
              <a:rPr lang="ru-RU" altLang="zh-CN" smtClean="0"/>
              <a:t>Вставка рисунка SmartArt</a:t>
            </a:r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1"/>
          </p:nvPr>
        </p:nvSpPr>
        <p:spPr>
          <a:xfrm>
            <a:off x="952501" y="571480"/>
            <a:ext cx="2857500" cy="40005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2"/>
          </p:nvPr>
        </p:nvSpPr>
        <p:spPr>
          <a:xfrm>
            <a:off x="4095751" y="4786313"/>
            <a:ext cx="4572000" cy="7858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749786005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表占位符 2"/>
          <p:cNvSpPr>
            <a:spLocks noGrp="1"/>
          </p:cNvSpPr>
          <p:nvPr>
            <p:ph type="chart" sz="quarter" idx="10"/>
          </p:nvPr>
        </p:nvSpPr>
        <p:spPr>
          <a:xfrm>
            <a:off x="2381225" y="714357"/>
            <a:ext cx="7429500" cy="4143375"/>
          </a:xfrm>
          <a:prstGeom prst="rect">
            <a:avLst/>
          </a:prstGeom>
        </p:spPr>
        <p:txBody>
          <a:bodyPr/>
          <a:lstStyle/>
          <a:p>
            <a:r>
              <a:rPr lang="ru-RU" altLang="zh-CN" smtClean="0"/>
              <a:t>Вставка диаграммы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6000751" y="5000625"/>
            <a:ext cx="3810000" cy="857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956469869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51" y="1143000"/>
            <a:ext cx="10858500" cy="14287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524865724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5143493" y="142876"/>
            <a:ext cx="6667507" cy="16430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878408449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78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</p:sldLayoutIdLst>
  <p:transition spd="slow">
    <p:push dir="u"/>
  </p:transition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44" b="9851"/>
          <a:stretch/>
        </p:blipFill>
        <p:spPr>
          <a:xfrm>
            <a:off x="7320136" y="3780402"/>
            <a:ext cx="3514614" cy="280831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946071"/>
            <a:ext cx="12192000" cy="2808312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0097A0">
                  <a:alpha val="36863"/>
                </a:srgbClr>
              </a:gs>
            </a:gsLst>
            <a:lin ang="10800000" scaled="1"/>
            <a:tileRect/>
          </a:gradFill>
          <a:ln>
            <a:solidFill>
              <a:srgbClr val="B1D0E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 rot="21600000">
            <a:off x="1566582" y="1268761"/>
            <a:ext cx="8405748" cy="2532499"/>
          </a:xfrm>
        </p:spPr>
        <p:txBody>
          <a:bodyPr/>
          <a:lstStyle/>
          <a:p>
            <a:pPr marL="92075" indent="-4763" algn="ctr">
              <a:buNone/>
            </a:pPr>
            <a:r>
              <a:rPr lang="ru-RU" sz="4000" b="1" dirty="0">
                <a:solidFill>
                  <a:srgbClr val="002060"/>
                </a:solidFill>
              </a:rPr>
              <a:t>Проблемы физического воспитания и развития детей дошкольного </a:t>
            </a:r>
            <a:r>
              <a:rPr lang="ru-RU" sz="4000" b="1" dirty="0" smtClean="0">
                <a:solidFill>
                  <a:srgbClr val="002060"/>
                </a:solidFill>
              </a:rPr>
              <a:t>возраста</a:t>
            </a:r>
            <a:endParaRPr lang="ru-RU" sz="4000" b="1" dirty="0">
              <a:solidFill>
                <a:srgbClr val="002060"/>
              </a:solidFill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-672752" y="5574494"/>
            <a:ext cx="4884591" cy="710507"/>
            <a:chOff x="-684351" y="5373421"/>
            <a:chExt cx="4884591" cy="710507"/>
          </a:xfrm>
        </p:grpSpPr>
        <p:sp>
          <p:nvSpPr>
            <p:cNvPr id="6" name="Прямоугольник 5"/>
            <p:cNvSpPr/>
            <p:nvPr/>
          </p:nvSpPr>
          <p:spPr>
            <a:xfrm rot="19121210">
              <a:off x="-684351" y="5812079"/>
              <a:ext cx="2455125" cy="271849"/>
            </a:xfrm>
            <a:prstGeom prst="rect">
              <a:avLst/>
            </a:prstGeom>
            <a:solidFill>
              <a:srgbClr val="F19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 rot="19121210">
              <a:off x="-648087" y="5583076"/>
              <a:ext cx="3668229" cy="271849"/>
            </a:xfrm>
            <a:prstGeom prst="rect">
              <a:avLst/>
            </a:prstGeom>
            <a:solidFill>
              <a:srgbClr val="E544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 rot="19121210">
              <a:off x="-618440" y="5373421"/>
              <a:ext cx="4818680" cy="271849"/>
            </a:xfrm>
            <a:prstGeom prst="rect">
              <a:avLst/>
            </a:prstGeom>
            <a:solidFill>
              <a:srgbClr val="0097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4944569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5" y="4306176"/>
            <a:ext cx="2687030" cy="2939248"/>
          </a:xfrm>
          <a:prstGeom prst="rect">
            <a:avLst/>
          </a:prstGeom>
        </p:spPr>
      </p:pic>
      <p:grpSp>
        <p:nvGrpSpPr>
          <p:cNvPr id="9" name="Группа 8"/>
          <p:cNvGrpSpPr/>
          <p:nvPr/>
        </p:nvGrpSpPr>
        <p:grpSpPr>
          <a:xfrm rot="18718469">
            <a:off x="9129738" y="3542871"/>
            <a:ext cx="4884591" cy="710507"/>
            <a:chOff x="-684351" y="5373421"/>
            <a:chExt cx="4884591" cy="710507"/>
          </a:xfrm>
        </p:grpSpPr>
        <p:sp>
          <p:nvSpPr>
            <p:cNvPr id="10" name="Прямоугольник 9"/>
            <p:cNvSpPr/>
            <p:nvPr/>
          </p:nvSpPr>
          <p:spPr>
            <a:xfrm rot="19121210">
              <a:off x="-684351" y="5812079"/>
              <a:ext cx="2455125" cy="271849"/>
            </a:xfrm>
            <a:prstGeom prst="rect">
              <a:avLst/>
            </a:prstGeom>
            <a:solidFill>
              <a:srgbClr val="F19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 rot="19121210">
              <a:off x="-648087" y="5583076"/>
              <a:ext cx="3668229" cy="271849"/>
            </a:xfrm>
            <a:prstGeom prst="rect">
              <a:avLst/>
            </a:prstGeom>
            <a:solidFill>
              <a:srgbClr val="E544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 rot="19121210">
              <a:off x="-618440" y="5373421"/>
              <a:ext cx="4818680" cy="271849"/>
            </a:xfrm>
            <a:prstGeom prst="rect">
              <a:avLst/>
            </a:prstGeom>
            <a:solidFill>
              <a:srgbClr val="0097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28343" y="95772"/>
            <a:ext cx="12156945" cy="1996283"/>
          </a:xfrm>
          <a:prstGeom prst="rect">
            <a:avLst/>
          </a:prstGeom>
          <a:solidFill>
            <a:schemeClr val="bg1">
              <a:lumMod val="8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 smtClean="0">
              <a:solidFill>
                <a:srgbClr val="0097A0"/>
              </a:solidFill>
            </a:endParaRPr>
          </a:p>
          <a:p>
            <a:pPr algn="ctr"/>
            <a:r>
              <a:rPr lang="ru-RU" sz="3600" b="1" dirty="0">
                <a:solidFill>
                  <a:srgbClr val="0097A0"/>
                </a:solidFill>
              </a:rPr>
              <a:t>Вовлечение родителей в работу по физическому </a:t>
            </a:r>
            <a:r>
              <a:rPr lang="ru-RU" sz="3600" b="1" dirty="0" smtClean="0">
                <a:solidFill>
                  <a:srgbClr val="0097A0"/>
                </a:solidFill>
              </a:rPr>
              <a:t>развитию</a:t>
            </a:r>
            <a:endParaRPr lang="ru-RU" sz="3600" b="1" dirty="0">
              <a:solidFill>
                <a:srgbClr val="0097A0"/>
              </a:solidFill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 rot="21600000">
            <a:off x="122762" y="1916832"/>
            <a:ext cx="11449272" cy="144014"/>
          </a:xfrm>
        </p:spPr>
        <p:txBody>
          <a:bodyPr/>
          <a:lstStyle/>
          <a:p>
            <a:pPr marL="92075" indent="-4763" algn="ctr">
              <a:buNone/>
            </a:pPr>
            <a:r>
              <a:rPr lang="ru-RU" dirty="0" smtClean="0"/>
              <a:t> </a:t>
            </a:r>
            <a:endParaRPr lang="zh-CN" altLang="en-US" sz="3600" b="1" dirty="0">
              <a:solidFill>
                <a:srgbClr val="0097A0"/>
              </a:solidFill>
              <a:cs typeface="Verdana" panose="020B060403050404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6771" y="2082765"/>
            <a:ext cx="10488487" cy="4032448"/>
          </a:xfrm>
          <a:prstGeom prst="rect">
            <a:avLst/>
          </a:prstGeom>
          <a:solidFill>
            <a:srgbClr val="0097A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- возможность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опираться на ресурс личностной физической культуры родителей в ходе физического воспитания детей дошкольного возраста;</a:t>
            </a:r>
          </a:p>
        </p:txBody>
      </p:sp>
      <p:sp>
        <p:nvSpPr>
          <p:cNvPr id="8" name="文本占位符 3"/>
          <p:cNvSpPr txBox="1">
            <a:spLocks/>
          </p:cNvSpPr>
          <p:nvPr/>
        </p:nvSpPr>
        <p:spPr>
          <a:xfrm rot="21600000">
            <a:off x="551384" y="2060848"/>
            <a:ext cx="10251842" cy="297045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2075" indent="-4763" algn="just">
              <a:buNone/>
            </a:pP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26191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0" y="0"/>
            <a:ext cx="2687030" cy="2939248"/>
          </a:xfrm>
          <a:prstGeom prst="rect">
            <a:avLst/>
          </a:prstGeom>
        </p:spPr>
      </p:pic>
      <p:grpSp>
        <p:nvGrpSpPr>
          <p:cNvPr id="9" name="Группа 8"/>
          <p:cNvGrpSpPr/>
          <p:nvPr/>
        </p:nvGrpSpPr>
        <p:grpSpPr>
          <a:xfrm rot="12803493">
            <a:off x="7112500" y="4570478"/>
            <a:ext cx="4884591" cy="710507"/>
            <a:chOff x="-684351" y="5373421"/>
            <a:chExt cx="4884591" cy="710507"/>
          </a:xfrm>
        </p:grpSpPr>
        <p:sp>
          <p:nvSpPr>
            <p:cNvPr id="10" name="Прямоугольник 9"/>
            <p:cNvSpPr/>
            <p:nvPr/>
          </p:nvSpPr>
          <p:spPr>
            <a:xfrm rot="19121210">
              <a:off x="-684351" y="5812079"/>
              <a:ext cx="2455125" cy="271849"/>
            </a:xfrm>
            <a:prstGeom prst="rect">
              <a:avLst/>
            </a:prstGeom>
            <a:solidFill>
              <a:srgbClr val="F19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 rot="19121210">
              <a:off x="-648087" y="5583076"/>
              <a:ext cx="3668229" cy="271849"/>
            </a:xfrm>
            <a:prstGeom prst="rect">
              <a:avLst/>
            </a:prstGeom>
            <a:solidFill>
              <a:srgbClr val="E544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 rot="19121210">
              <a:off x="-618440" y="5373421"/>
              <a:ext cx="4818680" cy="271849"/>
            </a:xfrm>
            <a:prstGeom prst="rect">
              <a:avLst/>
            </a:prstGeom>
            <a:solidFill>
              <a:srgbClr val="0097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127212" y="167926"/>
            <a:ext cx="11856640" cy="1137420"/>
          </a:xfrm>
          <a:prstGeom prst="rect">
            <a:avLst/>
          </a:prstGeom>
          <a:solidFill>
            <a:schemeClr val="bg1">
              <a:lumMod val="8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 smtClean="0">
              <a:solidFill>
                <a:srgbClr val="0097A0"/>
              </a:solidFill>
            </a:endParaRPr>
          </a:p>
          <a:p>
            <a:pPr algn="ctr"/>
            <a:endParaRPr lang="ru-RU" sz="3600" dirty="0">
              <a:solidFill>
                <a:srgbClr val="0097A0"/>
              </a:solidFill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 rot="21600000">
            <a:off x="1325167" y="167926"/>
            <a:ext cx="10300570" cy="1709036"/>
          </a:xfrm>
        </p:spPr>
        <p:txBody>
          <a:bodyPr/>
          <a:lstStyle/>
          <a:p>
            <a:pPr marL="92075" indent="-4763" algn="ctr">
              <a:buNone/>
            </a:pPr>
            <a:r>
              <a:rPr lang="ru-RU" sz="3600" b="1" dirty="0">
                <a:solidFill>
                  <a:srgbClr val="0097A0"/>
                </a:solidFill>
              </a:rPr>
              <a:t>Проблема индивидуализации физического воспитания.</a:t>
            </a:r>
            <a:r>
              <a:rPr lang="ru-RU" sz="3600" b="1" dirty="0" smtClean="0">
                <a:solidFill>
                  <a:srgbClr val="0097A0"/>
                </a:solidFill>
              </a:rPr>
              <a:t> </a:t>
            </a:r>
            <a:endParaRPr lang="zh-CN" altLang="en-US" sz="3600" b="1" dirty="0">
              <a:solidFill>
                <a:srgbClr val="0097A0"/>
              </a:solidFill>
              <a:cs typeface="Verdana" panose="020B060403050404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91046" y="1384673"/>
            <a:ext cx="10488487" cy="4032448"/>
          </a:xfrm>
          <a:prstGeom prst="rect">
            <a:avLst/>
          </a:prstGeom>
          <a:solidFill>
            <a:srgbClr val="0097A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- разработка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и внедрение образовательных программ по физической культуре по уровням образования, учитывающим индивидуальные способности и состояние здоровья обучающихся</a:t>
            </a:r>
          </a:p>
        </p:txBody>
      </p:sp>
      <p:sp>
        <p:nvSpPr>
          <p:cNvPr id="8" name="文本占位符 3"/>
          <p:cNvSpPr txBox="1">
            <a:spLocks/>
          </p:cNvSpPr>
          <p:nvPr/>
        </p:nvSpPr>
        <p:spPr>
          <a:xfrm rot="21600000">
            <a:off x="551384" y="2060848"/>
            <a:ext cx="10251842" cy="297045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2075" indent="-4763" algn="just">
              <a:buNone/>
            </a:pP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34246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35788"/>
            <a:ext cx="12192000" cy="841674"/>
          </a:xfrm>
          <a:prstGeom prst="rect">
            <a:avLst/>
          </a:prstGeom>
          <a:solidFill>
            <a:schemeClr val="bg1">
              <a:lumMod val="8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 smtClean="0">
              <a:solidFill>
                <a:srgbClr val="0097A0"/>
              </a:solidFill>
            </a:endParaRPr>
          </a:p>
          <a:p>
            <a:pPr algn="ctr"/>
            <a:endParaRPr lang="ru-RU" sz="3600" dirty="0">
              <a:solidFill>
                <a:srgbClr val="0097A0"/>
              </a:solidFill>
            </a:endParaRPr>
          </a:p>
          <a:p>
            <a:pPr algn="ctr"/>
            <a:endParaRPr lang="ru-RU" sz="3600" b="1" dirty="0">
              <a:solidFill>
                <a:srgbClr val="0097A0"/>
              </a:solidFill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 rot="21600000">
            <a:off x="122762" y="-14429"/>
            <a:ext cx="11449272" cy="2075275"/>
          </a:xfrm>
        </p:spPr>
        <p:txBody>
          <a:bodyPr/>
          <a:lstStyle/>
          <a:p>
            <a:pPr marL="92075" indent="-4763" algn="ctr">
              <a:buNone/>
            </a:pPr>
            <a:r>
              <a:rPr lang="ru-RU" b="1" dirty="0">
                <a:solidFill>
                  <a:srgbClr val="0097A0"/>
                </a:solidFill>
              </a:rPr>
              <a:t>П</a:t>
            </a:r>
            <a:r>
              <a:rPr lang="ru-RU" b="1" dirty="0" smtClean="0">
                <a:solidFill>
                  <a:srgbClr val="0097A0"/>
                </a:solidFill>
              </a:rPr>
              <a:t>оиск </a:t>
            </a:r>
            <a:r>
              <a:rPr lang="ru-RU" b="1" dirty="0">
                <a:solidFill>
                  <a:srgbClr val="0097A0"/>
                </a:solidFill>
              </a:rPr>
              <a:t>необходимого времени для обеспечения физического развития, укрепления здоровья средствами и методами физической культуры.</a:t>
            </a:r>
            <a:r>
              <a:rPr lang="ru-RU" b="1" dirty="0" smtClean="0">
                <a:solidFill>
                  <a:srgbClr val="0097A0"/>
                </a:solidFill>
              </a:rPr>
              <a:t> </a:t>
            </a:r>
            <a:endParaRPr lang="zh-CN" altLang="en-US" sz="3600" b="1" dirty="0">
              <a:solidFill>
                <a:srgbClr val="0097A0"/>
              </a:solidFill>
              <a:cs typeface="Verdana" panose="020B060403050404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46772" y="2184724"/>
            <a:ext cx="10488487" cy="4124596"/>
          </a:xfrm>
          <a:prstGeom prst="rect">
            <a:avLst/>
          </a:prstGeom>
          <a:solidFill>
            <a:srgbClr val="0097A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ctr">
              <a:buFontTx/>
              <a:buChar char="-"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интеграция 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различных видов 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учебной деятельности 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в структуре </a:t>
            </a:r>
            <a:endParaRPr lang="ru-RU" sz="3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учебных 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программ детских садов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 algn="ctr"/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ru-RU" sz="3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文本占位符 3"/>
          <p:cNvSpPr txBox="1">
            <a:spLocks/>
          </p:cNvSpPr>
          <p:nvPr/>
        </p:nvSpPr>
        <p:spPr>
          <a:xfrm rot="21600000">
            <a:off x="551384" y="2060848"/>
            <a:ext cx="10251842" cy="297045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2075" indent="-4763" algn="just">
              <a:buNone/>
            </a:pP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2548" y="3429000"/>
            <a:ext cx="3081356" cy="3902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8506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5" y="4306176"/>
            <a:ext cx="2687030" cy="2939248"/>
          </a:xfrm>
          <a:prstGeom prst="rect">
            <a:avLst/>
          </a:prstGeom>
        </p:spPr>
      </p:pic>
      <p:grpSp>
        <p:nvGrpSpPr>
          <p:cNvPr id="9" name="Группа 8"/>
          <p:cNvGrpSpPr/>
          <p:nvPr/>
        </p:nvGrpSpPr>
        <p:grpSpPr>
          <a:xfrm rot="18718469">
            <a:off x="9367645" y="3287079"/>
            <a:ext cx="4884591" cy="710507"/>
            <a:chOff x="-684351" y="5373421"/>
            <a:chExt cx="4884591" cy="710507"/>
          </a:xfrm>
        </p:grpSpPr>
        <p:sp>
          <p:nvSpPr>
            <p:cNvPr id="10" name="Прямоугольник 9"/>
            <p:cNvSpPr/>
            <p:nvPr/>
          </p:nvSpPr>
          <p:spPr>
            <a:xfrm rot="19121210">
              <a:off x="-684351" y="5812079"/>
              <a:ext cx="2455125" cy="271849"/>
            </a:xfrm>
            <a:prstGeom prst="rect">
              <a:avLst/>
            </a:prstGeom>
            <a:solidFill>
              <a:srgbClr val="F19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 rot="19121210">
              <a:off x="-648087" y="5583076"/>
              <a:ext cx="3668229" cy="271849"/>
            </a:xfrm>
            <a:prstGeom prst="rect">
              <a:avLst/>
            </a:prstGeom>
            <a:solidFill>
              <a:srgbClr val="E544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 rot="19121210">
              <a:off x="-618440" y="5373421"/>
              <a:ext cx="4818680" cy="271849"/>
            </a:xfrm>
            <a:prstGeom prst="rect">
              <a:avLst/>
            </a:prstGeom>
            <a:solidFill>
              <a:srgbClr val="0097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0" y="135788"/>
            <a:ext cx="12192000" cy="841674"/>
          </a:xfrm>
          <a:prstGeom prst="rect">
            <a:avLst/>
          </a:prstGeom>
          <a:solidFill>
            <a:schemeClr val="bg1">
              <a:lumMod val="8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 smtClean="0">
              <a:solidFill>
                <a:srgbClr val="0097A0"/>
              </a:solidFill>
            </a:endParaRPr>
          </a:p>
          <a:p>
            <a:pPr algn="ctr"/>
            <a:endParaRPr lang="ru-RU" sz="3600" dirty="0">
              <a:solidFill>
                <a:srgbClr val="0097A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0097A0"/>
                </a:solidFill>
              </a:rPr>
              <a:t>Отсутствие </a:t>
            </a:r>
            <a:r>
              <a:rPr lang="ru-RU" sz="3600" b="1" dirty="0">
                <a:solidFill>
                  <a:srgbClr val="0097A0"/>
                </a:solidFill>
              </a:rPr>
              <a:t>специалистов в области физического воспитания в дошкольных образовательных учреждениях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 rot="21600000">
            <a:off x="122762" y="-14428"/>
            <a:ext cx="11449272" cy="1572952"/>
          </a:xfrm>
        </p:spPr>
        <p:txBody>
          <a:bodyPr/>
          <a:lstStyle/>
          <a:p>
            <a:pPr marL="92075" indent="-4763" algn="ctr">
              <a:buNone/>
            </a:pPr>
            <a:r>
              <a:rPr lang="ru-RU" dirty="0" smtClean="0"/>
              <a:t> </a:t>
            </a:r>
            <a:endParaRPr lang="zh-CN" altLang="en-US" sz="3600" b="1" dirty="0">
              <a:solidFill>
                <a:srgbClr val="0097A0"/>
              </a:solidFill>
              <a:cs typeface="Verdana" panose="020B060403050404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81673" y="2191599"/>
            <a:ext cx="10488487" cy="3729556"/>
          </a:xfrm>
          <a:prstGeom prst="rect">
            <a:avLst/>
          </a:prstGeom>
          <a:solidFill>
            <a:srgbClr val="0097A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- занятия 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по физической культуре в ДОУ должны проводит специалисты в этой области</a:t>
            </a:r>
          </a:p>
        </p:txBody>
      </p:sp>
      <p:sp>
        <p:nvSpPr>
          <p:cNvPr id="8" name="文本占位符 3"/>
          <p:cNvSpPr txBox="1">
            <a:spLocks/>
          </p:cNvSpPr>
          <p:nvPr/>
        </p:nvSpPr>
        <p:spPr>
          <a:xfrm rot="21600000">
            <a:off x="551384" y="2060848"/>
            <a:ext cx="10251842" cy="297045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2075" indent="-4763" algn="just">
              <a:buNone/>
            </a:pP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53478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-4936"/>
            <a:ext cx="12192000" cy="985664"/>
          </a:xfrm>
          <a:prstGeom prst="rect">
            <a:avLst/>
          </a:prstGeom>
          <a:solidFill>
            <a:schemeClr val="bg1">
              <a:lumMod val="8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 rot="21600000">
            <a:off x="0" y="-61228"/>
            <a:ext cx="12172984" cy="1860984"/>
          </a:xfrm>
        </p:spPr>
        <p:txBody>
          <a:bodyPr/>
          <a:lstStyle/>
          <a:p>
            <a:pPr marL="92075" indent="-4763" algn="ctr">
              <a:buNone/>
            </a:pPr>
            <a:r>
              <a:rPr lang="ru-RU" sz="3600" b="1" dirty="0" smtClean="0">
                <a:solidFill>
                  <a:srgbClr val="0097A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Недостатки материально- технического, информационного обеспечения и врачебного контроля за здоровьем детей</a:t>
            </a:r>
            <a:endParaRPr lang="zh-CN" altLang="en-US" b="1" dirty="0">
              <a:solidFill>
                <a:srgbClr val="0097A0"/>
              </a:solidFill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3352" y="1700808"/>
            <a:ext cx="10297143" cy="4309254"/>
          </a:xfrm>
          <a:prstGeom prst="rect">
            <a:avLst/>
          </a:prstGeom>
          <a:solidFill>
            <a:srgbClr val="0097A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- строительство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современных спортивных объектов и площадок, в том числе на территории дошкольных образовательных учреждений;</a:t>
            </a:r>
          </a:p>
          <a:p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-   внедрение обязательного мониторинга здоровья детей и физического развития;</a:t>
            </a:r>
          </a:p>
          <a:p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-   использования информационно - коммуникационных технологий на занятиях по физкультуре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3043" y="4581128"/>
            <a:ext cx="2123728" cy="2395182"/>
          </a:xfrm>
          <a:prstGeom prst="rect">
            <a:avLst/>
          </a:prstGeom>
        </p:spPr>
      </p:pic>
      <p:sp>
        <p:nvSpPr>
          <p:cNvPr id="8" name="文本占位符 3"/>
          <p:cNvSpPr txBox="1">
            <a:spLocks/>
          </p:cNvSpPr>
          <p:nvPr/>
        </p:nvSpPr>
        <p:spPr>
          <a:xfrm rot="21600000">
            <a:off x="40981" y="2123793"/>
            <a:ext cx="12169351" cy="304246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2075" indent="-4763" algn="ctr">
              <a:buNone/>
            </a:pP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41772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-1104800" y="5954066"/>
            <a:ext cx="4884591" cy="710507"/>
            <a:chOff x="-684351" y="5373421"/>
            <a:chExt cx="4884591" cy="710507"/>
          </a:xfrm>
        </p:grpSpPr>
        <p:sp>
          <p:nvSpPr>
            <p:cNvPr id="10" name="Прямоугольник 9"/>
            <p:cNvSpPr/>
            <p:nvPr/>
          </p:nvSpPr>
          <p:spPr>
            <a:xfrm rot="19121210">
              <a:off x="-684351" y="5812079"/>
              <a:ext cx="2455125" cy="271849"/>
            </a:xfrm>
            <a:prstGeom prst="rect">
              <a:avLst/>
            </a:prstGeom>
            <a:solidFill>
              <a:srgbClr val="F19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 rot="19121210">
              <a:off x="-648087" y="5583076"/>
              <a:ext cx="3668229" cy="271849"/>
            </a:xfrm>
            <a:prstGeom prst="rect">
              <a:avLst/>
            </a:prstGeom>
            <a:solidFill>
              <a:srgbClr val="E544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 rot="19121210">
              <a:off x="-618440" y="5373421"/>
              <a:ext cx="4818680" cy="271849"/>
            </a:xfrm>
            <a:prstGeom prst="rect">
              <a:avLst/>
            </a:prstGeom>
            <a:solidFill>
              <a:srgbClr val="0097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0" y="-4936"/>
            <a:ext cx="12192000" cy="985664"/>
          </a:xfrm>
          <a:prstGeom prst="rect">
            <a:avLst/>
          </a:prstGeom>
          <a:solidFill>
            <a:schemeClr val="bg1">
              <a:lumMod val="8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 rot="21600000">
            <a:off x="122762" y="-14428"/>
            <a:ext cx="11449272" cy="1572952"/>
          </a:xfrm>
        </p:spPr>
        <p:txBody>
          <a:bodyPr/>
          <a:lstStyle/>
          <a:p>
            <a:pPr marL="92075" indent="-4763" algn="ctr">
              <a:buNone/>
            </a:pPr>
            <a:r>
              <a:rPr lang="ru-RU" dirty="0" smtClean="0"/>
              <a:t> </a:t>
            </a:r>
            <a:r>
              <a:rPr lang="ru-RU" sz="3600" b="1" dirty="0">
                <a:solidFill>
                  <a:srgbClr val="0097A0"/>
                </a:solidFill>
              </a:rPr>
              <a:t>Неполное соответствие программ по физическому воспитанию в ДОУ сути задач физического </a:t>
            </a:r>
            <a:r>
              <a:rPr lang="ru-RU" sz="3600" b="1" dirty="0" smtClean="0">
                <a:solidFill>
                  <a:srgbClr val="0097A0"/>
                </a:solidFill>
              </a:rPr>
              <a:t>воспитания</a:t>
            </a:r>
            <a:endParaRPr lang="zh-CN" altLang="en-US" sz="3600" b="1" dirty="0">
              <a:solidFill>
                <a:srgbClr val="0097A0"/>
              </a:solidFill>
              <a:cs typeface="Verdana" panose="020B060403050404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4739" y="1802259"/>
            <a:ext cx="10488487" cy="4032448"/>
          </a:xfrm>
          <a:prstGeom prst="rect">
            <a:avLst/>
          </a:prstGeom>
          <a:solidFill>
            <a:srgbClr val="0097A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文本占位符 3"/>
          <p:cNvSpPr txBox="1">
            <a:spLocks/>
          </p:cNvSpPr>
          <p:nvPr/>
        </p:nvSpPr>
        <p:spPr>
          <a:xfrm rot="21600000">
            <a:off x="551384" y="2060848"/>
            <a:ext cx="10251842" cy="297045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2075" indent="-4763" algn="just">
              <a:buNone/>
            </a:pPr>
            <a:r>
              <a:rPr lang="ru-RU" dirty="0" smtClean="0"/>
              <a:t>-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выработать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единые подходы к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программно-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методическому обеспечению физического воспитания детей в дошкольном образовательном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учреждении</a:t>
            </a:r>
            <a:endParaRPr lang="zh-CN" altLang="en-US" sz="2800" b="1" dirty="0">
              <a:solidFill>
                <a:schemeClr val="accent2">
                  <a:lumMod val="50000"/>
                </a:schemeClr>
              </a:solidFill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8174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5" y="4306176"/>
            <a:ext cx="2687030" cy="2939248"/>
          </a:xfrm>
          <a:prstGeom prst="rect">
            <a:avLst/>
          </a:prstGeom>
        </p:spPr>
      </p:pic>
      <p:grpSp>
        <p:nvGrpSpPr>
          <p:cNvPr id="9" name="Группа 8"/>
          <p:cNvGrpSpPr/>
          <p:nvPr/>
        </p:nvGrpSpPr>
        <p:grpSpPr>
          <a:xfrm rot="18718469">
            <a:off x="9129738" y="3542871"/>
            <a:ext cx="4884591" cy="710507"/>
            <a:chOff x="-684351" y="5373421"/>
            <a:chExt cx="4884591" cy="710507"/>
          </a:xfrm>
        </p:grpSpPr>
        <p:sp>
          <p:nvSpPr>
            <p:cNvPr id="10" name="Прямоугольник 9"/>
            <p:cNvSpPr/>
            <p:nvPr/>
          </p:nvSpPr>
          <p:spPr>
            <a:xfrm rot="19121210">
              <a:off x="-684351" y="5812079"/>
              <a:ext cx="2455125" cy="271849"/>
            </a:xfrm>
            <a:prstGeom prst="rect">
              <a:avLst/>
            </a:prstGeom>
            <a:solidFill>
              <a:srgbClr val="F19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 rot="19121210">
              <a:off x="-648087" y="5583076"/>
              <a:ext cx="3668229" cy="271849"/>
            </a:xfrm>
            <a:prstGeom prst="rect">
              <a:avLst/>
            </a:prstGeom>
            <a:solidFill>
              <a:srgbClr val="E544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 rot="19121210">
              <a:off x="-618440" y="5373421"/>
              <a:ext cx="4818680" cy="271849"/>
            </a:xfrm>
            <a:prstGeom prst="rect">
              <a:avLst/>
            </a:prstGeom>
            <a:solidFill>
              <a:srgbClr val="0097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175874" y="656386"/>
            <a:ext cx="12016125" cy="321075"/>
          </a:xfrm>
          <a:prstGeom prst="rect">
            <a:avLst/>
          </a:prstGeom>
          <a:solidFill>
            <a:schemeClr val="bg1">
              <a:lumMod val="8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 smtClean="0">
              <a:solidFill>
                <a:srgbClr val="0097A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0097A0"/>
                </a:solidFill>
              </a:rPr>
              <a:t>Низкий уровень общего физического развития и высокая заболеваемость дошкольников, высокий уровень травматизма</a:t>
            </a:r>
            <a:endParaRPr lang="ru-RU" sz="3600" b="1" dirty="0">
              <a:solidFill>
                <a:srgbClr val="0097A0"/>
              </a:solidFill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 rot="21600000">
            <a:off x="175875" y="515838"/>
            <a:ext cx="11449272" cy="1965443"/>
          </a:xfrm>
        </p:spPr>
        <p:txBody>
          <a:bodyPr/>
          <a:lstStyle/>
          <a:p>
            <a:pPr marL="92075" indent="-4763" algn="ctr">
              <a:buNone/>
            </a:pPr>
            <a:endParaRPr lang="ru-RU" dirty="0" smtClean="0"/>
          </a:p>
          <a:p>
            <a:pPr marL="92075" indent="-4763" algn="ctr">
              <a:buNone/>
            </a:pPr>
            <a:endParaRPr lang="ru-RU" dirty="0"/>
          </a:p>
          <a:p>
            <a:pPr marL="92075" indent="-4763" algn="ctr">
              <a:buNone/>
            </a:pPr>
            <a:endParaRPr lang="ru-RU" dirty="0" smtClean="0"/>
          </a:p>
          <a:p>
            <a:pPr marL="92075" indent="-4763" algn="ctr">
              <a:buNone/>
            </a:pPr>
            <a:r>
              <a:rPr lang="ru-RU" dirty="0" smtClean="0"/>
              <a:t> </a:t>
            </a:r>
            <a:endParaRPr lang="zh-CN" altLang="en-US" sz="3600" b="1" dirty="0">
              <a:solidFill>
                <a:srgbClr val="0097A0"/>
              </a:solidFill>
              <a:cs typeface="Verdana" panose="020B060403050404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0725" y="2172145"/>
            <a:ext cx="10488487" cy="4032448"/>
          </a:xfrm>
          <a:prstGeom prst="rect">
            <a:avLst/>
          </a:prstGeom>
          <a:solidFill>
            <a:srgbClr val="0097A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причиной травматизма в ДОУ можно назвать проведение занятий с большим числом детей на одного инструктора, чем полагается, а так же несоответствие площади спортивного зала количеству занимающихся</a:t>
            </a:r>
          </a:p>
        </p:txBody>
      </p:sp>
      <p:sp>
        <p:nvSpPr>
          <p:cNvPr id="8" name="文本占位符 3"/>
          <p:cNvSpPr txBox="1">
            <a:spLocks/>
          </p:cNvSpPr>
          <p:nvPr/>
        </p:nvSpPr>
        <p:spPr>
          <a:xfrm rot="21600000">
            <a:off x="551384" y="2060848"/>
            <a:ext cx="10251842" cy="297045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2075" indent="-4763" algn="just">
              <a:buNone/>
            </a:pP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12099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3352" y="140672"/>
            <a:ext cx="11737304" cy="429504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1"/>
            <a:tileRect/>
          </a:gradFill>
          <a:ln>
            <a:solidFill>
              <a:srgbClr val="B1D0E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1" name="Группа 10"/>
          <p:cNvGrpSpPr/>
          <p:nvPr/>
        </p:nvGrpSpPr>
        <p:grpSpPr>
          <a:xfrm rot="20760404">
            <a:off x="-29264" y="4612208"/>
            <a:ext cx="4884591" cy="710507"/>
            <a:chOff x="-684351" y="5373421"/>
            <a:chExt cx="4884591" cy="710507"/>
          </a:xfrm>
        </p:grpSpPr>
        <p:sp>
          <p:nvSpPr>
            <p:cNvPr id="6" name="Прямоугольник 5"/>
            <p:cNvSpPr/>
            <p:nvPr/>
          </p:nvSpPr>
          <p:spPr>
            <a:xfrm rot="19121210">
              <a:off x="-684351" y="5812079"/>
              <a:ext cx="2455125" cy="271849"/>
            </a:xfrm>
            <a:prstGeom prst="rect">
              <a:avLst/>
            </a:prstGeom>
            <a:solidFill>
              <a:srgbClr val="F19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 rot="19121210">
              <a:off x="-648087" y="5583076"/>
              <a:ext cx="3668229" cy="271849"/>
            </a:xfrm>
            <a:prstGeom prst="rect">
              <a:avLst/>
            </a:prstGeom>
            <a:solidFill>
              <a:srgbClr val="E544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 rot="19121210">
              <a:off x="-618440" y="5373421"/>
              <a:ext cx="4818680" cy="271849"/>
            </a:xfrm>
            <a:prstGeom prst="rect">
              <a:avLst/>
            </a:prstGeom>
            <a:solidFill>
              <a:srgbClr val="0097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3712" y="-391074"/>
            <a:ext cx="7624078" cy="7624078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 rot="20347616">
            <a:off x="6746320" y="1356608"/>
            <a:ext cx="397016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6000" b="1" dirty="0" smtClean="0">
                <a:solidFill>
                  <a:srgbClr val="E54415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Спасибо</a:t>
            </a:r>
            <a:endParaRPr lang="ru-RU" sz="6000" b="1" dirty="0">
              <a:solidFill>
                <a:srgbClr val="E54415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 rot="20182786">
            <a:off x="7943622" y="2763830"/>
            <a:ext cx="2408273" cy="681398"/>
          </a:xfrm>
        </p:spPr>
        <p:txBody>
          <a:bodyPr/>
          <a:lstStyle/>
          <a:p>
            <a:pPr marL="92075" indent="-4763">
              <a:buNone/>
            </a:pPr>
            <a:r>
              <a:rPr lang="ru-RU" altLang="zh-CN" sz="5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anose="020B0604030504040204" pitchFamily="34" charset="0"/>
                <a:cs typeface="Verdana" panose="020B0604030504040204" pitchFamily="34" charset="0"/>
              </a:rPr>
              <a:t>всем</a:t>
            </a:r>
            <a:endParaRPr lang="zh-CN" altLang="en-US" sz="5400" b="1" dirty="0">
              <a:solidFill>
                <a:schemeClr val="tx1">
                  <a:lumMod val="95000"/>
                  <a:lumOff val="5000"/>
                </a:schemeClr>
              </a:solidFill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文本占位符 3"/>
          <p:cNvSpPr txBox="1">
            <a:spLocks/>
          </p:cNvSpPr>
          <p:nvPr/>
        </p:nvSpPr>
        <p:spPr>
          <a:xfrm rot="21600000">
            <a:off x="6837299" y="2901160"/>
            <a:ext cx="3763819" cy="71178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2075" indent="-4763">
              <a:buFont typeface="Arial" pitchFamily="34" charset="0"/>
              <a:buNone/>
            </a:pPr>
            <a:endParaRPr lang="zh-CN" altLang="en-US" sz="4400" dirty="0">
              <a:solidFill>
                <a:srgbClr val="0097A0"/>
              </a:solidFill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文本占位符 3"/>
          <p:cNvSpPr txBox="1">
            <a:spLocks/>
          </p:cNvSpPr>
          <p:nvPr/>
        </p:nvSpPr>
        <p:spPr>
          <a:xfrm rot="20078629">
            <a:off x="6719329" y="3690881"/>
            <a:ext cx="5470855" cy="136281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2075" indent="-4763">
              <a:buFont typeface="Arial" pitchFamily="34" charset="0"/>
              <a:buNone/>
            </a:pPr>
            <a:r>
              <a:rPr lang="ru-RU" altLang="zh-CN" sz="5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Verdana" panose="020B0604030504040204" pitchFamily="34" charset="0"/>
                <a:cs typeface="Verdana" panose="020B0604030504040204" pitchFamily="34" charset="0"/>
              </a:rPr>
              <a:t>з</a:t>
            </a:r>
            <a:r>
              <a:rPr lang="ru-RU" altLang="zh-CN" sz="5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anose="020B0604030504040204" pitchFamily="34" charset="0"/>
                <a:cs typeface="Verdana" panose="020B0604030504040204" pitchFamily="34" charset="0"/>
              </a:rPr>
              <a:t>а работу</a:t>
            </a:r>
            <a:endParaRPr lang="zh-CN" altLang="en-US" sz="5400" b="1" dirty="0">
              <a:solidFill>
                <a:schemeClr val="tx1">
                  <a:lumMod val="95000"/>
                  <a:lumOff val="5000"/>
                </a:schemeClr>
              </a:solidFill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71873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raining-0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nsolas/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training-01</Template>
  <TotalTime>917</TotalTime>
  <Words>217</Words>
  <Application>Microsoft Office PowerPoint</Application>
  <PresentationFormat>Широкоэкранный</PresentationFormat>
  <Paragraphs>38</Paragraphs>
  <Slides>9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微软雅黑</vt:lpstr>
      <vt:lpstr>宋体</vt:lpstr>
      <vt:lpstr>Arial</vt:lpstr>
      <vt:lpstr>Calibri</vt:lpstr>
      <vt:lpstr>Verdana</vt:lpstr>
      <vt:lpstr>1_training-01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УчебныеПрезентации.рф;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Учеба и книги</dc:title>
  <dc:creator>УчебныеПрезентации.РФ</dc:creator>
  <cp:lastModifiedBy>Coval</cp:lastModifiedBy>
  <cp:revision>23</cp:revision>
  <dcterms:created xsi:type="dcterms:W3CDTF">2012-07-31T13:58:46Z</dcterms:created>
  <dcterms:modified xsi:type="dcterms:W3CDTF">2022-04-19T13:14:11Z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193013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