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3" r:id="rId5"/>
    <p:sldId id="258" r:id="rId6"/>
    <p:sldId id="262" r:id="rId7"/>
    <p:sldId id="260" r:id="rId8"/>
    <p:sldId id="261" r:id="rId9"/>
    <p:sldId id="266" r:id="rId10"/>
    <p:sldId id="267" r:id="rId11"/>
    <p:sldId id="265" r:id="rId12"/>
    <p:sldId id="26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g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g"/><Relationship Id="rId5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g"/><Relationship Id="rId4" Type="http://schemas.openxmlformats.org/officeDocument/2006/relationships/image" Target="../media/image25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9289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42051" y="476672"/>
            <a:ext cx="3045545" cy="266383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7504" y="188640"/>
            <a:ext cx="7344816" cy="175432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b="1" spc="50" dirty="0" smtClean="0">
                <a:ln w="76200">
                  <a:solidFill>
                    <a:srgbClr val="002060"/>
                  </a:solidFill>
                </a:ln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«Растения </a:t>
            </a:r>
          </a:p>
          <a:p>
            <a:r>
              <a:rPr lang="ru-RU" sz="5400" b="1" spc="50" dirty="0" smtClean="0">
                <a:ln w="76200">
                  <a:solidFill>
                    <a:srgbClr val="002060"/>
                  </a:solidFill>
                </a:ln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ХМАО – Югры»</a:t>
            </a:r>
            <a:endParaRPr lang="ru-RU" sz="5400" b="1" spc="50" dirty="0">
              <a:ln w="76200">
                <a:solidFill>
                  <a:srgbClr val="002060"/>
                </a:solidFill>
              </a:ln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70424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01345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46050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88356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266442"/>
            <a:ext cx="4793190" cy="31493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5292080" y="620688"/>
            <a:ext cx="374441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</a:t>
            </a:r>
            <a:endParaRPr lang="ru-RU" dirty="0" smtClean="0"/>
          </a:p>
          <a:p>
            <a:endParaRPr lang="ru-RU" b="1" i="1" dirty="0">
              <a:latin typeface="Georgia" pitchFamily="18" charset="0"/>
            </a:endParaRPr>
          </a:p>
          <a:p>
            <a:r>
              <a:rPr lang="ru-RU" b="1" i="1" dirty="0" smtClean="0">
                <a:latin typeface="Georgia" pitchFamily="18" charset="0"/>
              </a:rPr>
              <a:t>         Ханты </a:t>
            </a:r>
            <a:r>
              <a:rPr lang="ru-RU" b="1" i="1" dirty="0">
                <a:latin typeface="Georgia" pitchFamily="18" charset="0"/>
              </a:rPr>
              <a:t>– Мансийский автономный округ – Югра является одним из живописных комплексов Сибири. Именно наш край объединяет в себе уникальные памятники природы, заказники, парки, заповедники и непревзойденные пейзажи Полярного Урала.</a:t>
            </a:r>
            <a:r>
              <a:rPr lang="ru-RU" dirty="0"/>
              <a:t> 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4321872"/>
            <a:ext cx="806489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latin typeface="Georgia" pitchFamily="18" charset="0"/>
              </a:rPr>
              <a:t>         Многообразие   представителей  фауны</a:t>
            </a:r>
            <a:r>
              <a:rPr lang="ru-RU" b="1" i="1" dirty="0">
                <a:latin typeface="Georgia" pitchFamily="18" charset="0"/>
              </a:rPr>
              <a:t>, </a:t>
            </a:r>
            <a:r>
              <a:rPr lang="ru-RU" b="1" i="1" dirty="0" smtClean="0">
                <a:latin typeface="Georgia" pitchFamily="18" charset="0"/>
              </a:rPr>
              <a:t> которые </a:t>
            </a:r>
            <a:r>
              <a:rPr lang="ru-RU" b="1" i="1" dirty="0">
                <a:latin typeface="Georgia" pitchFamily="18" charset="0"/>
              </a:rPr>
              <a:t>научились </a:t>
            </a:r>
            <a:r>
              <a:rPr lang="ru-RU" b="1" i="1" dirty="0" smtClean="0">
                <a:latin typeface="Georgia" pitchFamily="18" charset="0"/>
              </a:rPr>
              <a:t> мирно  уживаться  на  </a:t>
            </a:r>
            <a:r>
              <a:rPr lang="ru-RU" b="1" i="1" dirty="0">
                <a:latin typeface="Georgia" pitchFamily="18" charset="0"/>
              </a:rPr>
              <a:t>одной </a:t>
            </a:r>
            <a:r>
              <a:rPr lang="ru-RU" b="1" i="1" dirty="0" smtClean="0">
                <a:latin typeface="Georgia" pitchFamily="18" charset="0"/>
              </a:rPr>
              <a:t> территории</a:t>
            </a:r>
            <a:r>
              <a:rPr lang="ru-RU" b="1" i="1" dirty="0">
                <a:latin typeface="Georgia" pitchFamily="18" charset="0"/>
              </a:rPr>
              <a:t>, делают </a:t>
            </a:r>
            <a:r>
              <a:rPr lang="ru-RU" b="1" i="1" dirty="0" smtClean="0">
                <a:latin typeface="Georgia" pitchFamily="18" charset="0"/>
              </a:rPr>
              <a:t> Югру  </a:t>
            </a:r>
            <a:r>
              <a:rPr lang="ru-RU" b="1" i="1" dirty="0">
                <a:latin typeface="Georgia" pitchFamily="18" charset="0"/>
              </a:rPr>
              <a:t>островком </a:t>
            </a:r>
            <a:r>
              <a:rPr lang="ru-RU" b="1" i="1" dirty="0" smtClean="0">
                <a:latin typeface="Georgia" pitchFamily="18" charset="0"/>
              </a:rPr>
              <a:t>  умиротворения  и  нетронутой </a:t>
            </a:r>
            <a:r>
              <a:rPr lang="ru-RU" b="1" i="1" dirty="0">
                <a:latin typeface="Georgia" pitchFamily="18" charset="0"/>
              </a:rPr>
              <a:t>человеком </a:t>
            </a:r>
            <a:r>
              <a:rPr lang="ru-RU" b="1" i="1" dirty="0" smtClean="0">
                <a:latin typeface="Georgia" pitchFamily="18" charset="0"/>
              </a:rPr>
              <a:t> природной  красоты</a:t>
            </a:r>
            <a:r>
              <a:rPr lang="ru-RU" b="1" i="1" dirty="0">
                <a:latin typeface="Georgia" pitchFamily="18" charset="0"/>
              </a:rPr>
              <a:t>. По </a:t>
            </a:r>
            <a:r>
              <a:rPr lang="ru-RU" b="1" i="1" dirty="0" smtClean="0">
                <a:latin typeface="Georgia" pitchFamily="18" charset="0"/>
              </a:rPr>
              <a:t>берегам  </a:t>
            </a:r>
            <a:r>
              <a:rPr lang="ru-RU" b="1" i="1" dirty="0">
                <a:latin typeface="Georgia" pitchFamily="18" charset="0"/>
              </a:rPr>
              <a:t>рек </a:t>
            </a:r>
            <a:r>
              <a:rPr lang="ru-RU" b="1" i="1" dirty="0" smtClean="0">
                <a:latin typeface="Georgia" pitchFamily="18" charset="0"/>
              </a:rPr>
              <a:t> и  озёр </a:t>
            </a:r>
            <a:r>
              <a:rPr lang="ru-RU" b="1" i="1" dirty="0">
                <a:latin typeface="Georgia" pitchFamily="18" charset="0"/>
              </a:rPr>
              <a:t>тянутся </a:t>
            </a:r>
            <a:r>
              <a:rPr lang="ru-RU" b="1" i="1" dirty="0" smtClean="0">
                <a:latin typeface="Georgia" pitchFamily="18" charset="0"/>
              </a:rPr>
              <a:t> к  небу  </a:t>
            </a:r>
            <a:r>
              <a:rPr lang="ru-RU" b="1" i="1" dirty="0">
                <a:latin typeface="Georgia" pitchFamily="18" charset="0"/>
              </a:rPr>
              <a:t>густые </a:t>
            </a:r>
            <a:r>
              <a:rPr lang="ru-RU" b="1" i="1" dirty="0" smtClean="0">
                <a:latin typeface="Georgia" pitchFamily="18" charset="0"/>
              </a:rPr>
              <a:t> хвойные  леса </a:t>
            </a:r>
            <a:r>
              <a:rPr lang="ru-RU" b="1" i="1" dirty="0">
                <a:latin typeface="Georgia" pitchFamily="18" charset="0"/>
              </a:rPr>
              <a:t>– зелёные «лёгкие» Земли.</a:t>
            </a:r>
          </a:p>
        </p:txBody>
      </p:sp>
    </p:spTree>
    <p:extLst>
      <p:ext uri="{BB962C8B-B14F-4D97-AF65-F5344CB8AC3E}">
        <p14:creationId xmlns:p14="http://schemas.microsoft.com/office/powerpoint/2010/main" val="39936364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71579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72298"/>
            <a:ext cx="3026054" cy="38899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5815" y="432888"/>
            <a:ext cx="2771861" cy="20762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13713" y="3645024"/>
            <a:ext cx="5038700" cy="3149188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5796136" y="342361"/>
            <a:ext cx="3168352" cy="21667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ru-RU" sz="1400" dirty="0" smtClean="0">
                <a:latin typeface="Georgia" pitchFamily="18" charset="0"/>
              </a:rPr>
              <a:t>    </a:t>
            </a:r>
            <a:r>
              <a:rPr lang="ru-RU" b="1" dirty="0" smtClean="0">
                <a:latin typeface="Georgia" pitchFamily="18" charset="0"/>
              </a:rPr>
              <a:t>Кедр</a:t>
            </a:r>
            <a:r>
              <a:rPr lang="ru-RU" sz="1400" dirty="0" smtClean="0">
                <a:latin typeface="Georgia" pitchFamily="18" charset="0"/>
              </a:rPr>
              <a:t> –  это мощное дерево </a:t>
            </a:r>
            <a:r>
              <a:rPr lang="ru-RU" sz="1400" dirty="0">
                <a:latin typeface="Georgia" pitchFamily="18" charset="0"/>
              </a:rPr>
              <a:t>высотой 25 – 50 </a:t>
            </a:r>
            <a:r>
              <a:rPr lang="ru-RU" sz="1400" dirty="0" smtClean="0">
                <a:latin typeface="Georgia" pitchFamily="18" charset="0"/>
              </a:rPr>
              <a:t>м.   </a:t>
            </a:r>
            <a:r>
              <a:rPr lang="ru-RU" sz="1400" dirty="0">
                <a:latin typeface="Georgia" pitchFamily="18" charset="0"/>
              </a:rPr>
              <a:t>с раскидистой кроной.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ru-RU" sz="1400" dirty="0" smtClean="0">
                <a:latin typeface="Georgia" pitchFamily="18" charset="0"/>
              </a:rPr>
              <a:t>        Листья </a:t>
            </a:r>
            <a:r>
              <a:rPr lang="ru-RU" sz="1400" dirty="0">
                <a:latin typeface="Georgia" pitchFamily="18" charset="0"/>
              </a:rPr>
              <a:t>– иголки.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ru-RU" sz="1400" dirty="0">
                <a:latin typeface="Georgia" pitchFamily="18" charset="0"/>
              </a:rPr>
              <a:t>      </a:t>
            </a:r>
            <a:r>
              <a:rPr lang="ru-RU" sz="1400" dirty="0" smtClean="0">
                <a:latin typeface="Georgia" pitchFamily="18" charset="0"/>
              </a:rPr>
              <a:t> На </a:t>
            </a:r>
            <a:r>
              <a:rPr lang="ru-RU" sz="1400" dirty="0">
                <a:latin typeface="Georgia" pitchFamily="18" charset="0"/>
              </a:rPr>
              <a:t>удлиненных побегах иглы сидят по одной, на укороченных собраны в пучки по 30 – 40 штук.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ru-RU" sz="1400" dirty="0">
                <a:latin typeface="Georgia" pitchFamily="18" charset="0"/>
              </a:rPr>
              <a:t>         Шишки крупные, длиной 5 – 11 см. Это одни из самых древних деревьев на Земле.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79512" y="4149080"/>
            <a:ext cx="3834201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Georgia" pitchFamily="18" charset="0"/>
              </a:rPr>
              <a:t>Лиственница </a:t>
            </a:r>
            <a:r>
              <a:rPr lang="ru-RU" sz="1400" dirty="0">
                <a:latin typeface="Georgia" pitchFamily="18" charset="0"/>
              </a:rPr>
              <a:t>– хвойное </a:t>
            </a:r>
            <a:r>
              <a:rPr lang="ru-RU" sz="1400" dirty="0" smtClean="0">
                <a:latin typeface="Georgia" pitchFamily="18" charset="0"/>
              </a:rPr>
              <a:t>дерево, его </a:t>
            </a:r>
            <a:r>
              <a:rPr lang="ru-RU" sz="1400" dirty="0">
                <a:latin typeface="Georgia" pitchFamily="18" charset="0"/>
              </a:rPr>
              <a:t>ближайшие родственники – ель и сосна</a:t>
            </a:r>
            <a:r>
              <a:rPr lang="ru-RU" sz="1400" dirty="0" smtClean="0">
                <a:latin typeface="Georgia" pitchFamily="18" charset="0"/>
              </a:rPr>
              <a:t>.</a:t>
            </a:r>
            <a:r>
              <a:rPr lang="ru-RU" sz="1400" dirty="0">
                <a:solidFill>
                  <a:srgbClr val="444444"/>
                </a:solidFill>
                <a:latin typeface="pt sans"/>
              </a:rPr>
              <a:t> </a:t>
            </a:r>
            <a:r>
              <a:rPr lang="ru-RU" sz="1400" dirty="0">
                <a:latin typeface="Georgia" pitchFamily="18" charset="0"/>
              </a:rPr>
              <a:t>Лиственница живет очень долго – 500-600 лет</a:t>
            </a:r>
            <a:r>
              <a:rPr lang="ru-RU" sz="1400" dirty="0" smtClean="0">
                <a:latin typeface="Georgia" pitchFamily="18" charset="0"/>
              </a:rPr>
              <a:t>.</a:t>
            </a:r>
            <a:r>
              <a:rPr lang="ru-RU" sz="1400" dirty="0">
                <a:latin typeface="Georgia" pitchFamily="18" charset="0"/>
              </a:rPr>
              <a:t> </a:t>
            </a:r>
            <a:r>
              <a:rPr lang="ru-RU" sz="1400" dirty="0" smtClean="0">
                <a:latin typeface="Georgia" pitchFamily="18" charset="0"/>
              </a:rPr>
              <a:t>Её высота достигает  </a:t>
            </a:r>
            <a:r>
              <a:rPr lang="ru-RU" sz="1400" dirty="0">
                <a:latin typeface="Georgia" pitchFamily="18" charset="0"/>
              </a:rPr>
              <a:t>40 </a:t>
            </a:r>
            <a:r>
              <a:rPr lang="ru-RU" sz="1400" dirty="0" smtClean="0">
                <a:latin typeface="Georgia" pitchFamily="18" charset="0"/>
              </a:rPr>
              <a:t>метров.</a:t>
            </a:r>
          </a:p>
          <a:p>
            <a:pPr fontAlgn="base"/>
            <a:r>
              <a:rPr lang="ru-RU" sz="1400" dirty="0">
                <a:latin typeface="Georgia" pitchFamily="18" charset="0"/>
              </a:rPr>
              <a:t>Зимой дерево, в отличие от своего сородича ели, сбрасывает иголки. После наступления весны сучья вновь покрываются яркой хвоей.</a:t>
            </a:r>
          </a:p>
          <a:p>
            <a:pPr fontAlgn="base"/>
            <a:r>
              <a:rPr lang="ru-RU" sz="1400" dirty="0">
                <a:latin typeface="Georgia" pitchFamily="18" charset="0"/>
              </a:rPr>
              <a:t>Лиственница мягкая на ощупь, ее иглы не колются, как иголки ели.</a:t>
            </a:r>
          </a:p>
          <a:p>
            <a:endParaRPr lang="ru-RU" sz="1400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8596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24061"/>
            <a:ext cx="2801614" cy="32703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0152" y="2993910"/>
            <a:ext cx="3106961" cy="38481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16111" y="3375539"/>
            <a:ext cx="2438400" cy="18764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5591511" y="404664"/>
            <a:ext cx="3543214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Georgia" pitchFamily="18" charset="0"/>
              </a:rPr>
              <a:t>Ель</a:t>
            </a:r>
            <a:r>
              <a:rPr lang="ru-RU" sz="1400" dirty="0" smtClean="0">
                <a:latin typeface="Georgia" pitchFamily="18" charset="0"/>
              </a:rPr>
              <a:t>    образует </a:t>
            </a:r>
            <a:r>
              <a:rPr lang="ru-RU" sz="1400" dirty="0">
                <a:latin typeface="Georgia" pitchFamily="18" charset="0"/>
              </a:rPr>
              <a:t>стройную пирамиду кроны с приподнятыми на концах </a:t>
            </a:r>
            <a:r>
              <a:rPr lang="ru-RU" sz="1400" dirty="0" smtClean="0">
                <a:latin typeface="Georgia" pitchFamily="18" charset="0"/>
              </a:rPr>
              <a:t>ветвями</a:t>
            </a:r>
            <a:r>
              <a:rPr lang="ru-RU" sz="1400" dirty="0">
                <a:latin typeface="Georgia" pitchFamily="18" charset="0"/>
              </a:rPr>
              <a:t> </a:t>
            </a:r>
            <a:r>
              <a:rPr lang="ru-RU" sz="1400" dirty="0" smtClean="0">
                <a:latin typeface="Georgia" pitchFamily="18" charset="0"/>
              </a:rPr>
              <a:t>высотой до 40-50 </a:t>
            </a:r>
            <a:r>
              <a:rPr lang="ru-RU" sz="1400" dirty="0">
                <a:latin typeface="Georgia" pitchFamily="18" charset="0"/>
              </a:rPr>
              <a:t>м</a:t>
            </a:r>
            <a:r>
              <a:rPr lang="ru-RU" sz="1400" dirty="0" smtClean="0">
                <a:latin typeface="Georgia" pitchFamily="18" charset="0"/>
              </a:rPr>
              <a:t>. Живёт  </a:t>
            </a:r>
            <a:r>
              <a:rPr lang="ru-RU" sz="1400" dirty="0">
                <a:latin typeface="Georgia" pitchFamily="18" charset="0"/>
              </a:rPr>
              <a:t>ель до 500 лет</a:t>
            </a:r>
            <a:r>
              <a:rPr lang="ru-RU" sz="1400" dirty="0" smtClean="0">
                <a:latin typeface="Georgia" pitchFamily="18" charset="0"/>
              </a:rPr>
              <a:t>.</a:t>
            </a:r>
            <a:r>
              <a:rPr lang="ru-RU" sz="1400" dirty="0">
                <a:latin typeface="Georgia" pitchFamily="18" charset="0"/>
              </a:rPr>
              <a:t> Шишки у ели узкие и длинные. В конце зимы они открываются и оттуда вылетают семена. 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5044" y="260648"/>
            <a:ext cx="2232248" cy="28379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150962" y="4099580"/>
            <a:ext cx="381642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Georgia" pitchFamily="18" charset="0"/>
              </a:rPr>
              <a:t>Пихта</a:t>
            </a:r>
            <a:r>
              <a:rPr lang="ru-RU" sz="1400" dirty="0" smtClean="0">
                <a:latin typeface="Georgia" pitchFamily="18" charset="0"/>
              </a:rPr>
              <a:t> - </a:t>
            </a:r>
            <a:r>
              <a:rPr lang="ru-RU" sz="1400" dirty="0" smtClean="0">
                <a:solidFill>
                  <a:srgbClr val="000000"/>
                </a:solidFill>
                <a:latin typeface="Georgia" pitchFamily="18" charset="0"/>
              </a:rPr>
              <a:t>вечнозелёное </a:t>
            </a:r>
            <a:r>
              <a:rPr lang="ru-RU" sz="1400" dirty="0">
                <a:solidFill>
                  <a:srgbClr val="000000"/>
                </a:solidFill>
                <a:latin typeface="Georgia" pitchFamily="18" charset="0"/>
              </a:rPr>
              <a:t>дерево до 30 м высотой с красивой пирамидальной </a:t>
            </a:r>
            <a:r>
              <a:rPr lang="ru-RU" sz="1400" dirty="0" smtClean="0">
                <a:solidFill>
                  <a:srgbClr val="000000"/>
                </a:solidFill>
                <a:latin typeface="Georgia" pitchFamily="18" charset="0"/>
              </a:rPr>
              <a:t>кроной</a:t>
            </a:r>
            <a:r>
              <a:rPr lang="ru-RU" sz="1400" dirty="0" smtClean="0">
                <a:latin typeface="Georgia" pitchFamily="18" charset="0"/>
              </a:rPr>
              <a:t>. </a:t>
            </a:r>
            <a:r>
              <a:rPr lang="ru-RU" sz="1400" dirty="0">
                <a:solidFill>
                  <a:srgbClr val="000000"/>
                </a:solidFill>
                <a:latin typeface="Georgia" pitchFamily="18" charset="0"/>
              </a:rPr>
              <a:t>Родной дом пихты - сибирская тайга</a:t>
            </a:r>
            <a:r>
              <a:rPr lang="ru-RU" sz="1400" dirty="0" smtClean="0">
                <a:solidFill>
                  <a:srgbClr val="000000"/>
                </a:solidFill>
                <a:latin typeface="Georgia" pitchFamily="18" charset="0"/>
              </a:rPr>
              <a:t>. Хвоя </a:t>
            </a:r>
            <a:r>
              <a:rPr lang="ru-RU" sz="1400" dirty="0">
                <a:solidFill>
                  <a:srgbClr val="000000"/>
                </a:solidFill>
                <a:latin typeface="Georgia" pitchFamily="18" charset="0"/>
              </a:rPr>
              <a:t>мягкая, неколючая, ароматная, длиной до 3 см, тёмно-зелёная, блестящая</a:t>
            </a:r>
            <a:r>
              <a:rPr lang="ru-RU" sz="1400" dirty="0" smtClean="0">
                <a:solidFill>
                  <a:srgbClr val="000000"/>
                </a:solidFill>
                <a:latin typeface="Georgia" pitchFamily="18" charset="0"/>
              </a:rPr>
              <a:t>.     </a:t>
            </a:r>
          </a:p>
          <a:p>
            <a:r>
              <a:rPr lang="ru-RU" sz="1400" dirty="0">
                <a:solidFill>
                  <a:srgbClr val="000000"/>
                </a:solidFill>
                <a:latin typeface="Georgia" pitchFamily="18" charset="0"/>
              </a:rPr>
              <a:t> </a:t>
            </a:r>
            <a:r>
              <a:rPr lang="ru-RU" sz="1400" dirty="0" smtClean="0">
                <a:solidFill>
                  <a:srgbClr val="000000"/>
                </a:solidFill>
                <a:latin typeface="Georgia" pitchFamily="18" charset="0"/>
              </a:rPr>
              <a:t>   Шишки </a:t>
            </a:r>
            <a:r>
              <a:rPr lang="ru-RU" sz="1400" dirty="0">
                <a:solidFill>
                  <a:srgbClr val="000000"/>
                </a:solidFill>
                <a:latin typeface="Georgia" pitchFamily="18" charset="0"/>
              </a:rPr>
              <a:t>светло-коричневые, направлены вверх, овальные, их длина 5-7 см, при созревании растрескиваются</a:t>
            </a:r>
            <a:r>
              <a:rPr lang="ru-RU" sz="1400" dirty="0" smtClean="0">
                <a:solidFill>
                  <a:srgbClr val="000000"/>
                </a:solidFill>
                <a:latin typeface="Georgia" pitchFamily="18" charset="0"/>
              </a:rPr>
              <a:t>. </a:t>
            </a:r>
            <a:r>
              <a:rPr lang="ru-RU" sz="1400" dirty="0">
                <a:solidFill>
                  <a:srgbClr val="000000"/>
                </a:solidFill>
                <a:latin typeface="Georgia" pitchFamily="18" charset="0"/>
              </a:rPr>
              <a:t>Доживает пихта до 200 лет.</a:t>
            </a:r>
            <a:endParaRPr lang="ru-RU" sz="1400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19302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3400" y="0"/>
            <a:ext cx="9157400" cy="685800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404664"/>
            <a:ext cx="2559072" cy="34223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3728" y="188640"/>
            <a:ext cx="2999217" cy="20018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8" name="TextBox 17"/>
          <p:cNvSpPr txBox="1"/>
          <p:nvPr/>
        </p:nvSpPr>
        <p:spPr>
          <a:xfrm>
            <a:off x="5292080" y="210831"/>
            <a:ext cx="3672408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latin typeface="Georgia" pitchFamily="18" charset="0"/>
              </a:rPr>
              <a:t>Сосна</a:t>
            </a:r>
            <a:r>
              <a:rPr lang="ru-RU" sz="1400" dirty="0">
                <a:latin typeface="Georgia" pitchFamily="18" charset="0"/>
              </a:rPr>
              <a:t> </a:t>
            </a:r>
            <a:r>
              <a:rPr lang="ru-RU" sz="1400" dirty="0" smtClean="0">
                <a:latin typeface="Georgia" pitchFamily="18" charset="0"/>
              </a:rPr>
              <a:t>- вечнозелёное </a:t>
            </a:r>
            <a:r>
              <a:rPr lang="ru-RU" sz="1400" dirty="0">
                <a:latin typeface="Georgia" pitchFamily="18" charset="0"/>
              </a:rPr>
              <a:t>дерево</a:t>
            </a:r>
            <a:r>
              <a:rPr lang="ru-RU" sz="1400" dirty="0" smtClean="0">
                <a:latin typeface="Georgia" pitchFamily="18" charset="0"/>
              </a:rPr>
              <a:t> высотой </a:t>
            </a:r>
            <a:r>
              <a:rPr lang="ru-RU" sz="1400" dirty="0">
                <a:latin typeface="Georgia" pitchFamily="18" charset="0"/>
              </a:rPr>
              <a:t>от 20 до 40 м. Сверху её ствол медно-красный, блестит на солнце. Снизу кора коричневая</a:t>
            </a:r>
            <a:r>
              <a:rPr lang="ru-RU" sz="1400" dirty="0" smtClean="0">
                <a:latin typeface="Georgia" pitchFamily="18" charset="0"/>
              </a:rPr>
              <a:t>. </a:t>
            </a:r>
          </a:p>
          <a:p>
            <a:r>
              <a:rPr lang="ru-RU" sz="1400" dirty="0">
                <a:latin typeface="Georgia" pitchFamily="18" charset="0"/>
              </a:rPr>
              <a:t> </a:t>
            </a:r>
            <a:r>
              <a:rPr lang="ru-RU" sz="1400" dirty="0" smtClean="0">
                <a:latin typeface="Georgia" pitchFamily="18" charset="0"/>
              </a:rPr>
              <a:t>     В </a:t>
            </a:r>
            <a:r>
              <a:rPr lang="ru-RU" sz="1400" dirty="0">
                <a:latin typeface="Georgia" pitchFamily="18" charset="0"/>
              </a:rPr>
              <a:t>начале лета сосна цветёт. Семена созревают через 18 месяцев, в марте выпадают из шишек на снег и, подхватываемые ветром, разлетаются в стороны. Прорастают семена весной</a:t>
            </a:r>
            <a:r>
              <a:rPr lang="ru-RU" sz="1400" dirty="0" smtClean="0">
                <a:latin typeface="Georgia" pitchFamily="18" charset="0"/>
              </a:rPr>
              <a:t>. </a:t>
            </a:r>
            <a:r>
              <a:rPr lang="ru-RU" sz="1400" dirty="0">
                <a:latin typeface="Georgia" pitchFamily="18" charset="0"/>
              </a:rPr>
              <a:t>Сосна доживает </a:t>
            </a:r>
            <a:r>
              <a:rPr lang="ru-RU" sz="1400" dirty="0" smtClean="0">
                <a:latin typeface="Georgia" pitchFamily="18" charset="0"/>
              </a:rPr>
              <a:t>до </a:t>
            </a:r>
            <a:r>
              <a:rPr lang="ru-RU" sz="1400" dirty="0">
                <a:latin typeface="Georgia" pitchFamily="18" charset="0"/>
              </a:rPr>
              <a:t>350 лет.</a:t>
            </a:r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0152" y="2650420"/>
            <a:ext cx="3024336" cy="40376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1960" y="3788995"/>
            <a:ext cx="1965573" cy="29300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1" name="TextBox 20"/>
          <p:cNvSpPr txBox="1"/>
          <p:nvPr/>
        </p:nvSpPr>
        <p:spPr>
          <a:xfrm>
            <a:off x="323528" y="4401685"/>
            <a:ext cx="3744416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Georgia" pitchFamily="18" charset="0"/>
              </a:rPr>
              <a:t>  Берёза </a:t>
            </a:r>
            <a:r>
              <a:rPr lang="ru-RU" sz="1400" dirty="0" smtClean="0">
                <a:latin typeface="Georgia" pitchFamily="18" charset="0"/>
              </a:rPr>
              <a:t>–дерево лиственное,  её  не перепутать с </a:t>
            </a:r>
            <a:r>
              <a:rPr lang="ru-RU" sz="1400" dirty="0">
                <a:latin typeface="Georgia" pitchFamily="18" charset="0"/>
              </a:rPr>
              <a:t>другим </a:t>
            </a:r>
            <a:r>
              <a:rPr lang="ru-RU" sz="1400" dirty="0" smtClean="0">
                <a:latin typeface="Georgia" pitchFamily="18" charset="0"/>
              </a:rPr>
              <a:t>деревом. Такой </a:t>
            </a:r>
            <a:r>
              <a:rPr lang="ru-RU" sz="1400" dirty="0">
                <a:latin typeface="Georgia" pitchFamily="18" charset="0"/>
              </a:rPr>
              <a:t>белый ствол с черными вкраплениями только у березы. Форма листиков у березки тоже особенная – в виде сердечка. Листья меняют цвет от светло-зеленого до темно-зеленого и желтого осенью</a:t>
            </a:r>
            <a:r>
              <a:rPr lang="ru-RU" sz="1400" dirty="0" smtClean="0">
                <a:latin typeface="Georgia" pitchFamily="18" charset="0"/>
              </a:rPr>
              <a:t>. </a:t>
            </a:r>
            <a:r>
              <a:rPr lang="ru-RU" sz="1400" dirty="0">
                <a:solidFill>
                  <a:srgbClr val="222222"/>
                </a:solidFill>
                <a:latin typeface="Georgia" pitchFamily="18" charset="0"/>
              </a:rPr>
              <a:t>Средняя продолжительность жизни дерева 40-50 лет.  В высоту может достигать 10-12 метров</a:t>
            </a:r>
            <a:endParaRPr lang="ru-RU" sz="1400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18475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16632"/>
            <a:ext cx="2304256" cy="34626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5298" y="332656"/>
            <a:ext cx="3085390" cy="206335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470688" y="116632"/>
            <a:ext cx="3565808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Georgia" pitchFamily="18" charset="0"/>
              </a:rPr>
              <a:t>    Осина </a:t>
            </a:r>
            <a:r>
              <a:rPr lang="ru-RU" sz="1400" dirty="0" smtClean="0">
                <a:latin typeface="Georgia" pitchFamily="18" charset="0"/>
              </a:rPr>
              <a:t>– лиственное дерево</a:t>
            </a:r>
            <a:r>
              <a:rPr lang="ru-RU" sz="1400" dirty="0">
                <a:latin typeface="Georgia" pitchFamily="18" charset="0"/>
              </a:rPr>
              <a:t>.</a:t>
            </a:r>
            <a:r>
              <a:rPr lang="ru-RU" sz="1400" dirty="0" smtClean="0">
                <a:latin typeface="Georgia" pitchFamily="18" charset="0"/>
              </a:rPr>
              <a:t> </a:t>
            </a:r>
          </a:p>
          <a:p>
            <a:r>
              <a:rPr lang="ru-RU" sz="1400" dirty="0" smtClean="0">
                <a:latin typeface="Georgia" pitchFamily="18" charset="0"/>
              </a:rPr>
              <a:t>Осину </a:t>
            </a:r>
            <a:r>
              <a:rPr lang="ru-RU" sz="1400" dirty="0">
                <a:latin typeface="Georgia" pitchFamily="18" charset="0"/>
              </a:rPr>
              <a:t>называют дрожащей. Даже если нет ветра, листья осины все равно трепещут. Это происходит потому, что черешки листьев очень длинные, не выдерживают тяжести листовой пластинки и все время колеблются</a:t>
            </a:r>
            <a:r>
              <a:rPr lang="ru-RU" sz="1400" dirty="0" smtClean="0">
                <a:latin typeface="Georgia" pitchFamily="18" charset="0"/>
              </a:rPr>
              <a:t>.</a:t>
            </a:r>
            <a:r>
              <a:rPr lang="ru-RU" sz="1400" dirty="0"/>
              <a:t> </a:t>
            </a:r>
            <a:r>
              <a:rPr lang="ru-RU" sz="1400" dirty="0">
                <a:latin typeface="Georgia" pitchFamily="18" charset="0"/>
              </a:rPr>
              <a:t>Продолжительность жизни у </a:t>
            </a:r>
            <a:r>
              <a:rPr lang="ru-RU" sz="1400" dirty="0" smtClean="0">
                <a:latin typeface="Georgia" pitchFamily="18" charset="0"/>
              </a:rPr>
              <a:t>осины</a:t>
            </a:r>
          </a:p>
          <a:p>
            <a:r>
              <a:rPr lang="ru-RU" sz="1400" dirty="0" smtClean="0">
                <a:latin typeface="Georgia" pitchFamily="18" charset="0"/>
              </a:rPr>
              <a:t> </a:t>
            </a:r>
            <a:r>
              <a:rPr lang="ru-RU" sz="1400" dirty="0">
                <a:latin typeface="Georgia" pitchFamily="18" charset="0"/>
              </a:rPr>
              <a:t>60–80 лет.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14421" y="3356992"/>
            <a:ext cx="3396144" cy="340279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5936" y="2636912"/>
            <a:ext cx="2232248" cy="223224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95482" y="4525598"/>
            <a:ext cx="3744416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Georgia" pitchFamily="18" charset="0"/>
              </a:rPr>
              <a:t>Рябина  </a:t>
            </a:r>
            <a:r>
              <a:rPr lang="ru-RU" sz="1400" dirty="0" smtClean="0">
                <a:latin typeface="Georgia" pitchFamily="18" charset="0"/>
              </a:rPr>
              <a:t>словно </a:t>
            </a:r>
            <a:r>
              <a:rPr lang="ru-RU" sz="1400" dirty="0">
                <a:latin typeface="Georgia" pitchFamily="18" charset="0"/>
              </a:rPr>
              <a:t>девица-красавица стоит в осеннем лесу </a:t>
            </a:r>
            <a:r>
              <a:rPr lang="ru-RU" sz="1400" dirty="0" smtClean="0">
                <a:latin typeface="Georgia" pitchFamily="18" charset="0"/>
              </a:rPr>
              <a:t> среди </a:t>
            </a:r>
            <a:r>
              <a:rPr lang="ru-RU" sz="1400" dirty="0">
                <a:latin typeface="Georgia" pitchFamily="18" charset="0"/>
              </a:rPr>
              <a:t>темных елей и белоствольных </a:t>
            </a:r>
            <a:r>
              <a:rPr lang="ru-RU" sz="1400" dirty="0" smtClean="0">
                <a:latin typeface="Georgia" pitchFamily="18" charset="0"/>
              </a:rPr>
              <a:t>берез. </a:t>
            </a:r>
            <a:r>
              <a:rPr lang="ru-RU" sz="1400" dirty="0">
                <a:latin typeface="Georgia" pitchFamily="18" charset="0"/>
              </a:rPr>
              <a:t>Это дерево 8-15 м высотой, с ажурной кроной. Растёт быстро, на седьмой год цветёт. Плодоносит ежегодно с 8-10-летнего возраста, живёт до 200 лет.</a:t>
            </a:r>
          </a:p>
        </p:txBody>
      </p:sp>
    </p:spTree>
    <p:extLst>
      <p:ext uri="{BB962C8B-B14F-4D97-AF65-F5344CB8AC3E}">
        <p14:creationId xmlns:p14="http://schemas.microsoft.com/office/powerpoint/2010/main" val="5758420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345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88640"/>
            <a:ext cx="2521828" cy="30963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3808" y="260648"/>
            <a:ext cx="2589371" cy="19369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5708008" y="213470"/>
            <a:ext cx="3168351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Georgia" pitchFamily="18" charset="0"/>
              </a:rPr>
              <a:t>Ольха </a:t>
            </a:r>
            <a:r>
              <a:rPr lang="ru-RU" sz="1400" dirty="0" smtClean="0">
                <a:latin typeface="Georgia" pitchFamily="18" charset="0"/>
              </a:rPr>
              <a:t>- </a:t>
            </a:r>
            <a:r>
              <a:rPr lang="ru-RU" sz="1400" dirty="0">
                <a:latin typeface="Georgia" pitchFamily="18" charset="0"/>
              </a:rPr>
              <a:t>дерево </a:t>
            </a:r>
            <a:r>
              <a:rPr lang="ru-RU" sz="1400" dirty="0" smtClean="0">
                <a:latin typeface="Georgia" pitchFamily="18" charset="0"/>
              </a:rPr>
              <a:t>невысокое -до </a:t>
            </a:r>
            <a:r>
              <a:rPr lang="ru-RU" sz="1400" dirty="0">
                <a:latin typeface="Georgia" pitchFamily="18" charset="0"/>
              </a:rPr>
              <a:t>20 м высотой обладает стройным стволом 60-70 см в диаметре с тёмно-бурой корой. Листья тёмно-зелёные, зубчатые. Доживает до 100 лет, цветёт в марте-апреле.</a:t>
            </a:r>
            <a:r>
              <a:rPr lang="ru-RU" sz="1400" dirty="0" smtClean="0">
                <a:latin typeface="Georgia" pitchFamily="18" charset="0"/>
              </a:rPr>
              <a:t> </a:t>
            </a:r>
            <a:r>
              <a:rPr lang="ru-RU" sz="1400" dirty="0">
                <a:solidFill>
                  <a:srgbClr val="000000"/>
                </a:solidFill>
                <a:latin typeface="Georgia" pitchFamily="18" charset="0"/>
              </a:rPr>
              <a:t>Осенью листья ольхи не меняют цвета. Какими зелёными были, такими и опадают.</a:t>
            </a:r>
            <a:endParaRPr lang="ru-RU" sz="1400" dirty="0">
              <a:latin typeface="Georgia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8184" y="2564904"/>
            <a:ext cx="2764904" cy="41473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7864" y="2996952"/>
            <a:ext cx="3067819" cy="20452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323528" y="4198605"/>
            <a:ext cx="2880320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Georgia" pitchFamily="18" charset="0"/>
              </a:rPr>
              <a:t>Черёмуха</a:t>
            </a:r>
            <a:r>
              <a:rPr lang="ru-RU" sz="1400" dirty="0" smtClean="0">
                <a:latin typeface="Georgia" pitchFamily="18" charset="0"/>
              </a:rPr>
              <a:t> - </a:t>
            </a:r>
            <a:r>
              <a:rPr lang="ru-RU" sz="1400" dirty="0">
                <a:latin typeface="Georgia" pitchFamily="18" charset="0"/>
              </a:rPr>
              <a:t>н</a:t>
            </a:r>
            <a:r>
              <a:rPr lang="ru-RU" sz="1400" dirty="0" smtClean="0">
                <a:latin typeface="Georgia" pitchFamily="18" charset="0"/>
              </a:rPr>
              <a:t>ебольшое </a:t>
            </a:r>
            <a:r>
              <a:rPr lang="ru-RU" sz="1400" dirty="0">
                <a:latin typeface="Georgia" pitchFamily="18" charset="0"/>
              </a:rPr>
              <a:t>дерево 8-13 м высотой. Кора чёрная с горько- миндальным запахом</a:t>
            </a:r>
            <a:r>
              <a:rPr lang="ru-RU" sz="1400" dirty="0" smtClean="0">
                <a:latin typeface="Georgia" pitchFamily="18" charset="0"/>
              </a:rPr>
              <a:t>.</a:t>
            </a:r>
            <a:r>
              <a:rPr lang="ru-RU" sz="1400" dirty="0">
                <a:solidFill>
                  <a:srgbClr val="000000"/>
                </a:solidFill>
                <a:latin typeface="Helvetica Neue"/>
              </a:rPr>
              <a:t> </a:t>
            </a:r>
            <a:r>
              <a:rPr lang="ru-RU" sz="1400" dirty="0">
                <a:solidFill>
                  <a:srgbClr val="000000"/>
                </a:solidFill>
                <a:latin typeface="Georgia" pitchFamily="18" charset="0"/>
              </a:rPr>
              <a:t>Ещё в начале мая разворачиваются у черёмухи острые почки. Растение покрывается пышным белым нарядом, в лесу распространяется приятный, но удушающий аромат. </a:t>
            </a:r>
            <a:endParaRPr lang="ru-RU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28351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3" y="260648"/>
            <a:ext cx="4466401" cy="27363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4788024" y="233118"/>
            <a:ext cx="4006774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Georgia" pitchFamily="18" charset="0"/>
              </a:rPr>
              <a:t>Ива </a:t>
            </a:r>
            <a:r>
              <a:rPr lang="ru-RU" sz="2000" b="1" dirty="0" err="1" smtClean="0">
                <a:latin typeface="Georgia" pitchFamily="18" charset="0"/>
              </a:rPr>
              <a:t>деревцевидная</a:t>
            </a:r>
            <a:r>
              <a:rPr lang="ru-RU" sz="2000" b="1" dirty="0" smtClean="0">
                <a:latin typeface="Georgia" pitchFamily="18" charset="0"/>
              </a:rPr>
              <a:t> </a:t>
            </a:r>
            <a:r>
              <a:rPr lang="ru-RU" sz="1400" dirty="0" smtClean="0">
                <a:latin typeface="Georgia" pitchFamily="18" charset="0"/>
              </a:rPr>
              <a:t>- карликовый </a:t>
            </a:r>
            <a:r>
              <a:rPr lang="ru-RU" sz="1400" dirty="0">
                <a:latin typeface="Georgia" pitchFamily="18" charset="0"/>
              </a:rPr>
              <a:t>сильно ветвистый </a:t>
            </a:r>
            <a:r>
              <a:rPr lang="ru-RU" sz="1400" dirty="0" smtClean="0">
                <a:latin typeface="Georgia" pitchFamily="18" charset="0"/>
              </a:rPr>
              <a:t>кустарничек высотой  </a:t>
            </a:r>
            <a:r>
              <a:rPr lang="ru-RU" sz="1400" dirty="0">
                <a:latin typeface="Georgia" pitchFamily="18" charset="0"/>
              </a:rPr>
              <a:t>до 30 см </a:t>
            </a:r>
            <a:r>
              <a:rPr lang="ru-RU" sz="1400" dirty="0" smtClean="0">
                <a:latin typeface="Georgia" pitchFamily="18" charset="0"/>
              </a:rPr>
              <a:t>, </a:t>
            </a:r>
            <a:r>
              <a:rPr lang="ru-RU" sz="1400" dirty="0">
                <a:latin typeface="Georgia" pitchFamily="18" charset="0"/>
              </a:rPr>
              <a:t>с красно-бурыми </a:t>
            </a:r>
            <a:r>
              <a:rPr lang="ru-RU" sz="1400" dirty="0" smtClean="0">
                <a:latin typeface="Georgia" pitchFamily="18" charset="0"/>
              </a:rPr>
              <a:t>ветвями. Род </a:t>
            </a:r>
            <a:r>
              <a:rPr lang="ru-RU" sz="1400" dirty="0">
                <a:latin typeface="Georgia" pitchFamily="18" charset="0"/>
              </a:rPr>
              <a:t>ива насчитывает около 600 видов </a:t>
            </a:r>
            <a:r>
              <a:rPr lang="ru-RU" sz="1400" dirty="0" smtClean="0">
                <a:latin typeface="Georgia" pitchFamily="18" charset="0"/>
              </a:rPr>
              <a:t>кустарников.  Живут ивы примерно до 70 лет</a:t>
            </a:r>
            <a:endParaRPr lang="ru-RU" sz="1400" dirty="0">
              <a:latin typeface="Georgia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4128" y="3448810"/>
            <a:ext cx="3214687" cy="32146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1840" y="4478552"/>
            <a:ext cx="2800489" cy="20311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91486" y="4365850"/>
            <a:ext cx="301195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Georgia" pitchFamily="18" charset="0"/>
              </a:rPr>
              <a:t>Можжевельник</a:t>
            </a:r>
            <a:r>
              <a:rPr lang="ru-RU" sz="2000" dirty="0" smtClean="0">
                <a:latin typeface="Georgia" pitchFamily="18" charset="0"/>
              </a:rPr>
              <a:t> – </a:t>
            </a:r>
            <a:r>
              <a:rPr lang="ru-RU" sz="1400" dirty="0" smtClean="0">
                <a:latin typeface="Georgia" pitchFamily="18" charset="0"/>
              </a:rPr>
              <a:t>вечнозелёный хвойный кустарник.</a:t>
            </a:r>
            <a:r>
              <a:rPr lang="ru-RU" sz="1400" dirty="0">
                <a:latin typeface="Georgia" pitchFamily="18" charset="0"/>
              </a:rPr>
              <a:t> </a:t>
            </a:r>
            <a:r>
              <a:rPr lang="ru-RU" sz="1400" dirty="0" smtClean="0">
                <a:latin typeface="Georgia" pitchFamily="18" charset="0"/>
              </a:rPr>
              <a:t> Это </a:t>
            </a:r>
            <a:r>
              <a:rPr lang="ru-RU" sz="1400" dirty="0">
                <a:latin typeface="Georgia" pitchFamily="18" charset="0"/>
              </a:rPr>
              <a:t>растение-долгожитель. Можжевельник обыкновенный – житель первозданных сосновых боров и ельников. </a:t>
            </a:r>
            <a:r>
              <a:rPr lang="ru-RU" sz="1400" dirty="0" smtClean="0">
                <a:latin typeface="Georgia" pitchFamily="18" charset="0"/>
              </a:rPr>
              <a:t>В </a:t>
            </a:r>
            <a:r>
              <a:rPr lang="ru-RU" sz="1400" dirty="0">
                <a:latin typeface="Georgia" pitchFamily="18" charset="0"/>
              </a:rPr>
              <a:t>благоприятных условиях можжевельник живёт от 600 до 3000 лет.</a:t>
            </a:r>
            <a:r>
              <a:rPr lang="ru-RU" sz="1400" dirty="0" smtClean="0">
                <a:latin typeface="Georgia" pitchFamily="18" charset="0"/>
              </a:rPr>
              <a:t> </a:t>
            </a:r>
            <a:endParaRPr lang="ru-RU" sz="1400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82773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34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90968"/>
            <a:ext cx="3304653" cy="25202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5364088" y="188826"/>
            <a:ext cx="3536429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Georgia" pitchFamily="18" charset="0"/>
              </a:rPr>
              <a:t>Жимолость  </a:t>
            </a:r>
            <a:r>
              <a:rPr lang="ru-RU" sz="1400" dirty="0" smtClean="0">
                <a:latin typeface="Georgia" pitchFamily="18" charset="0"/>
              </a:rPr>
              <a:t>часто </a:t>
            </a:r>
            <a:r>
              <a:rPr lang="ru-RU" sz="1400" dirty="0">
                <a:latin typeface="Georgia" pitchFamily="18" charset="0"/>
              </a:rPr>
              <a:t>называют волчья ягода. Произрастает она в виде ползучего, вьющегося либо прямого кустарника и имеет довольно крупные по размеру цветы белого, светло-желтого, светло-голубого или светло-розового цвета. В высоту жимолость может достигать 2-х </a:t>
            </a:r>
            <a:r>
              <a:rPr lang="ru-RU" sz="1400" dirty="0" smtClean="0">
                <a:latin typeface="Georgia" pitchFamily="18" charset="0"/>
              </a:rPr>
              <a:t>метров. </a:t>
            </a:r>
            <a:r>
              <a:rPr lang="ru-RU" sz="1400" dirty="0">
                <a:latin typeface="Georgia" pitchFamily="18" charset="0"/>
              </a:rPr>
              <a:t>Основное отличие съедобной жимолости от дикорастущей – цвет ягод, например: почти черные или синие ягоды – можно употреблять в пищу, а вот оранжевого или красного оттенков – категорически нельзя!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1760" y="1155897"/>
            <a:ext cx="2952328" cy="18452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4827052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458</TotalTime>
  <Words>648</Words>
  <Application>Microsoft Office PowerPoint</Application>
  <PresentationFormat>Экран (4:3)</PresentationFormat>
  <Paragraphs>29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Галина</dc:creator>
  <cp:lastModifiedBy>Галина</cp:lastModifiedBy>
  <cp:revision>25</cp:revision>
  <dcterms:created xsi:type="dcterms:W3CDTF">2021-12-07T15:40:54Z</dcterms:created>
  <dcterms:modified xsi:type="dcterms:W3CDTF">2022-04-19T07:11:37Z</dcterms:modified>
</cp:coreProperties>
</file>