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6.png" ContentType="image/png"/>
  <Override PartName="/ppt/media/image1.jpeg" ContentType="image/jpeg"/>
  <Override PartName="/ppt/media/image3.png" ContentType="image/png"/>
  <Override PartName="/ppt/media/image10.jpeg" ContentType="image/jpeg"/>
  <Override PartName="/ppt/media/image4.jpeg" ContentType="image/jpeg"/>
  <Override PartName="/ppt/media/image8.png" ContentType="image/png"/>
  <Override PartName="/ppt/media/image7.jpeg" ContentType="image/jpeg"/>
  <Override PartName="/ppt/media/image5.png" ContentType="image/png"/>
  <Override PartName="/ppt/media/image9.png" ContentType="image/png"/>
  <Override PartName="/ppt/media/image2.png" ContentType="image/png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1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720" y="396324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12400" y="3963240"/>
            <a:ext cx="2704680" cy="21582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720" y="396324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descr="" id="77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12400" y="3963240"/>
            <a:ext cx="2704680" cy="21582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1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720" y="396324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descr="" id="116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12400" y="3963240"/>
            <a:ext cx="2704680" cy="21582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10240"/>
            <a:ext cx="8229240" cy="1271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fld id="{E1C46D55-9E68-4087-B595-5FD36AF0CCF6}" type="slidenum">
              <a:rPr lang="ru-RU" sz="1400">
                <a:solidFill>
                  <a:srgbClr val="000000"/>
                </a:solidFill>
                <a:latin typeface="Arial"/>
              </a:rPr>
              <a:t>&lt;номер&gt;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Arial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fld id="{5FE6F6F2-7BD4-48E8-80A4-A396C79A22C3}" type="slidenum">
              <a:rPr lang="ru-RU" sz="1400">
                <a:solidFill>
                  <a:srgbClr val="000000"/>
                </a:solidFill>
                <a:latin typeface="Arial"/>
              </a:rPr>
              <a:t>&lt;номер&gt;</a:t>
            </a:fld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Arial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ru-RU" sz="3200">
                <a:solidFill>
                  <a:srgbClr val="000000"/>
                </a:solidFill>
                <a:latin typeface="Arial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Arial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StarSymbol"/>
              <a:buChar char=""/>
            </a:pPr>
            <a:r>
              <a:rPr lang="ru-RU" sz="2400">
                <a:solidFill>
                  <a:srgbClr val="000000"/>
                </a:solidFill>
                <a:latin typeface="Arial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StarSymbol"/>
              <a:buChar char=""/>
            </a:pPr>
            <a:r>
              <a:rPr lang="ru-RU" sz="2000">
                <a:solidFill>
                  <a:srgbClr val="000000"/>
                </a:solidFill>
                <a:latin typeface="Arial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»"/>
            </a:pPr>
            <a:r>
              <a:rPr lang="ru-RU" sz="2000">
                <a:solidFill>
                  <a:srgbClr val="000000"/>
                </a:solidFill>
                <a:latin typeface="Arial"/>
              </a:rPr>
              <a:t>Пятый уровень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fld id="{1750D630-205B-4B68-9789-BAC6F010DA84}" type="slidenum">
              <a:rPr lang="ru-RU" sz="1400">
                <a:solidFill>
                  <a:srgbClr val="000000"/>
                </a:solidFill>
                <a:latin typeface="Arial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11640" y="1125360"/>
            <a:ext cx="8352720" cy="3599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i="1" lang="ru-RU" sz="3600">
                <a:solidFill>
                  <a:srgbClr val="008e00"/>
                </a:solidFill>
                <a:latin typeface="Georgia"/>
              </a:rPr>
              <a:t>Программные требования</a:t>
            </a:r>
            <a:endParaRPr/>
          </a:p>
          <a:p>
            <a:pPr algn="r">
              <a:lnSpc>
                <a:spcPct val="100000"/>
              </a:lnSpc>
            </a:pPr>
            <a:r>
              <a:rPr b="1" i="1" lang="ru-RU" sz="3600">
                <a:solidFill>
                  <a:srgbClr val="008e00"/>
                </a:solidFill>
                <a:latin typeface="Georgia"/>
              </a:rPr>
              <a:t>«Школа России» </a:t>
            </a:r>
            <a:endParaRPr/>
          </a:p>
          <a:p>
            <a:pPr algn="r">
              <a:lnSpc>
                <a:spcPct val="100000"/>
              </a:lnSpc>
            </a:pPr>
            <a:r>
              <a:rPr b="1" i="1" lang="ru-RU" sz="3600">
                <a:solidFill>
                  <a:srgbClr val="008e00"/>
                </a:solidFill>
                <a:latin typeface="Georgia"/>
              </a:rPr>
              <a:t> </a:t>
            </a:r>
            <a:r>
              <a:rPr b="1" i="1" lang="ru-RU" sz="3600">
                <a:solidFill>
                  <a:srgbClr val="008e00"/>
                </a:solidFill>
                <a:latin typeface="Georgia"/>
              </a:rPr>
              <a:t>1 класс</a:t>
            </a:r>
            <a:endParaRPr/>
          </a:p>
        </p:txBody>
      </p:sp>
      <p:sp>
        <p:nvSpPr>
          <p:cNvPr id="118" name="CustomShape 2"/>
          <p:cNvSpPr/>
          <p:nvPr/>
        </p:nvSpPr>
        <p:spPr>
          <a:xfrm>
            <a:off x="3276720" y="5229360"/>
            <a:ext cx="5182920" cy="791640"/>
          </a:xfrm>
          <a:prstGeom prst="rect">
            <a:avLst/>
          </a:prstGeom>
          <a:noFill/>
          <a:ln w="9360">
            <a:noFill/>
          </a:ln>
        </p:spPr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309600" y="1844640"/>
            <a:ext cx="8569080" cy="18712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/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</p:txBody>
      </p:sp>
      <p:sp>
        <p:nvSpPr>
          <p:cNvPr id="134" name="CustomShape 2"/>
          <p:cNvSpPr/>
          <p:nvPr/>
        </p:nvSpPr>
        <p:spPr>
          <a:xfrm>
            <a:off x="839880" y="3860640"/>
            <a:ext cx="7343280" cy="165528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35" name="CustomShape 3"/>
          <p:cNvSpPr/>
          <p:nvPr/>
        </p:nvSpPr>
        <p:spPr>
          <a:xfrm>
            <a:off x="539640" y="480960"/>
            <a:ext cx="8604000" cy="583596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b="1" i="1" lang="ru-RU" sz="2800" u="sng">
                <a:solidFill>
                  <a:srgbClr val="000000"/>
                </a:solidFill>
                <a:latin typeface="Times New Roman"/>
                <a:ea typeface="Times New Roman"/>
              </a:rPr>
              <a:t>Учащиеся должны  уметь: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выделять признаки предметов: цвет, форма, размер, назначение , материал;</a:t>
            </a: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находить значение выражений в два действия;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складывать, сравнивать и вычитать именованные числа;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решать задачи в два действия и нестандартные задачи (ребусы, головоломки, лабиринты и т. д.);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узнавать и на ходить плоские геометрические фигуры; определять длину отрезков;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читать и записывать информацию в таблице .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i="1" lang="ru-RU" sz="2800">
                <a:solidFill>
                  <a:srgbClr val="002060"/>
                </a:solidFill>
                <a:latin typeface="Times New Roman"/>
              </a:rPr>
              <a:t>
</a:t>
            </a:r>
            <a:r>
              <a:rPr b="1" i="1" lang="ru-RU" sz="2800">
                <a:solidFill>
                  <a:srgbClr val="002060"/>
                </a:solidFill>
                <a:latin typeface="Times New Roman"/>
              </a:rPr>
              <a:t>
</a:t>
            </a:r>
            <a:r>
              <a:rPr b="1" i="1" lang="ru-RU" sz="2800">
                <a:solidFill>
                  <a:srgbClr val="002060"/>
                </a:solidFill>
                <a:latin typeface="Times New Roman"/>
              </a:rPr>
              <a:t>
</a:t>
            </a:r>
            <a:r>
              <a:rPr b="1" i="1" lang="ru-RU" sz="2800">
                <a:solidFill>
                  <a:srgbClr val="002060"/>
                </a:solidFill>
                <a:latin typeface="Times New Roman"/>
              </a:rPr>
              <a:t>
</a:t>
            </a:r>
            <a:r>
              <a:rPr b="1" i="1" lang="ru-RU" sz="2800">
                <a:solidFill>
                  <a:srgbClr val="002060"/>
                </a:solidFill>
                <a:latin typeface="Times New Roman"/>
              </a:rPr>
              <a:t>
</a:t>
            </a:r>
            <a:r>
              <a:rPr b="1" i="1" lang="ru-RU" sz="2800">
                <a:solidFill>
                  <a:srgbClr val="002060"/>
                </a:solidFill>
                <a:latin typeface="Times New Roman"/>
              </a:rPr>
              <a:t>
</a:t>
            </a:r>
            <a:r>
              <a:rPr b="1" i="1" lang="ru-RU" sz="2800">
                <a:solidFill>
                  <a:srgbClr val="002060"/>
                </a:solidFill>
                <a:latin typeface="Times New Roman"/>
              </a:rPr>
              <a:t>
</a:t>
            </a:r>
            <a:r>
              <a:rPr b="1" i="1" lang="ru-RU" sz="2800">
                <a:solidFill>
                  <a:srgbClr val="002060"/>
                </a:solidFill>
                <a:latin typeface="Times New Roman"/>
              </a:rPr>
              <a:t>
</a:t>
            </a:r>
            <a:r>
              <a:rPr b="1" i="1" lang="ru-RU" sz="2800">
                <a:solidFill>
                  <a:srgbClr val="002060"/>
                </a:solidFill>
                <a:latin typeface="Times New Roman"/>
              </a:rPr>
              <a:t>
</a:t>
            </a:r>
            <a:r>
              <a:rPr b="1" i="1" lang="ru-RU" sz="2800" u="sng">
                <a:solidFill>
                  <a:srgbClr val="ff0000"/>
                </a:solidFill>
                <a:latin typeface="Times New Roman"/>
              </a:rPr>
              <a:t>
</a:t>
            </a:r>
            <a:endParaRPr/>
          </a:p>
        </p:txBody>
      </p:sp>
      <p:sp>
        <p:nvSpPr>
          <p:cNvPr id="137" name="CustomShape 2"/>
          <p:cNvSpPr/>
          <p:nvPr/>
        </p:nvSpPr>
        <p:spPr>
          <a:xfrm>
            <a:off x="179640" y="460080"/>
            <a:ext cx="8964000" cy="106704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8e00"/>
                </a:solidFill>
                <a:latin typeface="Times New Roman"/>
                <a:ea typeface="Times New Roman"/>
              </a:rPr>
              <a:t>По предмету «Окружающий мир»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8e00"/>
                </a:solidFill>
                <a:latin typeface="Times New Roman"/>
                <a:ea typeface="Times New Roman"/>
              </a:rPr>
              <a:t>учащиеся должны уметь:</a:t>
            </a:r>
            <a:endParaRPr/>
          </a:p>
        </p:txBody>
      </p:sp>
      <p:sp>
        <p:nvSpPr>
          <p:cNvPr id="138" name="CustomShape 3"/>
          <p:cNvSpPr/>
          <p:nvPr/>
        </p:nvSpPr>
        <p:spPr>
          <a:xfrm>
            <a:off x="323640" y="2122920"/>
            <a:ext cx="8496720" cy="265176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называть окружающие предметы и обнаруживать их взаимосвязи;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наблюдать, делать умозаключения;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проводить простейшие опыты и делать вывод;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пользоваться книгой для ответа на возникающие вопросы;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dur="indefinite" id="6" nodeType="mainSeq">
                <p:childTnLst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785880"/>
            <a:ext cx="8686440" cy="492876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8e00"/>
                </a:solidFill>
                <a:latin typeface="Times New Roman"/>
              </a:rPr>
              <a:t>Знать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 понятия:</a:t>
            </a:r>
            <a:r>
              <a:rPr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-Живая и неживая природа.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- Семья.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-Планета. Государство и его символика.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-Правила поведения в природе.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-Правила сохранения и укрепления здоровья.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-Основы безопасного поведения на улице и в быту.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395280" y="1557360"/>
            <a:ext cx="8351640" cy="331272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41" name="CustomShape 2"/>
          <p:cNvSpPr/>
          <p:nvPr/>
        </p:nvSpPr>
        <p:spPr>
          <a:xfrm>
            <a:off x="251640" y="459360"/>
            <a:ext cx="8712720" cy="155448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8e00"/>
                </a:solidFill>
                <a:latin typeface="Times New Roman"/>
                <a:ea typeface="Times New Roman"/>
              </a:rPr>
              <a:t>      </a:t>
            </a:r>
            <a:r>
              <a:rPr b="1" lang="ru-RU" sz="3200">
                <a:solidFill>
                  <a:srgbClr val="008e00"/>
                </a:solidFill>
                <a:latin typeface="Times New Roman"/>
                <a:ea typeface="Times New Roman"/>
              </a:rPr>
              <a:t>К концу 1 года обучения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8e00"/>
                </a:solidFill>
                <a:latin typeface="Times New Roman"/>
                <a:ea typeface="Times New Roman"/>
              </a:rPr>
              <a:t>по литературному чтению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8e00"/>
                </a:solidFill>
                <a:latin typeface="Times New Roman"/>
                <a:ea typeface="Times New Roman"/>
              </a:rPr>
              <a:t>учащиеся должны уметь:</a:t>
            </a:r>
            <a:endParaRPr/>
          </a:p>
        </p:txBody>
      </p:sp>
      <p:sp>
        <p:nvSpPr>
          <p:cNvPr id="142" name="CustomShape 3"/>
          <p:cNvSpPr/>
          <p:nvPr/>
        </p:nvSpPr>
        <p:spPr>
          <a:xfrm>
            <a:off x="467640" y="2441880"/>
            <a:ext cx="8424720" cy="307836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сознательно, плавно, правильно  читать отдельные слова, предложения, маленькие тексты, с постепенным переходом  к чтению целыми словами, темп чтения вслух от 40 слов;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разъяснять заглавие текста;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прогнозировать содержание текста по заглавию, иллюстрациям, ключевым словам;</a:t>
            </a:r>
            <a:endParaRPr/>
          </a:p>
        </p:txBody>
      </p:sp>
    </p:spTree>
  </p:cSld>
  <p:timing>
    <p:tnLst>
      <p:par>
        <p:cTn dur="indefinite" id="11" nodeType="tmRoot" restart="never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323640" y="476640"/>
            <a:ext cx="8352720" cy="5209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отвечать на вопросы учителя по содержанию прочитанного;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озаглавливать небольшие части текста, составлять простой план, пересказывать прочитанное с опорой на картинный план;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высказывать свое отношение к прочитанному;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выразительно читать и заучивать стихотворения с соблюдением соответствующей интонации, громкости речи, темпа речи.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14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3640" y="476640"/>
            <a:ext cx="8206920" cy="106524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8e00"/>
                </a:solidFill>
                <a:latin typeface="Times New Roman"/>
              </a:rPr>
              <a:t>К концу  курса «Обучение грамоте»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8e00"/>
                </a:solidFill>
                <a:latin typeface="Times New Roman"/>
              </a:rPr>
              <a:t>учащиеся должны уметь:</a:t>
            </a:r>
            <a:endParaRPr/>
          </a:p>
        </p:txBody>
      </p:sp>
      <p:sp>
        <p:nvSpPr>
          <p:cNvPr id="120" name="CustomShape 2"/>
          <p:cNvSpPr/>
          <p:nvPr/>
        </p:nvSpPr>
        <p:spPr>
          <a:xfrm>
            <a:off x="467640" y="2061000"/>
            <a:ext cx="8206920" cy="331272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21" name="CustomShape 3"/>
          <p:cNvSpPr/>
          <p:nvPr/>
        </p:nvSpPr>
        <p:spPr>
          <a:xfrm>
            <a:off x="467640" y="1258920"/>
            <a:ext cx="8281800" cy="4873680"/>
          </a:xfrm>
          <a:prstGeom prst="rect">
            <a:avLst/>
          </a:prstGeom>
          <a:noFill/>
          <a:ln w="9360">
            <a:noFill/>
          </a:ln>
        </p:spPr>
        <p:txBody>
          <a:bodyPr anchor="ctr" bIns="45000" lIns="90000" rIns="90000" tIns="45000"/>
          <a:p>
            <a:pPr>
              <a:lnSpc>
                <a:spcPct val="150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-</a:t>
            </a:r>
            <a:r>
              <a:rPr b="1" lang="ru-RU" sz="2000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называть звуки, из которых состоит слово (ударные и безударные, глухие и звонкие, мягкие и твердые);</a:t>
            </a:r>
            <a:endParaRPr/>
          </a:p>
          <a:p>
            <a:pPr>
              <a:lnSpc>
                <a:spcPct val="15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</a:rPr>
              <a:t>- не смешивать понятия «звук» и «буква»;</a:t>
            </a:r>
            <a:endParaRPr/>
          </a:p>
          <a:p>
            <a:pPr>
              <a:lnSpc>
                <a:spcPct val="150000"/>
              </a:lnSpc>
              <a:buFont typeface="StarSymbol"/>
              <a:buChar char="-"/>
            </a:pPr>
            <a:r>
              <a:rPr b="1" lang="ru-RU" sz="2800">
                <a:solidFill>
                  <a:srgbClr val="000000"/>
                </a:solidFill>
                <a:latin typeface="Times New Roman"/>
              </a:rPr>
              <a:t>делить слова на слоги, ставить ударение;</a:t>
            </a:r>
            <a:endParaRPr/>
          </a:p>
          <a:p>
            <a:pPr>
              <a:lnSpc>
                <a:spcPct val="15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</a:rPr>
              <a:t>- обозначать мягкость согласных звуков на письме;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323640" y="875880"/>
            <a:ext cx="8568720" cy="393048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p>
            <a:pPr>
              <a:lnSpc>
                <a:spcPct val="150000"/>
              </a:lnSpc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- 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определять количество букв и звуков в слове;</a:t>
            </a:r>
            <a:endParaRPr/>
          </a:p>
          <a:p>
            <a:pPr>
              <a:lnSpc>
                <a:spcPct val="15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</a:rPr>
              <a:t>- писать прописную букву в начала предложения, в именах, фамилиях;</a:t>
            </a:r>
            <a:endParaRPr/>
          </a:p>
          <a:p>
            <a:pPr>
              <a:lnSpc>
                <a:spcPct val="15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ставить пунктуационные знаки в конце предложения;</a:t>
            </a:r>
            <a:endParaRPr/>
          </a:p>
          <a:p>
            <a:pPr>
              <a:lnSpc>
                <a:spcPct val="150000"/>
              </a:lnSpc>
            </a:pP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274680"/>
            <a:ext cx="8229240" cy="5458320"/>
          </a:xfrm>
          <a:prstGeom prst="rect">
            <a:avLst/>
          </a:prstGeom>
        </p:spPr>
        <p:txBody>
          <a:bodyPr anchor="ctr"/>
          <a:p>
            <a:pPr>
              <a:lnSpc>
                <a:spcPct val="15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списывать с печатного образца и писать под диктовку слова, предложения и небольшие тексты, используя  правильные начертания букв, соединений.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785880"/>
            <a:ext cx="8229240" cy="14284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8e00"/>
                </a:solidFill>
                <a:latin typeface="Times New Roman"/>
                <a:ea typeface="Times New Roman"/>
              </a:rPr>
              <a:t>К концу 1 года обучения по русскому языку</a:t>
            </a:r>
            <a:r>
              <a:rPr lang="ru-RU" sz="2800">
                <a:solidFill>
                  <a:srgbClr val="008e00"/>
                </a:solidFill>
                <a:latin typeface="Times New Roman"/>
                <a:ea typeface="Times New Roman"/>
              </a:rPr>
              <a:t>
</a:t>
            </a:r>
            <a:r>
              <a:rPr b="1" lang="ru-RU" sz="2800">
                <a:solidFill>
                  <a:srgbClr val="008e00"/>
                </a:solidFill>
                <a:latin typeface="Times New Roman"/>
                <a:ea typeface="Times New Roman"/>
              </a:rPr>
              <a:t>учащиеся должны знать:</a:t>
            </a:r>
            <a:r>
              <a:rPr lang="ru-RU" sz="4400">
                <a:solidFill>
                  <a:srgbClr val="008e00"/>
                </a:solidFill>
                <a:latin typeface="Times New Roman"/>
                <a:ea typeface="Times New Roman"/>
              </a:rPr>
              <a:t>
</a:t>
            </a:r>
            <a:endParaRPr/>
          </a:p>
        </p:txBody>
      </p:sp>
      <p:sp>
        <p:nvSpPr>
          <p:cNvPr id="125" name="CustomShape 2"/>
          <p:cNvSpPr/>
          <p:nvPr/>
        </p:nvSpPr>
        <p:spPr>
          <a:xfrm>
            <a:off x="928800" y="1714320"/>
            <a:ext cx="6857640" cy="22849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Times New Roman"/>
                <a:ea typeface="Times New Roman"/>
              </a:rPr>
              <a:t>- </a:t>
            </a: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выполнять звуко-буквенный  анализ слов;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правильно писать слова с буквосочетаниями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жи, ши, ча, ща, чу, щу, чк, чн;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-  писать с  большой буквы  имена, отчества, фамилии, географические названия, клички животных;</a:t>
            </a:r>
            <a:endParaRPr/>
          </a:p>
        </p:txBody>
      </p:sp>
      <p:sp>
        <p:nvSpPr>
          <p:cNvPr id="126" name="CustomShape 3"/>
          <p:cNvSpPr/>
          <p:nvPr/>
        </p:nvSpPr>
        <p:spPr>
          <a:xfrm>
            <a:off x="1000080" y="3714840"/>
            <a:ext cx="7500600" cy="18277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-правила переноса слов; правила оформления предложения на письме;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- отличие текста от набора предложений.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785880" y="1582200"/>
            <a:ext cx="7714800" cy="30164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- находить в предложении слова, отвечающие на вопросы кто? что? какой? какая? какие? что делать? что делал?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- правильно списывать слова, предложения, текст с учебника, проверять написание, сравнивая с образцом;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- составлять небольшой текст (3-4 предложения) на заданную тему.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357120" y="2997000"/>
            <a:ext cx="9000720" cy="280800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i="1" lang="ru-RU" sz="2800" u="sng">
                <a:solidFill>
                  <a:srgbClr val="000000"/>
                </a:solidFill>
                <a:latin typeface="Times New Roman"/>
              </a:rPr>
              <a:t>Учащиеся должны  знать:</a:t>
            </a:r>
            <a:r>
              <a:rPr b="1" i="1" lang="ru-RU" sz="2800" u="sng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- названия и последовательность чисел от 1 до 20, разрядный состав чисел от 11до 20;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- таблицу сложения однозначных чисел и соответствующие случаи вычитания в пределах  10.</a:t>
            </a:r>
            <a:r>
              <a:rPr b="1" lang="ru-RU" sz="2800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 sz="3200">
                <a:solidFill>
                  <a:srgbClr val="000000"/>
                </a:solidFill>
                <a:latin typeface="Arial"/>
              </a:rPr>
              <a:t>
</a:t>
            </a:r>
            <a:r>
              <a:rPr lang="ru-RU" sz="3200">
                <a:solidFill>
                  <a:srgbClr val="000000"/>
                </a:solidFill>
                <a:latin typeface="Arial"/>
              </a:rPr>
              <a:t>
</a:t>
            </a:r>
            <a:r>
              <a:rPr b="1" i="1" lang="ru-RU" sz="2400">
                <a:solidFill>
                  <a:srgbClr val="00b050"/>
                </a:solidFill>
                <a:latin typeface="Arial"/>
              </a:rPr>
              <a:t>
</a:t>
            </a:r>
            <a:endParaRPr/>
          </a:p>
        </p:txBody>
      </p:sp>
      <p:sp>
        <p:nvSpPr>
          <p:cNvPr id="129" name="CustomShape 2"/>
          <p:cNvSpPr/>
          <p:nvPr/>
        </p:nvSpPr>
        <p:spPr>
          <a:xfrm>
            <a:off x="467640" y="476640"/>
            <a:ext cx="8496720" cy="1491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8e00"/>
                </a:solidFill>
                <a:latin typeface="Times New Roman"/>
              </a:rPr>
              <a:t>Требования к результатам обучения учащихся к концу 1 класса по математике</a:t>
            </a:r>
            <a:r>
              <a:rPr b="1" lang="ru-RU" sz="3600">
                <a:solidFill>
                  <a:srgbClr val="000000"/>
                </a:solidFill>
                <a:latin typeface="Times New Roman"/>
              </a:rPr>
              <a:t>
</a:t>
            </a:r>
            <a:r>
              <a:rPr b="1" i="1" lang="ru-RU" sz="2800">
                <a:solidFill>
                  <a:srgbClr val="000000"/>
                </a:solidFill>
                <a:latin typeface="Times New Roman"/>
              </a:rPr>
              <a:t>1 уровень (уровень стандарта)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539640" y="448560"/>
            <a:ext cx="8424720" cy="521136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i="1" lang="ru-RU" sz="2800" u="sng">
                <a:solidFill>
                  <a:srgbClr val="000000"/>
                </a:solidFill>
                <a:latin typeface="Times New Roman"/>
                <a:ea typeface="Times New Roman"/>
              </a:rPr>
              <a:t>Учащиеся должны  уметь: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сравнивать группы предметов с помощью составления пар;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читать, записывать и сравнивать числа  в пределах 20;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находить значение выражений , содержащих 1 действие;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решать простые задачи,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распознавать геометрические фигуры: </a:t>
            </a:r>
            <a:r>
              <a:rPr b="1" i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точку, прямую, луч, кривую незамкнутую, кривую замкнутую, круг, овал, отрезок,, ломаную, угол, многоугольник , прямоугольник, квадрат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323640" y="1354680"/>
            <a:ext cx="8640720" cy="350496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i="1" lang="ru-RU" sz="2800" u="sng">
                <a:solidFill>
                  <a:srgbClr val="000000"/>
                </a:solidFill>
                <a:latin typeface="Times New Roman"/>
                <a:ea typeface="Times New Roman"/>
              </a:rPr>
              <a:t>Учащиеся должны  знать: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таблицу сложения и вычитания в пределах 20;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название компонентов действий сложения и вычитания, зависимость между ними;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переместительное свойство сложения ;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- единицы измерения длины, объема и массы (сантиметр, дециметр, литр, килограмм) .</a:t>
            </a:r>
            <a:endParaRPr/>
          </a:p>
        </p:txBody>
      </p:sp>
      <p:sp>
        <p:nvSpPr>
          <p:cNvPr id="132" name="CustomShape 2"/>
          <p:cNvSpPr/>
          <p:nvPr/>
        </p:nvSpPr>
        <p:spPr>
          <a:xfrm>
            <a:off x="2160000" y="620640"/>
            <a:ext cx="4995360" cy="7293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 algn="ctr">
              <a:lnSpc>
                <a:spcPct val="150000"/>
              </a:lnSpc>
            </a:pPr>
            <a:r>
              <a:rPr b="1" i="1" lang="ru-RU" sz="2800">
                <a:solidFill>
                  <a:srgbClr val="000000"/>
                </a:solidFill>
                <a:latin typeface="Times New Roman"/>
                <a:ea typeface="Times New Roman"/>
              </a:rPr>
              <a:t>2 уровень (уровень программы)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