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319" r:id="rId2"/>
    <p:sldId id="293" r:id="rId3"/>
    <p:sldId id="309" r:id="rId4"/>
    <p:sldId id="311" r:id="rId5"/>
    <p:sldId id="312" r:id="rId6"/>
    <p:sldId id="31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66"/>
    <a:srgbClr val="FF6600"/>
    <a:srgbClr val="009900"/>
    <a:srgbClr val="33CC33"/>
    <a:srgbClr val="FF00FF"/>
    <a:srgbClr val="008000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674B29E-7863-42B6-BC72-CE87A1954676}" type="datetimeFigureOut">
              <a:rPr lang="ru-RU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7B98703-24CF-4B50-A949-7786C8409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3098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25ACE361-5E2B-466E-A956-A283CA90FF49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0562785-949E-4988-9157-F9D2FDA63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B91996-85A4-466E-BEEF-25525A39463B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B2379-4B5D-49B4-92FD-F2522F4F1B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C87AF5-D870-4BC3-A7B2-E1BC07BEB53A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D8A328-3F14-440F-8BBB-450B0FB398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4303AB59-6BCA-44C2-9E5E-E1706C316090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4FEC7819-B22E-4ED7-9A3B-81021A6075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DDEF0327-6A32-4525-83D7-E82F735FB22C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F25E08C4-CCEF-4DEB-8FBB-82211375FD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04D47B-96DB-453A-BB30-3780F63BCBDB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5639A1-7186-4045-B0A9-94FB35A56D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47E9D-867C-4F2E-9593-4CE610D202F0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E596A-5D36-454A-B867-1AAE720A26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E66D41A2-A0F4-488C-86D5-49C837B559C4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AEE4172-C4BE-4F27-ACAA-7A00615197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E0641A-57E2-4BCC-A10A-5ED228CF2010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6867A8-F90E-425C-BD88-61EA7C5B77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C43789D2-C39F-412F-AAA7-1AFE094B45C6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CFFDACFF-5879-4F7D-BCB8-2E39609852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658F79BE-F165-48E1-A2AD-09957DB47299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62A101B-CA37-483E-8466-6E3EC604F6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7DA8B9C-9C1C-4B23-9C38-6D970373CC81}" type="datetime1">
              <a:rPr lang="ru-RU" smtClean="0"/>
              <a:pPr>
                <a:defRPr/>
              </a:pPr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83EB20-E0F9-48EA-80A9-FAFF5B6EC2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6867A8-F90E-425C-BD88-61EA7C5B77B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08720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«Текст. Предложение. Словосочетание»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443711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Косиненко А.Е.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85225" cy="95408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Выберите из данных записей предложения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8434" name="Rectangle 3"/>
          <p:cNvSpPr>
            <a:spLocks noGrp="1"/>
          </p:cNvSpPr>
          <p:nvPr>
            <p:ph sz="quarter" idx="1"/>
          </p:nvPr>
        </p:nvSpPr>
        <p:spPr>
          <a:xfrm>
            <a:off x="395288" y="1268413"/>
            <a:ext cx="8229600" cy="47132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Наступила золотая осень.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Туча на появилась небе.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Петух клюёт зерно.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Корабль стоит у.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</a:rPr>
              <a:t>Яркое солнце светит на небе и греет землю.</a:t>
            </a:r>
          </a:p>
          <a:p>
            <a:pPr>
              <a:buFont typeface="Arial" charset="0"/>
              <a:buNone/>
            </a:pPr>
            <a:endParaRPr lang="ru-RU" b="1" dirty="0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95536" y="4292600"/>
            <a:ext cx="82087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solidFill>
                  <a:schemeClr val="folHlink"/>
                </a:solidFill>
              </a:rPr>
              <a:t>Предложение – это одно или несколько слов, связанных по смыслу и выражающих законченную мысль.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17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i="1" smtClean="0"/>
              <a:t> </a:t>
            </a:r>
            <a:endParaRPr lang="ru-RU" sz="4000" smtClean="0"/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>
          <a:xfrm>
            <a:off x="646113" y="333375"/>
            <a:ext cx="8497887" cy="57927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1. Из чего состоит текст? 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2. Что такое предложение?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3. Что такое текст?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4. Что такое имена существительные?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5. Что такое имена прилагательные?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6. Что такое глаголы?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7. Какие слова пишутся с большой буквы?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8. Какие слова называются однокоренными?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9. Чем отличается звук от буквы?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10. Чем отличается гласный звук от согласного?</a:t>
            </a:r>
          </a:p>
          <a:p>
            <a:pPr eaLnBrk="1" hangingPunct="1">
              <a:buFont typeface="Arial" charset="0"/>
              <a:buNone/>
            </a:pP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</a:rPr>
              <a:t>11. Как узнать, сколько в слове слогов?</a:t>
            </a:r>
          </a:p>
          <a:p>
            <a:pPr eaLnBrk="1" hangingPunct="1">
              <a:buFont typeface="Arial" charset="0"/>
              <a:buNone/>
            </a:pPr>
            <a:endParaRPr lang="ru-RU" sz="2800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08175" y="404813"/>
            <a:ext cx="4897438" cy="2005012"/>
          </a:xfrm>
          <a:prstGeom prst="round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>
              <a:solidFill>
                <a:srgbClr val="C000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3600">
                <a:solidFill>
                  <a:srgbClr val="C00000"/>
                </a:solidFill>
                <a:latin typeface="Times New Roman" pitchFamily="18" charset="0"/>
              </a:rPr>
              <a:t>Виды предложений </a:t>
            </a:r>
          </a:p>
          <a:p>
            <a:pPr algn="ctr">
              <a:defRPr/>
            </a:pPr>
            <a:r>
              <a:rPr lang="ru-RU" sz="3600">
                <a:solidFill>
                  <a:srgbClr val="C00000"/>
                </a:solidFill>
                <a:latin typeface="Times New Roman" pitchFamily="18" charset="0"/>
              </a:rPr>
              <a:t>по цели высказывания</a:t>
            </a:r>
          </a:p>
          <a:p>
            <a:pPr>
              <a:defRPr/>
            </a:pPr>
            <a:endParaRPr lang="ru-RU" sz="360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6" name="Стрелка вверх 5"/>
          <p:cNvSpPr>
            <a:spLocks noChangeArrowheads="1"/>
          </p:cNvSpPr>
          <p:nvPr/>
        </p:nvSpPr>
        <p:spPr bwMode="auto">
          <a:xfrm rot="10800000">
            <a:off x="2195513" y="2420938"/>
            <a:ext cx="360362" cy="977900"/>
          </a:xfrm>
          <a:prstGeom prst="upArrow">
            <a:avLst>
              <a:gd name="adj1" fmla="val 50000"/>
              <a:gd name="adj2" fmla="val 67213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Стрелка вверх 7"/>
          <p:cNvSpPr>
            <a:spLocks noChangeArrowheads="1"/>
          </p:cNvSpPr>
          <p:nvPr/>
        </p:nvSpPr>
        <p:spPr bwMode="auto">
          <a:xfrm rot="10800000">
            <a:off x="6156325" y="2420938"/>
            <a:ext cx="360363" cy="1049337"/>
          </a:xfrm>
          <a:prstGeom prst="upArrow">
            <a:avLst>
              <a:gd name="adj1" fmla="val 50000"/>
              <a:gd name="adj2" fmla="val 72123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9338" y="3500438"/>
            <a:ext cx="3960812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chemeClr val="folHlink"/>
                </a:solidFill>
                <a:latin typeface="Times New Roman" pitchFamily="18" charset="0"/>
              </a:rPr>
              <a:t>Вопросительные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850" y="3429000"/>
            <a:ext cx="4033838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chemeClr val="folHlink"/>
                </a:solidFill>
                <a:latin typeface="Times New Roman" pitchFamily="18" charset="0"/>
              </a:rPr>
              <a:t>Повествовательные</a:t>
            </a:r>
          </a:p>
        </p:txBody>
      </p:sp>
      <p:sp>
        <p:nvSpPr>
          <p:cNvPr id="2" name="Скругленный прямоугольник 13"/>
          <p:cNvSpPr/>
          <p:nvPr/>
        </p:nvSpPr>
        <p:spPr>
          <a:xfrm>
            <a:off x="539750" y="4365625"/>
            <a:ext cx="1512888" cy="6477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chemeClr val="hlink"/>
                </a:solidFill>
                <a:latin typeface="Times New Roman" pitchFamily="18" charset="0"/>
              </a:rPr>
              <a:t>.   !</a:t>
            </a:r>
          </a:p>
        </p:txBody>
      </p:sp>
      <p:sp>
        <p:nvSpPr>
          <p:cNvPr id="3" name="Скругленный прямоугольник 13"/>
          <p:cNvSpPr/>
          <p:nvPr/>
        </p:nvSpPr>
        <p:spPr>
          <a:xfrm>
            <a:off x="7092950" y="4437063"/>
            <a:ext cx="1512888" cy="6477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chemeClr val="hlink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4" grpId="0" animBg="1"/>
      <p:bldP spid="2" grpId="1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08175" y="404813"/>
            <a:ext cx="4897438" cy="2005012"/>
          </a:xfrm>
          <a:prstGeom prst="round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>
              <a:solidFill>
                <a:srgbClr val="C000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3600">
                <a:solidFill>
                  <a:srgbClr val="C00000"/>
                </a:solidFill>
                <a:latin typeface="Times New Roman" pitchFamily="18" charset="0"/>
              </a:rPr>
              <a:t>Виды предложений </a:t>
            </a:r>
          </a:p>
          <a:p>
            <a:pPr algn="ctr">
              <a:defRPr/>
            </a:pPr>
            <a:r>
              <a:rPr lang="ru-RU" sz="3600">
                <a:solidFill>
                  <a:srgbClr val="C00000"/>
                </a:solidFill>
                <a:latin typeface="Times New Roman" pitchFamily="18" charset="0"/>
              </a:rPr>
              <a:t>по цели высказывания</a:t>
            </a:r>
          </a:p>
          <a:p>
            <a:pPr>
              <a:defRPr/>
            </a:pPr>
            <a:endParaRPr lang="ru-RU" sz="360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6" name="Стрелка вверх 5"/>
          <p:cNvSpPr>
            <a:spLocks noChangeArrowheads="1"/>
          </p:cNvSpPr>
          <p:nvPr/>
        </p:nvSpPr>
        <p:spPr bwMode="auto">
          <a:xfrm rot="10800000">
            <a:off x="2195513" y="2420938"/>
            <a:ext cx="360362" cy="977900"/>
          </a:xfrm>
          <a:prstGeom prst="upArrow">
            <a:avLst>
              <a:gd name="adj1" fmla="val 50000"/>
              <a:gd name="adj2" fmla="val 67213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Стрелка вверх 6"/>
          <p:cNvSpPr>
            <a:spLocks noChangeArrowheads="1"/>
          </p:cNvSpPr>
          <p:nvPr/>
        </p:nvSpPr>
        <p:spPr bwMode="auto">
          <a:xfrm rot="10800000">
            <a:off x="4356100" y="2492375"/>
            <a:ext cx="412750" cy="2449513"/>
          </a:xfrm>
          <a:prstGeom prst="upArrow">
            <a:avLst>
              <a:gd name="adj1" fmla="val 50000"/>
              <a:gd name="adj2" fmla="val 53679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8" name="Стрелка вверх 7"/>
          <p:cNvSpPr>
            <a:spLocks noChangeArrowheads="1"/>
          </p:cNvSpPr>
          <p:nvPr/>
        </p:nvSpPr>
        <p:spPr bwMode="auto">
          <a:xfrm rot="10800000">
            <a:off x="6156325" y="2420938"/>
            <a:ext cx="360363" cy="1049337"/>
          </a:xfrm>
          <a:prstGeom prst="upArrow">
            <a:avLst>
              <a:gd name="adj1" fmla="val 50000"/>
              <a:gd name="adj2" fmla="val 72123"/>
            </a:avLst>
          </a:prstGeom>
          <a:solidFill>
            <a:schemeClr val="accent1"/>
          </a:solidFill>
          <a:ln w="25400" algn="ctr">
            <a:solidFill>
              <a:srgbClr val="FFFFCC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9338" y="3500438"/>
            <a:ext cx="3960812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chemeClr val="folHlink"/>
                </a:solidFill>
                <a:latin typeface="Times New Roman" pitchFamily="18" charset="0"/>
              </a:rPr>
              <a:t>Вопросительные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6238" y="4941888"/>
            <a:ext cx="3527425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chemeClr val="folHlink"/>
                </a:solidFill>
                <a:latin typeface="Times New Roman" pitchFamily="18" charset="0"/>
              </a:rPr>
              <a:t>Побудительные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850" y="3429000"/>
            <a:ext cx="4033838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chemeClr val="folHlink"/>
                </a:solidFill>
                <a:latin typeface="Times New Roman" pitchFamily="18" charset="0"/>
              </a:rPr>
              <a:t>Повествовательные</a:t>
            </a:r>
          </a:p>
        </p:txBody>
      </p:sp>
      <p:sp>
        <p:nvSpPr>
          <p:cNvPr id="2" name="Скругленный прямоугольник 13"/>
          <p:cNvSpPr/>
          <p:nvPr/>
        </p:nvSpPr>
        <p:spPr>
          <a:xfrm>
            <a:off x="539750" y="4365625"/>
            <a:ext cx="1512888" cy="6477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chemeClr val="hlink"/>
                </a:solidFill>
                <a:latin typeface="Times New Roman" pitchFamily="18" charset="0"/>
              </a:rPr>
              <a:t>.   !</a:t>
            </a:r>
          </a:p>
        </p:txBody>
      </p:sp>
      <p:sp>
        <p:nvSpPr>
          <p:cNvPr id="3" name="Скругленный прямоугольник 13"/>
          <p:cNvSpPr/>
          <p:nvPr/>
        </p:nvSpPr>
        <p:spPr>
          <a:xfrm>
            <a:off x="3851275" y="5876925"/>
            <a:ext cx="1512888" cy="6477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chemeClr val="hlink"/>
                </a:solidFill>
                <a:latin typeface="Times New Roman" pitchFamily="18" charset="0"/>
              </a:rPr>
              <a:t>.   !</a:t>
            </a:r>
          </a:p>
        </p:txBody>
      </p:sp>
      <p:sp>
        <p:nvSpPr>
          <p:cNvPr id="5" name="Скругленный прямоугольник 13"/>
          <p:cNvSpPr/>
          <p:nvPr/>
        </p:nvSpPr>
        <p:spPr>
          <a:xfrm>
            <a:off x="7092950" y="4437063"/>
            <a:ext cx="1512888" cy="647700"/>
          </a:xfrm>
          <a:prstGeom prst="round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>
                <a:solidFill>
                  <a:schemeClr val="hlink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785225" cy="954087"/>
          </a:xfrm>
        </p:spPr>
        <p:txBody>
          <a:bodyPr/>
          <a:lstStyle/>
          <a:p>
            <a:r>
              <a:rPr lang="ru-RU" sz="3200" b="1" smtClean="0">
                <a:solidFill>
                  <a:schemeClr val="accent2"/>
                </a:solidFill>
                <a:latin typeface="Times New Roman" pitchFamily="18" charset="0"/>
              </a:rPr>
              <a:t>Спишите, вставляя знаки препинания.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0" y="1268413"/>
            <a:ext cx="8229600" cy="4713287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          В городе был зоологический сад.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Хозяин показал мне маленького слонёнка.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- Это не слонёнок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 Это почти взрослый слон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- Почему же он такой маленький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- Потому что это слон-карлик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- А разве такие бывают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- Как видите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- За малый рост дали слону кличку Бэби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_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386</TotalTime>
  <Words>229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Выберите из данных записей предложения.</vt:lpstr>
      <vt:lpstr> </vt:lpstr>
      <vt:lpstr>Слайд 4</vt:lpstr>
      <vt:lpstr>Слайд 5</vt:lpstr>
      <vt:lpstr>Спишите, вставляя знаки препинания.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язык_З класс_УМК "Школа России"</dc:title>
  <dc:subject>Виды предложений по цели высказывания</dc:subject>
  <dc:creator>Нугаева Л.В.</dc:creator>
  <cp:lastModifiedBy>acer</cp:lastModifiedBy>
  <cp:revision>21</cp:revision>
  <dcterms:created xsi:type="dcterms:W3CDTF">2012-09-02T15:38:45Z</dcterms:created>
  <dcterms:modified xsi:type="dcterms:W3CDTF">2022-04-19T14:51:14Z</dcterms:modified>
</cp:coreProperties>
</file>