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6" y="-33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8657" y="2780928"/>
            <a:ext cx="8280920" cy="1204306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Неделя психологии в ДОУ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5589240"/>
            <a:ext cx="5040560" cy="329259"/>
          </a:xfrm>
        </p:spPr>
        <p:txBody>
          <a:bodyPr>
            <a:normAutofit fontScale="62500" lnSpcReduction="20000"/>
          </a:bodyPr>
          <a:lstStyle/>
          <a:p>
            <a:r>
              <a:rPr lang="ru-RU" b="1" cap="none" dirty="0" smtClean="0">
                <a:latin typeface="Times New Roman" pitchFamily="18" charset="0"/>
                <a:cs typeface="Times New Roman" pitchFamily="18" charset="0"/>
              </a:rPr>
              <a:t>ПЕДАГОГ-ПСИХОЛОГ  ДОРОГОВА М.В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637883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800"/>
              </a:spcBef>
            </a:pPr>
            <a:r>
              <a:rPr lang="ru-RU" sz="1400" b="1" spc="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Лесосибирск-2021г.</a:t>
            </a:r>
            <a:endParaRPr lang="ru-RU" sz="1400" b="1" cap="all" spc="400" dirty="0">
              <a:solidFill>
                <a:srgbClr val="000000"/>
              </a:solidFill>
              <a:ea typeface="+mj-ea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88640"/>
            <a:ext cx="902981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800"/>
              </a:spcBef>
            </a:pPr>
            <a:r>
              <a:rPr lang="ru-RU" sz="1400" b="1" spc="40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Муниципальное автономное </a:t>
            </a:r>
          </a:p>
          <a:p>
            <a:pPr lvl="0" algn="ctr">
              <a:spcBef>
                <a:spcPts val="800"/>
              </a:spcBef>
            </a:pPr>
            <a:r>
              <a:rPr lang="ru-RU" sz="1400" b="1" spc="40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дошкольное образовательное учреждение </a:t>
            </a:r>
          </a:p>
          <a:p>
            <a:pPr lvl="0" algn="ctr">
              <a:spcBef>
                <a:spcPts val="800"/>
              </a:spcBef>
            </a:pPr>
            <a:r>
              <a:rPr lang="ru-RU" sz="1400" b="1" spc="40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«Детский сад №6 «Светлячок»</a:t>
            </a:r>
          </a:p>
          <a:p>
            <a:pPr lvl="0" algn="ctr">
              <a:spcBef>
                <a:spcPts val="800"/>
              </a:spcBef>
            </a:pPr>
            <a:r>
              <a:rPr lang="ru-RU" sz="1400" b="1" spc="40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1400" b="1" spc="400" dirty="0" err="1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г.Лесосибирска</a:t>
            </a:r>
            <a:endParaRPr lang="ru-RU" sz="1400" b="1" spc="400" dirty="0">
              <a:solidFill>
                <a:schemeClr val="bg1"/>
              </a:solidFill>
              <a:ea typeface="+mj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221088"/>
            <a:ext cx="1872208" cy="1818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861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2" cy="1080120"/>
          </a:xfrm>
        </p:spPr>
        <p:txBody>
          <a:bodyPr>
            <a:normAutofit/>
          </a:bodyPr>
          <a:lstStyle/>
          <a:p>
            <a:r>
              <a:rPr lang="ru-RU" sz="4400" dirty="0"/>
              <a:t>Памятка «Как быть счастливым</a:t>
            </a:r>
            <a:r>
              <a:rPr lang="ru-RU" sz="4400" dirty="0" smtClean="0"/>
              <a:t>»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1268760"/>
            <a:ext cx="3672408" cy="5040560"/>
          </a:xfrm>
        </p:spPr>
        <p:txBody>
          <a:bodyPr/>
          <a:lstStyle/>
          <a:p>
            <a:pPr marL="0" lvl="0" indent="0" algn="just">
              <a:spcBef>
                <a:spcPts val="0"/>
              </a:spcBef>
              <a:buClrTx/>
              <a:buNone/>
            </a:pPr>
            <a:r>
              <a:rPr lang="ru-RU" sz="2000" dirty="0" smtClean="0">
                <a:solidFill>
                  <a:prstClr val="black"/>
                </a:solidFill>
              </a:rPr>
              <a:t>Каждый сотрудникам </a:t>
            </a:r>
            <a:r>
              <a:rPr lang="ru-RU" sz="2000" dirty="0">
                <a:solidFill>
                  <a:prstClr val="black"/>
                </a:solidFill>
              </a:rPr>
              <a:t>детского сада </a:t>
            </a:r>
            <a:r>
              <a:rPr lang="ru-RU" sz="2000" dirty="0" smtClean="0">
                <a:solidFill>
                  <a:prstClr val="black"/>
                </a:solidFill>
              </a:rPr>
              <a:t>получил памятку по профилактике эмоционального выгорания с советами психолога «Как быть счастливым». </a:t>
            </a:r>
            <a:endParaRPr lang="ru-RU" dirty="0"/>
          </a:p>
        </p:txBody>
      </p:sp>
      <p:pic>
        <p:nvPicPr>
          <p:cNvPr id="3074" name="Picture 2" descr="C:\Users\Пользователь\Desktop\P_20220418_105041_vHDR_Au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34788"/>
            <a:ext cx="3993192" cy="5264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60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16632"/>
            <a:ext cx="7165304" cy="100811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Тренинг  </a:t>
            </a:r>
            <a:r>
              <a:rPr lang="ru-RU" sz="3600" dirty="0"/>
              <a:t>«Всё дело в шляпе</a:t>
            </a:r>
            <a:r>
              <a:rPr lang="ru-RU" sz="3600" dirty="0" smtClean="0"/>
              <a:t>»</a:t>
            </a:r>
            <a:endParaRPr lang="ru-RU" sz="3600" dirty="0"/>
          </a:p>
        </p:txBody>
      </p:sp>
      <p:pic>
        <p:nvPicPr>
          <p:cNvPr id="2050" name="Picture 2" descr="C:\Users\Пользователь\Desktop\нед псих\фото тренинг шляпы\P_20210512_143339_vHDR_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55" y="1340768"/>
            <a:ext cx="435248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нед псих\фото тренинг шляпы\P_20210512_143345_vHDR_On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567" y="4292220"/>
            <a:ext cx="3573730" cy="2193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88024" y="1052736"/>
            <a:ext cx="4355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Цель</a:t>
            </a:r>
            <a:r>
              <a:rPr lang="ru-RU" dirty="0"/>
              <a:t> тренинга: снятие эмоционального напряжения педагогов.</a:t>
            </a:r>
          </a:p>
          <a:p>
            <a:r>
              <a:rPr lang="ru-RU" b="1" dirty="0" smtClean="0"/>
              <a:t>Задачи</a:t>
            </a:r>
            <a:r>
              <a:rPr lang="ru-RU" b="1" dirty="0"/>
              <a:t>:</a:t>
            </a:r>
          </a:p>
          <a:p>
            <a:r>
              <a:rPr lang="ru-RU" dirty="0" smtClean="0"/>
              <a:t>- ознакомить </a:t>
            </a:r>
            <a:r>
              <a:rPr lang="ru-RU" dirty="0"/>
              <a:t>участников тренинга с некоторыми приёмами психологической </a:t>
            </a:r>
            <a:r>
              <a:rPr lang="ru-RU" dirty="0" err="1"/>
              <a:t>саморегуляции</a:t>
            </a:r>
            <a:r>
              <a:rPr lang="ru-RU" dirty="0"/>
              <a:t>;</a:t>
            </a:r>
          </a:p>
          <a:p>
            <a:r>
              <a:rPr lang="ru-RU" dirty="0" smtClean="0"/>
              <a:t>- отработать </a:t>
            </a:r>
            <a:r>
              <a:rPr lang="ru-RU" dirty="0"/>
              <a:t>на практике способы снятия эмоционального напряжения.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4005064"/>
            <a:ext cx="471475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«</a:t>
            </a:r>
            <a:r>
              <a:rPr lang="ru-RU" dirty="0">
                <a:solidFill>
                  <a:schemeClr val="bg1"/>
                </a:solidFill>
              </a:rPr>
              <a:t>Бела</a:t>
            </a:r>
            <a:r>
              <a:rPr lang="ru-RU" dirty="0"/>
              <a:t>я шляпа» - информация.</a:t>
            </a:r>
          </a:p>
          <a:p>
            <a:r>
              <a:rPr lang="ru-RU" dirty="0"/>
              <a:t>«</a:t>
            </a:r>
            <a:r>
              <a:rPr lang="ru-RU" dirty="0">
                <a:solidFill>
                  <a:srgbClr val="FFFF00"/>
                </a:solidFill>
              </a:rPr>
              <a:t>Желтая</a:t>
            </a:r>
            <a:r>
              <a:rPr lang="ru-RU" dirty="0"/>
              <a:t> шляпа» - находим все положительное.</a:t>
            </a:r>
          </a:p>
          <a:p>
            <a:r>
              <a:rPr lang="ru-RU" dirty="0"/>
              <a:t>«</a:t>
            </a:r>
            <a:r>
              <a:rPr lang="ru-RU" b="1" dirty="0"/>
              <a:t>Черная</a:t>
            </a:r>
            <a:r>
              <a:rPr lang="ru-RU" dirty="0"/>
              <a:t> шляпа» - находим отрицательное.</a:t>
            </a:r>
          </a:p>
          <a:p>
            <a:r>
              <a:rPr lang="ru-RU" dirty="0"/>
              <a:t>«</a:t>
            </a:r>
            <a:r>
              <a:rPr lang="ru-RU" dirty="0">
                <a:solidFill>
                  <a:srgbClr val="FF0000"/>
                </a:solidFill>
              </a:rPr>
              <a:t>Красная</a:t>
            </a:r>
            <a:r>
              <a:rPr lang="ru-RU" dirty="0"/>
              <a:t> шляпа» - чувства.</a:t>
            </a:r>
          </a:p>
          <a:p>
            <a:r>
              <a:rPr lang="ru-RU" dirty="0"/>
              <a:t>«</a:t>
            </a:r>
            <a:r>
              <a:rPr lang="ru-RU" dirty="0">
                <a:solidFill>
                  <a:srgbClr val="00B050"/>
                </a:solidFill>
              </a:rPr>
              <a:t>Зеленая</a:t>
            </a:r>
            <a:r>
              <a:rPr lang="ru-RU" dirty="0"/>
              <a:t> шляпа» - креативность.</a:t>
            </a:r>
          </a:p>
          <a:p>
            <a:r>
              <a:rPr lang="ru-RU" dirty="0"/>
              <a:t>«</a:t>
            </a:r>
            <a:r>
              <a:rPr lang="ru-RU" dirty="0">
                <a:solidFill>
                  <a:srgbClr val="0070C0"/>
                </a:solidFill>
              </a:rPr>
              <a:t>Синяя</a:t>
            </a:r>
            <a:r>
              <a:rPr lang="ru-RU" dirty="0"/>
              <a:t> шляпа» - главная идея, общий вывод.</a:t>
            </a:r>
          </a:p>
        </p:txBody>
      </p:sp>
      <p:pic>
        <p:nvPicPr>
          <p:cNvPr id="5" name="Picture 2" descr="C:\Users\Пользователь\Desktop\P_20220418_104859_vHDR_Au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684" y="3329206"/>
            <a:ext cx="1888679" cy="1298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879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340768"/>
            <a:ext cx="6781800" cy="576064"/>
          </a:xfrm>
        </p:spPr>
        <p:txBody>
          <a:bodyPr>
            <a:normAutofit fontScale="90000"/>
          </a:bodyPr>
          <a:lstStyle/>
          <a:p>
            <a:r>
              <a:rPr lang="ru-RU" dirty="0"/>
              <a:t>Стенды «Говорят дети</a:t>
            </a:r>
            <a:r>
              <a:rPr lang="ru-RU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C:\Users\Пользователь\Desktop\нед псих\P_20211124_145934_vHDR_Aut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196752"/>
            <a:ext cx="3456384" cy="245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нед псих\P_20211124_150334_vHDR_Au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566" y="1086942"/>
            <a:ext cx="3961408" cy="276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Пользователь\Desktop\нед псих\P_20211124_163409_vHDR_Au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54622"/>
            <a:ext cx="3888432" cy="2786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Пользователь\Desktop\нед псих\P_20211124_175854_vHDR_Aut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972748"/>
            <a:ext cx="3889400" cy="267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796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836712"/>
            <a:ext cx="6781800" cy="1017240"/>
          </a:xfrm>
        </p:spPr>
        <p:txBody>
          <a:bodyPr>
            <a:normAutofit fontScale="90000"/>
          </a:bodyPr>
          <a:lstStyle/>
          <a:p>
            <a:r>
              <a:rPr lang="ru-RU" dirty="0"/>
              <a:t>Акция «Цвет дня</a:t>
            </a:r>
            <a:r>
              <a:rPr lang="ru-RU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C:\Users\Пользователь\Desktop\нед псих\P_20211124_150341_vHDR_Aut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3972174" cy="5509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27984" y="1052737"/>
            <a:ext cx="44644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>
                <a:solidFill>
                  <a:srgbClr val="FF0000"/>
                </a:solidFill>
              </a:rPr>
              <a:t>Красный цвет </a:t>
            </a:r>
            <a:r>
              <a:rPr lang="ru-RU" dirty="0">
                <a:solidFill>
                  <a:prstClr val="black"/>
                </a:solidFill>
              </a:rPr>
              <a:t>— это выражение жизненной силы. Он символизирует стремление добиться влияния, завоевать успех.</a:t>
            </a:r>
          </a:p>
          <a:p>
            <a:pPr lvl="0" algn="just"/>
            <a:r>
              <a:rPr lang="ru-RU" dirty="0">
                <a:solidFill>
                  <a:srgbClr val="00B0F0"/>
                </a:solidFill>
              </a:rPr>
              <a:t>Синий цвет </a:t>
            </a:r>
            <a:r>
              <a:rPr lang="ru-RU" dirty="0">
                <a:solidFill>
                  <a:prstClr val="black"/>
                </a:solidFill>
              </a:rPr>
              <a:t>-  уравновешенное и гармоничное состояние.</a:t>
            </a:r>
          </a:p>
          <a:p>
            <a:pPr lvl="0" algn="just"/>
            <a:r>
              <a:rPr lang="ru-RU" dirty="0">
                <a:solidFill>
                  <a:srgbClr val="00B050"/>
                </a:solidFill>
              </a:rPr>
              <a:t>Зеленый цвет </a:t>
            </a:r>
            <a:r>
              <a:rPr lang="ru-RU" dirty="0">
                <a:solidFill>
                  <a:prstClr val="black"/>
                </a:solidFill>
              </a:rPr>
              <a:t>- постоянство, жаждет самоутверждения и самореализации вопреки сопротивлению. </a:t>
            </a:r>
          </a:p>
          <a:p>
            <a:pPr lvl="0" algn="just"/>
            <a:r>
              <a:rPr lang="ru-RU" dirty="0">
                <a:solidFill>
                  <a:srgbClr val="FFFF00"/>
                </a:solidFill>
              </a:rPr>
              <a:t>Желтый цвет </a:t>
            </a:r>
            <a:r>
              <a:rPr lang="ru-RU" dirty="0">
                <a:solidFill>
                  <a:prstClr val="black"/>
                </a:solidFill>
              </a:rPr>
              <a:t>— яркость, невесомая радость. </a:t>
            </a:r>
          </a:p>
          <a:p>
            <a:pPr lvl="0" algn="just"/>
            <a:r>
              <a:rPr lang="ru-RU" dirty="0">
                <a:solidFill>
                  <a:srgbClr val="FFC000"/>
                </a:solidFill>
              </a:rPr>
              <a:t>Оранжевый цвет </a:t>
            </a:r>
            <a:r>
              <a:rPr lang="ru-RU" dirty="0">
                <a:solidFill>
                  <a:prstClr val="black"/>
                </a:solidFill>
              </a:rPr>
              <a:t>- позитивная легкая энергия. </a:t>
            </a:r>
          </a:p>
          <a:p>
            <a:pPr lvl="0" algn="just"/>
            <a:r>
              <a:rPr lang="ru-RU" dirty="0">
                <a:solidFill>
                  <a:srgbClr val="7030A0"/>
                </a:solidFill>
              </a:rPr>
              <a:t>Фиолетовый цвет </a:t>
            </a:r>
            <a:r>
              <a:rPr lang="ru-RU" dirty="0">
                <a:solidFill>
                  <a:prstClr val="black"/>
                </a:solidFill>
              </a:rPr>
              <a:t>– творчество, нестандартное видение ситуации и поиск нового решения проблемы.</a:t>
            </a:r>
          </a:p>
          <a:p>
            <a:pPr lvl="0" algn="just"/>
            <a:r>
              <a:rPr lang="ru-RU" dirty="0">
                <a:solidFill>
                  <a:srgbClr val="C00000"/>
                </a:solidFill>
              </a:rPr>
              <a:t>Коричневый цвет </a:t>
            </a:r>
            <a:r>
              <a:rPr lang="ru-RU" dirty="0">
                <a:solidFill>
                  <a:prstClr val="black"/>
                </a:solidFill>
              </a:rPr>
              <a:t>— цвет жизни, бесконфликтный уют.</a:t>
            </a:r>
          </a:p>
        </p:txBody>
      </p:sp>
    </p:spTree>
    <p:extLst>
      <p:ext uri="{BB962C8B-B14F-4D97-AF65-F5344CB8AC3E}">
        <p14:creationId xmlns:p14="http://schemas.microsoft.com/office/powerpoint/2010/main" val="6578009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986464" cy="1600200"/>
          </a:xfrm>
        </p:spPr>
        <p:txBody>
          <a:bodyPr>
            <a:normAutofit fontScale="90000"/>
          </a:bodyPr>
          <a:lstStyle/>
          <a:p>
            <a:r>
              <a:rPr lang="ru-RU" sz="5300" dirty="0"/>
              <a:t>Акция </a:t>
            </a:r>
            <a:r>
              <a:rPr lang="ru-RU" sz="5300" dirty="0" smtClean="0"/>
              <a:t>«Копилка </a:t>
            </a:r>
            <a:r>
              <a:rPr lang="ru-RU" sz="5300" dirty="0"/>
              <a:t>настроения</a:t>
            </a:r>
            <a:r>
              <a:rPr lang="ru-RU" sz="5300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C:\Users\Пользователь\Desktop\нед псих\P_20220416_170044_vHDR_Aut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4664786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580112" y="2060848"/>
            <a:ext cx="3347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 smtClean="0">
                <a:solidFill>
                  <a:prstClr val="black"/>
                </a:solidFill>
              </a:rPr>
              <a:t>Родителям было предложено поучаствовать в акции, выбрать смайлик, который соответствует настроению, которое они испытывают приводя своего ребёнка в детский сад, и опустить смайлик в «Копилку настроения». </a:t>
            </a:r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034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738" y="332656"/>
            <a:ext cx="8213278" cy="1600200"/>
          </a:xfrm>
        </p:spPr>
        <p:txBody>
          <a:bodyPr>
            <a:normAutofit fontScale="90000"/>
          </a:bodyPr>
          <a:lstStyle/>
          <a:p>
            <a:r>
              <a:rPr lang="ru-RU" dirty="0"/>
              <a:t>Акция </a:t>
            </a:r>
            <a:r>
              <a:rPr lang="ru-RU" dirty="0" smtClean="0"/>
              <a:t>«Мишень настроения»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25144"/>
            <a:ext cx="8712968" cy="1872208"/>
          </a:xfrm>
        </p:spPr>
        <p:txBody>
          <a:bodyPr/>
          <a:lstStyle/>
          <a:p>
            <a:pPr marL="0" lvl="0" indent="0" algn="just">
              <a:spcBef>
                <a:spcPts val="0"/>
              </a:spcBef>
              <a:buClrTx/>
              <a:buNone/>
            </a:pPr>
            <a:r>
              <a:rPr lang="ru-RU" sz="2000" dirty="0">
                <a:solidFill>
                  <a:prstClr val="black"/>
                </a:solidFill>
              </a:rPr>
              <a:t>Родителям было предложено поучаствовать в акции, выбрать </a:t>
            </a:r>
            <a:r>
              <a:rPr lang="ru-RU" sz="2000" dirty="0" smtClean="0">
                <a:solidFill>
                  <a:prstClr val="black"/>
                </a:solidFill>
              </a:rPr>
              <a:t>цветное поле с изображением смайлика с настроением, соответствующим тому, </a:t>
            </a:r>
            <a:r>
              <a:rPr lang="ru-RU" sz="2000" dirty="0">
                <a:solidFill>
                  <a:prstClr val="black"/>
                </a:solidFill>
              </a:rPr>
              <a:t>которое они испытывают </a:t>
            </a:r>
            <a:r>
              <a:rPr lang="ru-RU" sz="2000" dirty="0" smtClean="0">
                <a:solidFill>
                  <a:prstClr val="black"/>
                </a:solidFill>
              </a:rPr>
              <a:t>приходя за своим ребёнком в </a:t>
            </a:r>
            <a:r>
              <a:rPr lang="ru-RU" sz="2000" dirty="0">
                <a:solidFill>
                  <a:prstClr val="black"/>
                </a:solidFill>
              </a:rPr>
              <a:t>детский сад, и </a:t>
            </a:r>
            <a:r>
              <a:rPr lang="ru-RU" sz="2000" dirty="0" smtClean="0">
                <a:solidFill>
                  <a:prstClr val="black"/>
                </a:solidFill>
              </a:rPr>
              <a:t>поместить флажок на поле выбранного смайлика «Мишени </a:t>
            </a:r>
            <a:r>
              <a:rPr lang="ru-RU" sz="2000" dirty="0">
                <a:solidFill>
                  <a:prstClr val="black"/>
                </a:solidFill>
              </a:rPr>
              <a:t>настроения». </a:t>
            </a:r>
          </a:p>
          <a:p>
            <a:endParaRPr lang="ru-RU" dirty="0"/>
          </a:p>
        </p:txBody>
      </p:sp>
      <p:pic>
        <p:nvPicPr>
          <p:cNvPr id="1026" name="Picture 2" descr="C:\Users\Пользователь\Desktop\P_20220418_180743_vHDR_Au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96752"/>
            <a:ext cx="5689600" cy="340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391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640960" cy="1600200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Памятка «Как быть счастливым родителем</a:t>
            </a:r>
            <a:r>
              <a:rPr lang="ru-RU" sz="3600" dirty="0" smtClean="0"/>
              <a:t>»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4800" dirty="0"/>
              <a:t/>
            </a:r>
            <a:br>
              <a:rPr lang="ru-RU" sz="4800" dirty="0"/>
            </a:br>
            <a:endParaRPr lang="ru-RU" sz="4800" dirty="0"/>
          </a:p>
        </p:txBody>
      </p:sp>
      <p:pic>
        <p:nvPicPr>
          <p:cNvPr id="1026" name="Picture 2" descr="C:\Users\Пользователь\Desktop\2022-04-17_07-37-35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82" y="1273651"/>
            <a:ext cx="7566660" cy="531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812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496944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/>
              <a:t>Памятка «</a:t>
            </a:r>
            <a:r>
              <a:rPr lang="ru-RU" sz="3100" dirty="0" smtClean="0"/>
              <a:t>Развитие эмоционально-волевой </a:t>
            </a:r>
            <a:br>
              <a:rPr lang="ru-RU" sz="3100" dirty="0" smtClean="0"/>
            </a:br>
            <a:r>
              <a:rPr lang="ru-RU" sz="3100" dirty="0" smtClean="0"/>
              <a:t>сферы дошкольника»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Users\Пользователь\Desktop\2022-04-17_07-38-43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4178945" cy="2950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2022-04-17_07-39-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73016"/>
            <a:ext cx="4342298" cy="306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22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984" cy="1600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sz="3600" dirty="0" smtClean="0"/>
              <a:t>Занятие </a:t>
            </a:r>
            <a:r>
              <a:rPr lang="ru-RU" sz="3600" dirty="0"/>
              <a:t>«Мирись, мирись и больше не дерись</a:t>
            </a:r>
            <a:r>
              <a:rPr lang="ru-RU" sz="3600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C:\Users\Пользователь\Desktop\P_20220418_104935_vHDR_Aut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60934"/>
            <a:ext cx="3695774" cy="525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Пользователь\Desktop\P_20220418_105001_vHDR_Au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2534425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Пользователь\Desktop\нед псих\IMG-aa53983cd59634c114327f1c70e88548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3598"/>
            <a:ext cx="2951162" cy="284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img_125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4792"/>
            <a:ext cx="3312368" cy="248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65846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568952" cy="1008112"/>
          </a:xfrm>
        </p:spPr>
        <p:txBody>
          <a:bodyPr>
            <a:normAutofit fontScale="90000"/>
          </a:bodyPr>
          <a:lstStyle/>
          <a:p>
            <a:r>
              <a:rPr lang="ru-RU" dirty="0"/>
              <a:t>Занятие «Цветное настроение»</a:t>
            </a:r>
          </a:p>
        </p:txBody>
      </p:sp>
      <p:pic>
        <p:nvPicPr>
          <p:cNvPr id="2050" name="Picture 2" descr="C:\Users\Пользователь\Desktop\нед псих\IMG-1c0def53894dae7bb9bd55c5f8eabb2a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2016224" cy="258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нед псих\IMG-99ce6d259022556579bccb5b16e0a9a2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19" y="3933056"/>
            <a:ext cx="4807109" cy="2564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Пользователь\Desktop\нед псих\IMG-8681193f52853dda56bf7c7e3ea98b75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465" y="1348199"/>
            <a:ext cx="5637929" cy="242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Пользователь\Desktop\нед псих\IMG-073cdcc94dfa9590d668d8e68d7379f1-V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137276"/>
            <a:ext cx="3564270" cy="2156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167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36904" cy="9430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Неделя психологии в ДОУ - это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381642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i="1" dirty="0" smtClean="0"/>
              <a:t>не </a:t>
            </a:r>
            <a:r>
              <a:rPr lang="ru-RU" i="1" dirty="0"/>
              <a:t>просто набор мероприятий, передающих психологические знания педагогам и родителям, а интерактивная форма взаимодействия, позволяющая: повысить интерес субъектов образовательного процесса к психологии, показать реальные формы работы, возможности психологической службы детского сада, формировать интерес взрослых к миру ребенка, помогать ему в индивидуально-личностном развитии.</a:t>
            </a:r>
          </a:p>
        </p:txBody>
      </p:sp>
      <p:pic>
        <p:nvPicPr>
          <p:cNvPr id="1026" name="Picture 2" descr="C:\Users\Пользователь\Desktop\нед псих\IMG-b6009e43177d66cb23fa4bf5b2595eb0-V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64" t="23738" b="31998"/>
          <a:stretch/>
        </p:blipFill>
        <p:spPr bwMode="auto">
          <a:xfrm>
            <a:off x="2195736" y="3845538"/>
            <a:ext cx="5335464" cy="223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96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852936"/>
            <a:ext cx="8861432" cy="38862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/>
              <a:t>Цель </a:t>
            </a:r>
            <a:r>
              <a:rPr lang="ru-RU" dirty="0"/>
              <a:t>недели психологии: </a:t>
            </a:r>
            <a:r>
              <a:rPr lang="ru-RU" dirty="0" smtClean="0"/>
              <a:t>популяризация деятельности психологической службы ДОУ у </a:t>
            </a:r>
            <a:r>
              <a:rPr lang="ru-RU" dirty="0"/>
              <a:t>всех участников </a:t>
            </a:r>
            <a:r>
              <a:rPr lang="ru-RU" dirty="0" smtClean="0"/>
              <a:t>образовательных отношений.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Задачи</a:t>
            </a:r>
            <a:r>
              <a:rPr lang="ru-RU" dirty="0"/>
              <a:t> недели психологии: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 раскрыть </a:t>
            </a:r>
            <a:r>
              <a:rPr lang="ru-RU" dirty="0">
                <a:solidFill>
                  <a:schemeClr val="tx1"/>
                </a:solidFill>
              </a:rPr>
              <a:t>возможности психологической службы </a:t>
            </a:r>
            <a:r>
              <a:rPr lang="ru-RU" dirty="0" smtClean="0">
                <a:solidFill>
                  <a:schemeClr val="tx1"/>
                </a:solidFill>
              </a:rPr>
              <a:t>ДОУ;</a:t>
            </a: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 развивать </a:t>
            </a:r>
            <a:r>
              <a:rPr lang="ru-RU" dirty="0">
                <a:solidFill>
                  <a:schemeClr val="tx1"/>
                </a:solidFill>
              </a:rPr>
              <a:t>интерес </a:t>
            </a:r>
            <a:r>
              <a:rPr lang="ru-RU" dirty="0" smtClean="0">
                <a:solidFill>
                  <a:schemeClr val="tx1"/>
                </a:solidFill>
              </a:rPr>
              <a:t>ребёнка к совместной с педагогом-психологом деятельности; </a:t>
            </a:r>
            <a:endParaRPr lang="ru-RU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повысить </a:t>
            </a:r>
            <a:r>
              <a:rPr lang="ru-RU" dirty="0">
                <a:solidFill>
                  <a:schemeClr val="tx1"/>
                </a:solidFill>
              </a:rPr>
              <a:t>психологическую компетентность педагогов и родителей ДОУ. 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Участники: дети, родители, воспитатели </a:t>
            </a:r>
            <a:r>
              <a:rPr lang="ru-RU" dirty="0" smtClean="0">
                <a:solidFill>
                  <a:schemeClr val="tx1"/>
                </a:solidFill>
              </a:rPr>
              <a:t>ДОУ.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C:\Users\Пользователь\Desktop\нед псих\IMG-1c3a63f64f81ff009e6475615fcbd25c-V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6" t="14089" b="27171"/>
          <a:stretch/>
        </p:blipFill>
        <p:spPr bwMode="auto">
          <a:xfrm>
            <a:off x="2269329" y="260648"/>
            <a:ext cx="4968552" cy="2258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9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51068"/>
            <a:ext cx="3816424" cy="51845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Предварительная работа:</a:t>
            </a:r>
          </a:p>
          <a:p>
            <a:r>
              <a:rPr lang="ru-RU" dirty="0" smtClean="0"/>
              <a:t>Разработка анкет, опросников для анкетирования родителей, педагогов, детей; </a:t>
            </a:r>
          </a:p>
          <a:p>
            <a:r>
              <a:rPr lang="ru-RU" dirty="0" smtClean="0"/>
              <a:t>анкетирование детей старшего дошкольного возраста;</a:t>
            </a:r>
          </a:p>
          <a:p>
            <a:r>
              <a:rPr lang="ru-RU" dirty="0" smtClean="0"/>
              <a:t>оформление </a:t>
            </a:r>
            <a:r>
              <a:rPr lang="ru-RU" dirty="0"/>
              <a:t>стендов, информационных </a:t>
            </a:r>
            <a:r>
              <a:rPr lang="ru-RU" dirty="0" smtClean="0"/>
              <a:t>бюллетеней, памяток;</a:t>
            </a:r>
          </a:p>
          <a:p>
            <a:r>
              <a:rPr lang="ru-RU" dirty="0" smtClean="0"/>
              <a:t>разработка </a:t>
            </a:r>
            <a:r>
              <a:rPr lang="ru-RU" dirty="0"/>
              <a:t>конспектов занятий с детьми,</a:t>
            </a:r>
          </a:p>
          <a:p>
            <a:r>
              <a:rPr lang="ru-RU" dirty="0"/>
              <a:t>р</a:t>
            </a:r>
            <a:r>
              <a:rPr lang="ru-RU" dirty="0" smtClean="0"/>
              <a:t>азработка семинара-практикума для педагогов.</a:t>
            </a:r>
            <a:endParaRPr lang="ru-RU" dirty="0"/>
          </a:p>
        </p:txBody>
      </p:sp>
      <p:pic>
        <p:nvPicPr>
          <p:cNvPr id="1026" name="Picture 2" descr="C:\Users\Пользователь\Desktop\нед псих\IMG-3c4e8c87eefb742316b5d9c46d71a2c6-V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2" t="18404"/>
          <a:stretch/>
        </p:blipFill>
        <p:spPr bwMode="auto">
          <a:xfrm>
            <a:off x="4355976" y="563036"/>
            <a:ext cx="4546925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90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870" y="260648"/>
            <a:ext cx="8640960" cy="72920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Мероприятия недели психологии в ДОУ: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7992888" cy="604867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Мероприятия для педагогов и сотрудников ДОУ:</a:t>
            </a:r>
          </a:p>
          <a:p>
            <a:pPr lvl="0">
              <a:buClr>
                <a:srgbClr val="AD0101"/>
              </a:buClr>
              <a:buFontTx/>
              <a:buChar char="-"/>
            </a:pPr>
            <a:r>
              <a:rPr lang="ru-RU" dirty="0">
                <a:solidFill>
                  <a:srgbClr val="303030"/>
                </a:solidFill>
              </a:rPr>
              <a:t>Анкетирование </a:t>
            </a:r>
            <a:r>
              <a:rPr lang="ru-RU" dirty="0" smtClean="0">
                <a:solidFill>
                  <a:srgbClr val="303030"/>
                </a:solidFill>
              </a:rPr>
              <a:t>«Профессиональное выгорание»</a:t>
            </a:r>
          </a:p>
          <a:p>
            <a:pPr lvl="0">
              <a:buClr>
                <a:srgbClr val="AD0101"/>
              </a:buCl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Акция </a:t>
            </a:r>
            <a:r>
              <a:rPr lang="ru-RU" dirty="0">
                <a:solidFill>
                  <a:schemeClr val="tx1"/>
                </a:solidFill>
              </a:rPr>
              <a:t>«Поделись </a:t>
            </a:r>
            <a:r>
              <a:rPr lang="ru-RU" dirty="0" err="1">
                <a:solidFill>
                  <a:schemeClr val="tx1"/>
                </a:solidFill>
              </a:rPr>
              <a:t>улыбкою</a:t>
            </a:r>
            <a:r>
              <a:rPr lang="ru-RU" dirty="0">
                <a:solidFill>
                  <a:schemeClr val="tx1"/>
                </a:solidFill>
              </a:rPr>
              <a:t> своей».</a:t>
            </a:r>
          </a:p>
          <a:p>
            <a:pPr lvl="0">
              <a:buClr>
                <a:srgbClr val="AD0101"/>
              </a:buClr>
              <a:buFontTx/>
              <a:buChar char="-"/>
            </a:pPr>
            <a:r>
              <a:rPr lang="ru-RU" dirty="0">
                <a:solidFill>
                  <a:schemeClr val="tx1"/>
                </a:solidFill>
              </a:rPr>
              <a:t>Акция «Аптечка для души».</a:t>
            </a:r>
          </a:p>
          <a:p>
            <a:pPr lvl="0">
              <a:buClr>
                <a:srgbClr val="AD0101"/>
              </a:buClr>
              <a:buFontTx/>
              <a:buChar char="-"/>
            </a:pPr>
            <a:r>
              <a:rPr lang="ru-RU" dirty="0">
                <a:solidFill>
                  <a:schemeClr val="tx1"/>
                </a:solidFill>
              </a:rPr>
              <a:t>Акция «Дерево поддержки».</a:t>
            </a:r>
          </a:p>
          <a:p>
            <a:pPr marL="0" lvl="0" indent="0">
              <a:buClr>
                <a:srgbClr val="AD0101"/>
              </a:buClr>
              <a:buNone/>
            </a:pPr>
            <a:r>
              <a:rPr lang="ru-RU" dirty="0" smtClean="0">
                <a:solidFill>
                  <a:srgbClr val="303030"/>
                </a:solidFill>
              </a:rPr>
              <a:t>- Памятка </a:t>
            </a:r>
            <a:r>
              <a:rPr lang="ru-RU" dirty="0">
                <a:solidFill>
                  <a:srgbClr val="303030"/>
                </a:solidFill>
              </a:rPr>
              <a:t>«Как быть счастливым».</a:t>
            </a:r>
          </a:p>
          <a:p>
            <a:pPr marL="0" lvl="0" indent="0">
              <a:buClr>
                <a:srgbClr val="AD0101"/>
              </a:buClr>
              <a:buNone/>
            </a:pPr>
            <a:r>
              <a:rPr lang="ru-RU" dirty="0" smtClean="0">
                <a:solidFill>
                  <a:srgbClr val="303030"/>
                </a:solidFill>
              </a:rPr>
              <a:t>- Тренинг </a:t>
            </a:r>
            <a:r>
              <a:rPr lang="ru-RU" dirty="0">
                <a:solidFill>
                  <a:srgbClr val="303030"/>
                </a:solidFill>
              </a:rPr>
              <a:t>«Всё дело в шляпе».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Мероприятия для родителей: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Стенды «Говорят дети».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Акция «Цвет дня».</a:t>
            </a:r>
          </a:p>
          <a:p>
            <a:pPr lvl="0">
              <a:buClr>
                <a:srgbClr val="AD0101"/>
              </a:buClr>
              <a:buFontTx/>
              <a:buChar char="-"/>
            </a:pPr>
            <a:r>
              <a:rPr lang="ru-RU" dirty="0">
                <a:solidFill>
                  <a:schemeClr val="tx1"/>
                </a:solidFill>
              </a:rPr>
              <a:t>Акция «Аптечка для души</a:t>
            </a:r>
            <a:r>
              <a:rPr lang="ru-RU" dirty="0" smtClean="0">
                <a:solidFill>
                  <a:schemeClr val="tx1"/>
                </a:solidFill>
              </a:rPr>
              <a:t>».</a:t>
            </a:r>
          </a:p>
          <a:p>
            <a:pPr lvl="0">
              <a:buClr>
                <a:srgbClr val="AD0101"/>
              </a:buCl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Акция Копилка настроения».</a:t>
            </a:r>
          </a:p>
          <a:p>
            <a:pPr lvl="0">
              <a:buClr>
                <a:srgbClr val="AD0101"/>
              </a:buCl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Акция «Мишень настроения».</a:t>
            </a:r>
            <a:endParaRPr lang="ru-RU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Памятка «Как быть счастливым родителем».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Памятка «Развитие эмоционально-волевой сферы дошкольника».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Мероприятия для детей: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Занятие «Мирись, мирись и больше не дерись».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Занятие «Цветное настроение».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Игровые упражнения «Развивает эмоционально-волевую сферу».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Способы снятия агрессии «Ноги топают».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Совместное творчество «Вместе весело раскрасим, мир вокруг себя украсим».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Пользователь\Desktop\нед псих\IMG-10e09b2bba3a08450e4fd97c1cf4613c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24744"/>
            <a:ext cx="2361828" cy="3348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08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568952" cy="160020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96752"/>
            <a:ext cx="7543800" cy="3886200"/>
          </a:xfrm>
        </p:spPr>
        <p:txBody>
          <a:bodyPr/>
          <a:lstStyle/>
          <a:p>
            <a:pPr marL="0" lvl="0" indent="0">
              <a:buClr>
                <a:srgbClr val="AD0101"/>
              </a:buClr>
              <a:buNone/>
            </a:pP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62408" y="188640"/>
            <a:ext cx="8556805" cy="80121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6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Анкета «Профессиональное выгорание»</a:t>
            </a:r>
            <a:endParaRPr lang="ru-RU" dirty="0"/>
          </a:p>
        </p:txBody>
      </p:sp>
      <p:pic>
        <p:nvPicPr>
          <p:cNvPr id="1026" name="Picture 2" descr="C:\Users\Пользователь\Desktop\P_20220418_101850_vHDR_Au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012" y="1143292"/>
            <a:ext cx="4267201" cy="504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P_20220418_101839_vHDR_Au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" y="1143292"/>
            <a:ext cx="4267201" cy="52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58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712968" cy="801216"/>
          </a:xfrm>
        </p:spPr>
        <p:txBody>
          <a:bodyPr>
            <a:noAutofit/>
          </a:bodyPr>
          <a:lstStyle/>
          <a:p>
            <a:r>
              <a:rPr lang="ru-RU" sz="4400" dirty="0"/>
              <a:t>Акция «Поделись </a:t>
            </a:r>
            <a:r>
              <a:rPr lang="ru-RU" sz="4400" dirty="0" err="1"/>
              <a:t>улыбкою</a:t>
            </a:r>
            <a:r>
              <a:rPr lang="ru-RU" sz="4400" dirty="0"/>
              <a:t> своей»</a:t>
            </a:r>
          </a:p>
        </p:txBody>
      </p:sp>
      <p:pic>
        <p:nvPicPr>
          <p:cNvPr id="2051" name="Picture 3" descr="C:\Users\Пользователь\Desktop\нед псих\P_20211124_143353_vHDR_Aut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4032449" cy="531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60032" y="2708920"/>
            <a:ext cx="3779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Сотрудникам детского сада было предложено принять участие в акции и выразить своё настроение на работе, изобразив себя в цветном кружочке на плакате.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7396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54416" cy="9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Акция «Аптечка для души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3074" name="Picture 2" descr="C:\Users\Пользователь\Desktop\нед псих\P_20211125_162917_vHDR_Aut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768"/>
            <a:ext cx="5689600" cy="383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1962" y="5229200"/>
            <a:ext cx="82665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Сотрудникам детского сада и родителям было предложено принять участие в акции и взять себе то, что им не хватает на сегодняшний день.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7963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704856" cy="864096"/>
          </a:xfrm>
        </p:spPr>
        <p:txBody>
          <a:bodyPr>
            <a:normAutofit fontScale="90000"/>
          </a:bodyPr>
          <a:lstStyle/>
          <a:p>
            <a:r>
              <a:rPr lang="ru-RU" dirty="0"/>
              <a:t>Акция «Дерево поддержки</a:t>
            </a:r>
            <a:r>
              <a:rPr lang="ru-RU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Пользователь\Desktop\нед псих\P_20211124_164606_vHDR_Aut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3966120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57582" y="2276872"/>
            <a:ext cx="426289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prstClr val="black"/>
                </a:solidFill>
              </a:rPr>
              <a:t>Сотрудникам детского сада было предложено принять участие в акции и выразить </a:t>
            </a:r>
            <a:r>
              <a:rPr lang="ru-RU" sz="2000" dirty="0" smtClean="0">
                <a:solidFill>
                  <a:prstClr val="black"/>
                </a:solidFill>
              </a:rPr>
              <a:t>поддержку коллективу детского сада, приклеив свою цветную ладошку на дерево.</a:t>
            </a:r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0808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311</TotalTime>
  <Words>710</Words>
  <Application>Microsoft Office PowerPoint</Application>
  <PresentationFormat>Экран (4:3)</PresentationFormat>
  <Paragraphs>83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NewsPrint</vt:lpstr>
      <vt:lpstr>Неделя психологии в ДОУ</vt:lpstr>
      <vt:lpstr>Неделя психологии в ДОУ - это</vt:lpstr>
      <vt:lpstr>Презентация PowerPoint</vt:lpstr>
      <vt:lpstr>Презентация PowerPoint</vt:lpstr>
      <vt:lpstr>Мероприятия недели психологии в ДОУ:</vt:lpstr>
      <vt:lpstr> </vt:lpstr>
      <vt:lpstr>Акция «Поделись улыбкою своей»</vt:lpstr>
      <vt:lpstr>Акция «Аптечка для души»</vt:lpstr>
      <vt:lpstr>Акция «Дерево поддержки» </vt:lpstr>
      <vt:lpstr>Памятка «Как быть счастливым»</vt:lpstr>
      <vt:lpstr>Тренинг  «Всё дело в шляпе»</vt:lpstr>
      <vt:lpstr>Стенды «Говорят дети» </vt:lpstr>
      <vt:lpstr>Акция «Цвет дня» </vt:lpstr>
      <vt:lpstr>Акция «Копилка настроения» </vt:lpstr>
      <vt:lpstr>Акция «Мишень настроения» </vt:lpstr>
      <vt:lpstr>Памятка «Как быть счастливым родителем»  </vt:lpstr>
      <vt:lpstr>Памятка «Развитие эмоционально-волевой  сферы дошкольника» </vt:lpstr>
      <vt:lpstr>  Занятие «Мирись, мирись и больше не дерись» </vt:lpstr>
      <vt:lpstr>Занятие «Цветное настроение»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Неделя психологии в ДОУ</dc:title>
  <dc:creator>Пользователь Windows</dc:creator>
  <cp:lastModifiedBy>Пользователь</cp:lastModifiedBy>
  <cp:revision>119</cp:revision>
  <dcterms:created xsi:type="dcterms:W3CDTF">2022-01-03T11:02:49Z</dcterms:created>
  <dcterms:modified xsi:type="dcterms:W3CDTF">2022-04-20T11:20:54Z</dcterms:modified>
</cp:coreProperties>
</file>