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2" r:id="rId1"/>
  </p:sldMasterIdLst>
  <p:sldIdLst>
    <p:sldId id="256" r:id="rId2"/>
    <p:sldId id="409" r:id="rId3"/>
    <p:sldId id="333" r:id="rId4"/>
    <p:sldId id="300" r:id="rId5"/>
    <p:sldId id="401" r:id="rId6"/>
    <p:sldId id="402" r:id="rId7"/>
    <p:sldId id="403" r:id="rId8"/>
    <p:sldId id="410" r:id="rId9"/>
    <p:sldId id="411" r:id="rId10"/>
    <p:sldId id="412" r:id="rId11"/>
    <p:sldId id="413" r:id="rId12"/>
    <p:sldId id="404" r:id="rId13"/>
    <p:sldId id="361" r:id="rId14"/>
    <p:sldId id="405" r:id="rId15"/>
    <p:sldId id="407" r:id="rId16"/>
    <p:sldId id="362" r:id="rId17"/>
    <p:sldId id="414" r:id="rId18"/>
    <p:sldId id="377" r:id="rId19"/>
    <p:sldId id="41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92" autoAdjust="0"/>
    <p:restoredTop sz="94660"/>
  </p:normalViewPr>
  <p:slideViewPr>
    <p:cSldViewPr>
      <p:cViewPr varScale="1">
        <p:scale>
          <a:sx n="124" d="100"/>
          <a:sy n="124" d="100"/>
        </p:scale>
        <p:origin x="3341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DE0DE234-8CEB-41E5-98CF-C5D3E73F1039}" type="datetimeFigureOut">
              <a:rPr lang="ru-RU" smtClean="0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6AD97D3F-575E-4CD3-B003-D2259C1E49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B449CA-5358-4CF3-BD42-E28C0FDA92C3}" type="datetimeFigureOut">
              <a:rPr lang="ru-RU" smtClean="0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1773ED-5A7B-4869-85C1-6F5C70A4B6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7E2AB8-9B4E-4903-9C25-F312A0BD6156}" type="datetimeFigureOut">
              <a:rPr lang="ru-RU" smtClean="0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365D0-C326-45C1-B836-797B0A048B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497CB0EF-866A-4749-8089-6FF8C0D49139}" type="datetimeFigureOut">
              <a:rPr lang="ru-RU" smtClean="0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5A501C9F-C834-43FC-9D58-7BF1A95E35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593044F2-8858-4293-998F-371D02C68DCD}" type="datetimeFigureOut">
              <a:rPr lang="ru-RU" smtClean="0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4DF4556D-7DAA-4273-956C-FCA23128C4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9549E-F37B-4430-8C0B-EC5EC3B6ED18}" type="datetimeFigureOut">
              <a:rPr lang="ru-RU" smtClean="0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D5BEEA-1FE6-4FA1-8018-832B87F331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CAFFC6-B43E-4B3B-8CDF-DA4F8BF6800C}" type="datetimeFigureOut">
              <a:rPr lang="ru-RU" smtClean="0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92DC04-5374-4175-ADC4-22C62D97F6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D691EEB9-E7EC-49C6-8C04-49FC53EA74B1}" type="datetimeFigureOut">
              <a:rPr lang="ru-RU" smtClean="0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6695E8E2-0FC5-4C05-B375-A0782A0CB6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B49A79-E99A-4F31-9565-DDE3E56ED767}" type="datetimeFigureOut">
              <a:rPr lang="ru-RU" smtClean="0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3A74AF-2D84-4A14-9EBE-F1DC243BC1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18DE48A1-A143-411D-B56C-D6F31F736333}" type="datetimeFigureOut">
              <a:rPr lang="ru-RU" smtClean="0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FE0B4A44-2B82-41AA-8BC4-CF73E67B5A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63939AC1-EBFE-45E7-9F65-BFC7165BD84B}" type="datetimeFigureOut">
              <a:rPr lang="ru-RU" smtClean="0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2738E8E4-925A-404D-81CE-DC6DAB5D6B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4ED0710-394D-430F-A829-CEE5B7D3478B}" type="datetimeFigureOut">
              <a:rPr lang="ru-RU" smtClean="0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36EB068-D0E9-48A8-A469-31AD114E88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357166"/>
            <a:ext cx="6566961" cy="324445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i="1" dirty="0">
                <a:solidFill>
                  <a:srgbClr val="FF0000"/>
                </a:solidFill>
              </a:rPr>
              <a:t>Использование  </a:t>
            </a:r>
            <a:r>
              <a:rPr lang="ru-RU" sz="3200" i="1" dirty="0" err="1">
                <a:solidFill>
                  <a:srgbClr val="FF0000"/>
                </a:solidFill>
              </a:rPr>
              <a:t>здоровьесберегающих</a:t>
            </a:r>
            <a:r>
              <a:rPr lang="ru-RU" sz="3200" i="1" dirty="0">
                <a:solidFill>
                  <a:srgbClr val="FF0000"/>
                </a:solidFill>
              </a:rPr>
              <a:t> технологий в проведении режимных моментов</a:t>
            </a:r>
            <a:br>
              <a:rPr lang="ru-RU" sz="3000" dirty="0">
                <a:solidFill>
                  <a:srgbClr val="FF0000"/>
                </a:solidFill>
              </a:rPr>
            </a:br>
            <a:endParaRPr lang="ru-RU" sz="30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4653136"/>
            <a:ext cx="4572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Verdana" pitchFamily="34" charset="0"/>
              </a:rPr>
              <a:t>Презентацию подготовила Воспитатель:</a:t>
            </a:r>
            <a:endParaRPr lang="ru-RU" i="1" dirty="0">
              <a:latin typeface="Verdana" pitchFamily="34" charset="0"/>
            </a:endParaRPr>
          </a:p>
          <a:p>
            <a:pPr algn="ctr"/>
            <a:r>
              <a:rPr lang="ru-RU" sz="2400" i="1" dirty="0" err="1">
                <a:latin typeface="Verdana" pitchFamily="34" charset="0"/>
              </a:rPr>
              <a:t>Тахтаракова</a:t>
            </a:r>
            <a:r>
              <a:rPr lang="ru-RU" sz="2400" i="1" dirty="0">
                <a:latin typeface="Verdana" pitchFamily="34" charset="0"/>
              </a:rPr>
              <a:t> Е.С.</a:t>
            </a:r>
          </a:p>
        </p:txBody>
      </p:sp>
      <p:pic>
        <p:nvPicPr>
          <p:cNvPr id="2560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40968"/>
            <a:ext cx="3952161" cy="33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 animBg="1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Гимнастика для глаз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3438" y="1000108"/>
            <a:ext cx="3714776" cy="5172092"/>
          </a:xfrm>
        </p:spPr>
        <p:txBody>
          <a:bodyPr>
            <a:normAutofit/>
          </a:bodyPr>
          <a:lstStyle/>
          <a:p>
            <a:r>
              <a:rPr lang="ru-RU" sz="2200" b="1" i="1" dirty="0">
                <a:solidFill>
                  <a:srgbClr val="D60093"/>
                </a:solidFill>
                <a:latin typeface="Times New Roman" pitchFamily="18" charset="0"/>
              </a:rPr>
              <a:t> </a:t>
            </a:r>
            <a:r>
              <a:rPr lang="ru-RU" b="1" i="1" dirty="0">
                <a:solidFill>
                  <a:srgbClr val="D60093"/>
                </a:solidFill>
                <a:latin typeface="Times New Roman" pitchFamily="18" charset="0"/>
              </a:rPr>
              <a:t>Улучшает циркуляцию крови и внутриглазной жидкости глаз</a:t>
            </a:r>
          </a:p>
          <a:p>
            <a:r>
              <a:rPr lang="ru-RU" b="1" i="1" dirty="0">
                <a:solidFill>
                  <a:srgbClr val="D60093"/>
                </a:solidFill>
                <a:latin typeface="Times New Roman" pitchFamily="18" charset="0"/>
              </a:rPr>
              <a:t> Укрепляет мышцы глаз</a:t>
            </a:r>
          </a:p>
          <a:p>
            <a:r>
              <a:rPr lang="ru-RU" b="1" i="1" dirty="0">
                <a:solidFill>
                  <a:srgbClr val="D60093"/>
                </a:solidFill>
                <a:latin typeface="Times New Roman" pitchFamily="18" charset="0"/>
              </a:rPr>
              <a:t> Улучшает аккомодацию (это способность глаза человека к хорошему качеству зрения на разных расстояниях</a:t>
            </a:r>
            <a:endParaRPr lang="ru-RU" dirty="0"/>
          </a:p>
        </p:txBody>
      </p:sp>
      <p:pic>
        <p:nvPicPr>
          <p:cNvPr id="5" name="Picture 11" descr="0c98e2c998a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5143512"/>
            <a:ext cx="335755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Объект 16">
            <a:extLst>
              <a:ext uri="{FF2B5EF4-FFF2-40B4-BE49-F238E27FC236}">
                <a16:creationId xmlns:a16="http://schemas.microsoft.com/office/drawing/2014/main" id="{4E156974-3B5B-4800-830B-C22BAEBA9417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78818"/>
            <a:ext cx="1800200" cy="1012612"/>
          </a:xfr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50FAD217-883D-446B-915E-71E91C64812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978818"/>
            <a:ext cx="1800201" cy="1012613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2CCF1BEE-9E9D-408C-AD19-70C7958669A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840" r="-12013"/>
          <a:stretch/>
        </p:blipFill>
        <p:spPr>
          <a:xfrm>
            <a:off x="279883" y="1953851"/>
            <a:ext cx="1816052" cy="2422599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22B7ABC3-EE84-4E7B-9B67-2314AE591B7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935" y="2314003"/>
            <a:ext cx="2328473" cy="2062447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BFF6F6D9-B8C0-4878-9258-B85956516A8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11" y="4467410"/>
            <a:ext cx="2828680" cy="2121510"/>
          </a:xfrm>
          <a:prstGeom prst="rect">
            <a:avLst/>
          </a:prstGeom>
        </p:spPr>
      </p:pic>
    </p:spTree>
  </p:cSld>
  <p:clrMapOvr>
    <a:masterClrMapping/>
  </p:clrMapOvr>
  <p:transition>
    <p:circl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Релаксация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6556F341-1705-48A6-804C-6452A29D1285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057" y="1196752"/>
            <a:ext cx="3032779" cy="2274584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285728"/>
            <a:ext cx="4445156" cy="5886472"/>
          </a:xfrm>
        </p:spPr>
        <p:txBody>
          <a:bodyPr/>
          <a:lstStyle/>
          <a:p>
            <a:r>
              <a:rPr lang="ru-RU" b="1" i="1" dirty="0">
                <a:solidFill>
                  <a:srgbClr val="9900CC"/>
                </a:solidFill>
                <a:latin typeface="Times New Roman" pitchFamily="18" charset="0"/>
              </a:rPr>
              <a:t>Учит детей расслабляться</a:t>
            </a:r>
          </a:p>
          <a:p>
            <a:r>
              <a:rPr lang="ru-RU" b="1" i="1" dirty="0">
                <a:solidFill>
                  <a:srgbClr val="9900CC"/>
                </a:solidFill>
                <a:latin typeface="Times New Roman" pitchFamily="18" charset="0"/>
              </a:rPr>
              <a:t>Способствует концентрации внимания</a:t>
            </a:r>
          </a:p>
          <a:p>
            <a:r>
              <a:rPr lang="ru-RU" b="1" i="1" dirty="0">
                <a:solidFill>
                  <a:srgbClr val="9900CC"/>
                </a:solidFill>
                <a:latin typeface="Times New Roman" pitchFamily="18" charset="0"/>
              </a:rPr>
              <a:t>Помогает снять напряжение</a:t>
            </a:r>
          </a:p>
          <a:p>
            <a:r>
              <a:rPr lang="ru-RU" b="1" i="1" dirty="0">
                <a:solidFill>
                  <a:srgbClr val="9900CC"/>
                </a:solidFill>
                <a:latin typeface="Times New Roman" pitchFamily="18" charset="0"/>
              </a:rPr>
              <a:t> Снимает возбуждение</a:t>
            </a:r>
          </a:p>
          <a:p>
            <a:endParaRPr lang="ru-RU" dirty="0"/>
          </a:p>
        </p:txBody>
      </p:sp>
      <p:pic>
        <p:nvPicPr>
          <p:cNvPr id="5" name="Picture 11" descr="0c98e2c998a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71876"/>
            <a:ext cx="3786182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2585516-4805-41F2-B0D0-D218916B39D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058" y="3897616"/>
            <a:ext cx="3032779" cy="2274584"/>
          </a:xfrm>
          <a:prstGeom prst="rect">
            <a:avLst/>
          </a:prstGeom>
        </p:spPr>
      </p:pic>
    </p:spTree>
  </p:cSld>
  <p:clrMapOvr>
    <a:masterClrMapping/>
  </p:clrMapOvr>
  <p:transition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67600" cy="580926"/>
          </a:xfrm>
        </p:spPr>
        <p:txBody>
          <a:bodyPr>
            <a:normAutofit fontScale="90000"/>
          </a:bodyPr>
          <a:lstStyle/>
          <a:p>
            <a:r>
              <a:rPr lang="ru-RU" sz="3600" i="1" dirty="0">
                <a:solidFill>
                  <a:srgbClr val="FF0000"/>
                </a:solidFill>
              </a:rPr>
              <a:t>Дыхательная гимнастика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92080" y="902957"/>
            <a:ext cx="3500462" cy="525782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1800" dirty="0"/>
              <a:t>В различных формах физкультурно-оздоровительной работы.</a:t>
            </a:r>
          </a:p>
          <a:p>
            <a:pPr>
              <a:lnSpc>
                <a:spcPct val="90000"/>
              </a:lnSpc>
              <a:defRPr/>
            </a:pPr>
            <a:r>
              <a:rPr lang="ru-RU" sz="1800" dirty="0"/>
              <a:t>В качестве динамической паузы на занятиях</a:t>
            </a:r>
          </a:p>
          <a:p>
            <a:pPr>
              <a:lnSpc>
                <a:spcPct val="90000"/>
              </a:lnSpc>
              <a:buNone/>
              <a:defRPr/>
            </a:pPr>
            <a:endParaRPr lang="ru-RU" sz="1800" dirty="0"/>
          </a:p>
          <a:p>
            <a:r>
              <a:rPr lang="ru-RU" sz="1800" b="1" i="1" dirty="0">
                <a:solidFill>
                  <a:srgbClr val="FF0000"/>
                </a:solidFill>
                <a:latin typeface="Times New Roman" pitchFamily="18" charset="0"/>
              </a:rPr>
              <a:t>Положительно влияет на обменные процессы, играющие важную роль в кровоснабжении, в том числе и легочной ткани</a:t>
            </a:r>
          </a:p>
          <a:p>
            <a:r>
              <a:rPr lang="ru-RU" sz="1800" b="1" i="1" dirty="0">
                <a:solidFill>
                  <a:srgbClr val="FF0000"/>
                </a:solidFill>
                <a:latin typeface="Times New Roman" pitchFamily="18" charset="0"/>
              </a:rPr>
              <a:t> Улучшает дренажную функцию бронхов; - восстанавливает нарушенное носовое дыхание </a:t>
            </a:r>
          </a:p>
          <a:p>
            <a:r>
              <a:rPr lang="ru-RU" sz="1800" b="1" i="1" dirty="0">
                <a:solidFill>
                  <a:srgbClr val="FF0000"/>
                </a:solidFill>
                <a:latin typeface="Times New Roman" pitchFamily="18" charset="0"/>
              </a:rPr>
              <a:t> Повышает общую сопротивляемость организма </a:t>
            </a:r>
          </a:p>
          <a:p>
            <a:endParaRPr lang="ru-RU" sz="1800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5F5F7B25-E1CC-4BD3-A460-CD74D874779B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761" y="885032"/>
            <a:ext cx="3735583" cy="2801687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FC44F02-877F-400C-9AE1-ACE8B2710E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794" y="3933056"/>
            <a:ext cx="1440160" cy="192021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0336C09-38D8-4868-978C-1E190C411FB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7747" y="3933055"/>
            <a:ext cx="1440160" cy="192021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FCBFC05-A2FA-413A-A431-CE026071E44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5700" y="3933055"/>
            <a:ext cx="1440160" cy="1920213"/>
          </a:xfrm>
          <a:prstGeom prst="rect">
            <a:avLst/>
          </a:prstGeom>
        </p:spPr>
      </p:pic>
    </p:spTree>
  </p:cSld>
  <p:clrMapOvr>
    <a:masterClrMapping/>
  </p:clrMapOvr>
  <p:transition>
    <p:circl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642918"/>
            <a:ext cx="7772400" cy="1828800"/>
          </a:xfrm>
        </p:spPr>
        <p:txBody>
          <a:bodyPr>
            <a:noAutofit/>
          </a:bodyPr>
          <a:lstStyle/>
          <a:p>
            <a:pPr lvl="0" algn="ctr"/>
            <a:br>
              <a:rPr lang="en-GB" sz="1800" dirty="0">
                <a:solidFill>
                  <a:schemeClr val="tx1"/>
                </a:solidFill>
              </a:rPr>
            </a:br>
            <a:br>
              <a:rPr lang="en-GB" sz="1800" dirty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95536" y="5733256"/>
            <a:ext cx="39421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8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428605"/>
            <a:ext cx="692948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>
                <a:solidFill>
                  <a:srgbClr val="FF0000"/>
                </a:solidFill>
              </a:rPr>
              <a:t>Двигательная активность на прогулке</a:t>
            </a:r>
          </a:p>
          <a:p>
            <a:pPr algn="ctr"/>
            <a:r>
              <a:rPr lang="ru-RU" sz="3200" i="1" dirty="0"/>
              <a:t>Прогулка – один из важнейших режимных моментов, во время которого дети могут в достаточной  степени реализовать свои двигательные потребности. Оптимальной формой для этого служат подвижные игры и физические упражнения на улице.</a:t>
            </a:r>
          </a:p>
        </p:txBody>
      </p:sp>
      <p:pic>
        <p:nvPicPr>
          <p:cNvPr id="5" name="Picture 11" descr="0c98e2c998a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857760"/>
            <a:ext cx="3786182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AG_happy_boy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298"/>
            <a:ext cx="164304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>
                <a:solidFill>
                  <a:srgbClr val="FF0000"/>
                </a:solidFill>
              </a:rPr>
              <a:t>Гимнастика бодрящая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ru-RU" dirty="0"/>
              <a:t>Форма проведения различная:</a:t>
            </a:r>
          </a:p>
          <a:p>
            <a:pPr>
              <a:defRPr/>
            </a:pPr>
            <a:r>
              <a:rPr lang="ru-RU" dirty="0"/>
              <a:t> упражнения на кроватках;</a:t>
            </a:r>
          </a:p>
          <a:p>
            <a:pPr>
              <a:defRPr/>
            </a:pPr>
            <a:r>
              <a:rPr lang="ru-RU" dirty="0"/>
              <a:t> обширное умывание;</a:t>
            </a:r>
          </a:p>
          <a:p>
            <a:pPr>
              <a:defRPr/>
            </a:pPr>
            <a:r>
              <a:rPr lang="ru-RU" dirty="0"/>
              <a:t>ходьба по ребристым дощечкам; массажным коврикам;</a:t>
            </a:r>
          </a:p>
          <a:p>
            <a:pPr>
              <a:defRPr/>
            </a:pPr>
            <a:r>
              <a:rPr lang="ru-RU" dirty="0"/>
              <a:t>Лёгкий бег из спальни </a:t>
            </a:r>
          </a:p>
          <a:p>
            <a:pPr>
              <a:buNone/>
              <a:defRPr/>
            </a:pPr>
            <a:r>
              <a:rPr lang="ru-RU" dirty="0"/>
              <a:t>    в группу с разницей  температуры в помещениях.</a:t>
            </a:r>
          </a:p>
          <a:p>
            <a:endParaRPr lang="ru-RU" dirty="0"/>
          </a:p>
        </p:txBody>
      </p:sp>
      <p:pic>
        <p:nvPicPr>
          <p:cNvPr id="6" name="Picture 11" descr="0c98e2c998a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285728"/>
            <a:ext cx="250033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83D8EFCD-4140-4B09-B338-71D438F00F37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689672"/>
            <a:ext cx="1637305" cy="2360874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8235F71-2DF3-4589-B943-B106FC4D198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4819" y="1694608"/>
            <a:ext cx="1770656" cy="236087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3CA12DB-0730-48B7-B4A0-09496E33859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195142"/>
            <a:ext cx="1643183" cy="236087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98198CF-04EC-47CB-845A-BB44CAE3105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8185" y="4195141"/>
            <a:ext cx="1770655" cy="2360874"/>
          </a:xfrm>
          <a:prstGeom prst="rect">
            <a:avLst/>
          </a:prstGeom>
        </p:spPr>
      </p:pic>
    </p:spTree>
  </p:cSld>
  <p:clrMapOvr>
    <a:masterClrMapping/>
  </p:clrMapOvr>
  <p:transition>
    <p:circl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2249" y="793469"/>
            <a:ext cx="7467600" cy="378280"/>
          </a:xfrm>
        </p:spPr>
        <p:txBody>
          <a:bodyPr>
            <a:noAutofit/>
          </a:bodyPr>
          <a:lstStyle/>
          <a:p>
            <a:r>
              <a:rPr lang="ru-RU" sz="3600" i="1" dirty="0">
                <a:solidFill>
                  <a:srgbClr val="FF0000"/>
                </a:solidFill>
              </a:rPr>
              <a:t>Подвижные  и спортивные игры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72066" y="1142984"/>
            <a:ext cx="3714776" cy="5029216"/>
          </a:xfrm>
        </p:spPr>
        <p:txBody>
          <a:bodyPr/>
          <a:lstStyle/>
          <a:p>
            <a:pPr>
              <a:defRPr/>
            </a:pPr>
            <a:r>
              <a:rPr lang="ru-RU" dirty="0"/>
              <a:t>как часть физкультурного, музыкального занятия;</a:t>
            </a:r>
          </a:p>
          <a:p>
            <a:pPr>
              <a:defRPr/>
            </a:pPr>
            <a:r>
              <a:rPr lang="ru-RU" dirty="0"/>
              <a:t>на прогулке;</a:t>
            </a:r>
          </a:p>
          <a:p>
            <a:pPr>
              <a:defRPr/>
            </a:pPr>
            <a:r>
              <a:rPr lang="ru-RU" dirty="0"/>
              <a:t>в групповой комнате – малой и средней подвижности;</a:t>
            </a:r>
          </a:p>
          <a:p>
            <a:pPr>
              <a:defRPr/>
            </a:pPr>
            <a:r>
              <a:rPr lang="ru-RU" dirty="0"/>
              <a:t>Ежедневно, во всех возрастных группах.</a:t>
            </a:r>
          </a:p>
          <a:p>
            <a:endParaRPr lang="ru-RU" dirty="0"/>
          </a:p>
        </p:txBody>
      </p:sp>
      <p:pic>
        <p:nvPicPr>
          <p:cNvPr id="5" name="Picture 11" descr="0c98e2c998a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857760"/>
            <a:ext cx="3786182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9D9BB7F-AB51-4C43-A0B1-A499ED43484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655" y="3183744"/>
            <a:ext cx="2634675" cy="1482005"/>
          </a:xfrm>
          <a:prstGeom prst="rect">
            <a:avLst/>
          </a:prstGeo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1158538E-EB8A-40E4-82BA-2BE5847C15DD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655" y="1336741"/>
            <a:ext cx="2327685" cy="1745764"/>
          </a:xfr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DCDC9B7-B3B5-4C9E-BF15-2FCCDC433AC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655" y="4766988"/>
            <a:ext cx="2449858" cy="1837393"/>
          </a:xfrm>
          <a:prstGeom prst="rect">
            <a:avLst/>
          </a:prstGeom>
        </p:spPr>
      </p:pic>
    </p:spTree>
  </p:cSld>
  <p:clrMapOvr>
    <a:masterClrMapping/>
  </p:clrMapOvr>
  <p:transition>
    <p:circl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512168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>
                <a:solidFill>
                  <a:srgbClr val="FF0000"/>
                </a:solidFill>
              </a:rPr>
              <a:t>ПРИНЦИПЫ  </a:t>
            </a:r>
            <a:r>
              <a:rPr lang="ru-RU" sz="3200" i="1" dirty="0" err="1">
                <a:solidFill>
                  <a:srgbClr val="FF0000"/>
                </a:solidFill>
              </a:rPr>
              <a:t>здоровьесберегающей</a:t>
            </a:r>
            <a:r>
              <a:rPr lang="ru-RU" sz="3200" i="1" dirty="0">
                <a:solidFill>
                  <a:srgbClr val="FF0000"/>
                </a:solidFill>
              </a:rPr>
              <a:t> деятельности: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67544" y="3573016"/>
            <a:ext cx="84249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467544" y="5013176"/>
            <a:ext cx="184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928802"/>
            <a:ext cx="7715304" cy="3804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/>
              <a:t>-УЧЁТ ВОЗРАСТНЫХ И ИНДИВИДУАЛЬНЫХ ОСОБЕННОСТЕЙ РЕБЁНКА;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/>
              <a:t>-УЧЁТ ИНТЕРЕСОВ И НАПРАВЛЕННОСТИ РЕБЁНКА, ЕГО АКТИВНОСТИ, ИНИЦИАТИВНОСТИ, САМОСТОЯТЕЛЬНОСТИ;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/>
              <a:t>-СВОБОДА  ПОВЕДЕНИЯ РЕБЁНКА В РАЗНЫХ ФОРМАХ ОРГАНИЗАЦИИ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/>
              <a:t>-ПЕДАГОГИЧЕСКАЯ ПОДДЕРЖКА;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/>
              <a:t>-ПРОФЕССИОНАЛЬНОЕ СОТРУДНИЧЕСТВО И СОТВОРЧЕСТВО;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/>
              <a:t>-СИСТЕМАТИЧНОСТЬ И ПОСЛЕДОВАТЕЛЬНОСТЬ</a:t>
            </a:r>
            <a:r>
              <a:rPr lang="ru-RU" sz="2800" dirty="0"/>
              <a:t>.</a:t>
            </a:r>
          </a:p>
        </p:txBody>
      </p:sp>
      <p:pic>
        <p:nvPicPr>
          <p:cNvPr id="6" name="Picture 4" descr="AG_happy_boy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59" y="500042"/>
            <a:ext cx="2143141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531" grpId="0"/>
      <p:bldP spid="225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07249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Применение в работе ДОУ </a:t>
            </a:r>
            <a:r>
              <a:rPr lang="ru-RU" sz="3600" b="1" i="1" dirty="0" err="1">
                <a:solidFill>
                  <a:srgbClr val="FF0000"/>
                </a:solidFill>
                <a:latin typeface="Times New Roman" pitchFamily="18" charset="0"/>
              </a:rPr>
              <a:t>здоровьесберегающих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 технологий, повышает результативность воспитательно-образовательного процесса, формирует у педагогов и родителей ценностные ориентации, направленные на сохранение и укрепление здоровья воспитанников.</a:t>
            </a:r>
            <a:b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" name="Picture 6" descr="474560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4857760"/>
            <a:ext cx="5000660" cy="200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ircl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74638"/>
            <a:ext cx="6215106" cy="5797568"/>
          </a:xfrm>
        </p:spPr>
        <p:txBody>
          <a:bodyPr>
            <a:normAutofit fontScale="90000"/>
          </a:bodyPr>
          <a:lstStyle/>
          <a:p>
            <a:pPr marL="87313" indent="-87313">
              <a:defRPr/>
            </a:pPr>
            <a:r>
              <a:rPr lang="ru-RU" sz="3200" dirty="0"/>
              <a:t>«Я НЕ БОЮСЬ ЕЩЁ И ЕЩЁ РАЗ ПОВТОРЯТЬ:ЗАБОТА О ЗДОРОВЬЕ – ВАЖНЕЙШИЙ ТРУД ВОСПИТАТЕЛЯ, ОТ ЖИЗНЕРАДОСТНОСТИ, БОДРОСТИ ДЕТЕЙ ЗАВИСИТ ИХ ДУХОВНАЯ ЖИЗНЬ, МИРОВОЗЗРЕНИЕ, УМСТВЕННОЕ РАЗВИТИЕ, ПРОЧНОСТЬ ЗНАНИЙ, ВЕРА В СВОИ СИЛЫ».</a:t>
            </a:r>
            <a:br>
              <a:rPr lang="ru-RU" sz="3200" dirty="0"/>
            </a:br>
            <a:r>
              <a:rPr lang="ru-RU" sz="3200" dirty="0"/>
              <a:t>            В.А.Сухомлинский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Я\Desktop\0_ba15c_4c229ceb_XL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643050"/>
            <a:ext cx="2071702" cy="1714512"/>
          </a:xfrm>
          <a:prstGeom prst="rect">
            <a:avLst/>
          </a:prstGeom>
          <a:noFill/>
        </p:spPr>
      </p:pic>
      <p:pic>
        <p:nvPicPr>
          <p:cNvPr id="7" name="Picture 3" descr="C:\Users\Я\Desktop\0000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57694"/>
            <a:ext cx="2357421" cy="209549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000240"/>
            <a:ext cx="721523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FF33CC"/>
                </a:solidFill>
                <a:latin typeface="Times New Roman" pitchFamily="18" charset="0"/>
              </a:rPr>
              <a:t>Здоровье ребенка превыше всего,</a:t>
            </a:r>
            <a:br>
              <a:rPr lang="ru-RU" sz="3600" b="1" i="1" dirty="0">
                <a:solidFill>
                  <a:srgbClr val="FF33CC"/>
                </a:solidFill>
                <a:latin typeface="Times New Roman" pitchFamily="18" charset="0"/>
              </a:rPr>
            </a:br>
            <a:r>
              <a:rPr lang="ru-RU" sz="3600" b="1" i="1" dirty="0">
                <a:solidFill>
                  <a:srgbClr val="FF33CC"/>
                </a:solidFill>
                <a:latin typeface="Times New Roman" pitchFamily="18" charset="0"/>
              </a:rPr>
              <a:t>Богатство земли не заменит его.</a:t>
            </a:r>
            <a:br>
              <a:rPr lang="ru-RU" sz="3600" b="1" i="1" dirty="0">
                <a:solidFill>
                  <a:srgbClr val="FF33CC"/>
                </a:solidFill>
                <a:latin typeface="Times New Roman" pitchFamily="18" charset="0"/>
              </a:rPr>
            </a:br>
            <a:r>
              <a:rPr lang="ru-RU" sz="3600" b="1" i="1" dirty="0">
                <a:solidFill>
                  <a:srgbClr val="FF33CC"/>
                </a:solidFill>
                <a:latin typeface="Times New Roman" pitchFamily="18" charset="0"/>
              </a:rPr>
              <a:t>Здоровье не купишь, никто не продаст.</a:t>
            </a:r>
            <a:br>
              <a:rPr lang="ru-RU" sz="3600" b="1" i="1" dirty="0">
                <a:solidFill>
                  <a:srgbClr val="FF33CC"/>
                </a:solidFill>
                <a:latin typeface="Times New Roman" pitchFamily="18" charset="0"/>
              </a:rPr>
            </a:br>
            <a:r>
              <a:rPr lang="ru-RU" sz="3600" b="1" i="1" dirty="0">
                <a:solidFill>
                  <a:srgbClr val="FF33CC"/>
                </a:solidFill>
                <a:latin typeface="Times New Roman" pitchFamily="18" charset="0"/>
              </a:rPr>
              <a:t>Его берегите, как сердце, как глаз!!!</a:t>
            </a:r>
            <a:br>
              <a:rPr lang="ru-RU" sz="4000" b="1" i="1" dirty="0">
                <a:solidFill>
                  <a:srgbClr val="FF33CC"/>
                </a:solidFill>
                <a:latin typeface="Times New Roman" pitchFamily="18" charset="0"/>
              </a:rPr>
            </a:br>
            <a:br>
              <a:rPr lang="ru-RU" sz="4000" b="1" i="1" dirty="0"/>
            </a:br>
            <a:endParaRPr lang="ru-RU" sz="4000" dirty="0"/>
          </a:p>
        </p:txBody>
      </p:sp>
      <p:pic>
        <p:nvPicPr>
          <p:cNvPr id="3" name="Picture 11" descr="0c98e2c998a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1536" y="0"/>
            <a:ext cx="3786182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AG_happy_boy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929198"/>
            <a:ext cx="2143141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64294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</a:pP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Здоровье - это состояние полного физического, психического </a:t>
            </a:r>
          </a:p>
          <a:p>
            <a:pPr algn="ctr" eaLnBrk="1" hangingPunct="1">
              <a:buFontTx/>
              <a:buNone/>
            </a:pP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и социального благополучия, а не просто отсутствие болезней или</a:t>
            </a:r>
          </a:p>
          <a:p>
            <a:pPr algn="ctr" eaLnBrk="1" hangingPunct="1">
              <a:buFontTx/>
              <a:buNone/>
            </a:pP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 физических дефектов. </a:t>
            </a:r>
          </a:p>
          <a:p>
            <a:pPr algn="ctr" eaLnBrk="1" hangingPunct="1">
              <a:buFontTx/>
              <a:buNone/>
            </a:pP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(Всемирная организация здравоохранения)</a:t>
            </a:r>
          </a:p>
        </p:txBody>
      </p:sp>
      <p:pic>
        <p:nvPicPr>
          <p:cNvPr id="3" name="Picture 11" descr="0c98e2c998a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85728"/>
            <a:ext cx="3786182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0" descr="0_6fead_f8f6c236_X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929066"/>
            <a:ext cx="3071802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00042"/>
            <a:ext cx="7772400" cy="554984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500043"/>
            <a:ext cx="6143668" cy="56323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3600" i="1" u="sng" dirty="0">
                <a:solidFill>
                  <a:srgbClr val="FF0000"/>
                </a:solidFill>
              </a:rPr>
              <a:t>Здоровьесберегающие технологии-</a:t>
            </a:r>
            <a:r>
              <a:rPr lang="ru-RU" sz="3600" i="1" dirty="0">
                <a:solidFill>
                  <a:srgbClr val="FF0000"/>
                </a:solidFill>
              </a:rPr>
              <a:t> </a:t>
            </a:r>
            <a:r>
              <a:rPr lang="ru-RU" sz="3600" i="1" dirty="0"/>
              <a:t>система мер, включающая взаимосвязь и взаимодействие всех факторов образовательной среды, направленных на сохранение здоровья ребёнка на всех этапах его  обучения и развития </a:t>
            </a:r>
            <a:endParaRPr lang="ru-RU" sz="3600" dirty="0"/>
          </a:p>
        </p:txBody>
      </p:sp>
      <p:pic>
        <p:nvPicPr>
          <p:cNvPr id="4" name="Picture 4" descr="AG_happy_boy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214314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268413" y="1109663"/>
            <a:ext cx="6964362" cy="540067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br>
              <a:rPr lang="ru-RU" sz="2800" b="1" dirty="0">
                <a:latin typeface="+mj-lt"/>
                <a:ea typeface="+mj-ea"/>
                <a:cs typeface="+mj-cs"/>
              </a:rPr>
            </a:br>
            <a:br>
              <a:rPr lang="ru-RU" sz="2800" b="1" dirty="0">
                <a:latin typeface="+mj-lt"/>
                <a:ea typeface="+mj-ea"/>
                <a:cs typeface="+mj-cs"/>
              </a:rPr>
            </a:br>
            <a:br>
              <a:rPr lang="ru-RU" sz="2800" dirty="0">
                <a:latin typeface="+mj-lt"/>
                <a:ea typeface="+mj-ea"/>
                <a:cs typeface="+mj-cs"/>
              </a:rPr>
            </a:br>
            <a:endParaRPr lang="ru-RU" sz="2800" dirty="0"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471" y="515822"/>
            <a:ext cx="4680520" cy="1500198"/>
          </a:xfrm>
        </p:spPr>
        <p:txBody>
          <a:bodyPr>
            <a:noAutofit/>
          </a:bodyPr>
          <a:lstStyle/>
          <a:p>
            <a:r>
              <a:rPr lang="ru-RU" sz="2400" i="1" u="sng" dirty="0">
                <a:solidFill>
                  <a:srgbClr val="FF0000"/>
                </a:solidFill>
              </a:rPr>
              <a:t>Виды </a:t>
            </a:r>
            <a:r>
              <a:rPr lang="ru-RU" sz="2400" i="1" u="sng" dirty="0" err="1">
                <a:solidFill>
                  <a:srgbClr val="FF0000"/>
                </a:solidFill>
              </a:rPr>
              <a:t>здоровьесберегающих</a:t>
            </a:r>
            <a:r>
              <a:rPr lang="ru-RU" sz="2400" i="1" u="sng" dirty="0">
                <a:solidFill>
                  <a:srgbClr val="FF0000"/>
                </a:solidFill>
              </a:rPr>
              <a:t> педагогических технологий:</a:t>
            </a:r>
            <a:endParaRPr lang="ru-RU" sz="2300" dirty="0">
              <a:solidFill>
                <a:srgbClr val="FF0000"/>
              </a:solidFill>
            </a:endParaRPr>
          </a:p>
        </p:txBody>
      </p:sp>
      <p:pic>
        <p:nvPicPr>
          <p:cNvPr id="22530" name="Picture 2" descr="Картинки по запросу спорт в саду картин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764704"/>
            <a:ext cx="3627424" cy="4320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385638"/>
            <a:ext cx="4857784" cy="435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i="1" dirty="0"/>
              <a:t>-Динамические паузы;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i="1" dirty="0"/>
              <a:t>-Подвижные, спортивные игры;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i="1" dirty="0"/>
              <a:t>-Релаксация;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i="1" dirty="0"/>
              <a:t>-Гимнастика пальчиковая;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i="1" dirty="0"/>
              <a:t>-Гимнастика бодрящая;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i="1" dirty="0"/>
              <a:t>-Гимнастика дыхательная;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i="1" dirty="0"/>
              <a:t>- Гимнастика утренняя;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i="1" dirty="0"/>
              <a:t>-Организация совместной деятельности детей на занятии.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8825"/>
            <a:ext cx="7467600" cy="784043"/>
          </a:xfrm>
        </p:spPr>
        <p:txBody>
          <a:bodyPr>
            <a:normAutofit fontScale="90000"/>
          </a:bodyPr>
          <a:lstStyle/>
          <a:p>
            <a:r>
              <a:rPr lang="ru-RU" sz="3200" b="1" i="1" kern="0" dirty="0">
                <a:solidFill>
                  <a:srgbClr val="FF0000"/>
                </a:solidFill>
              </a:rPr>
              <a:t> утренняя  гимнастика</a:t>
            </a:r>
            <a:br>
              <a:rPr lang="ru-RU" sz="3200" b="1" i="1" kern="0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2570" y="802927"/>
            <a:ext cx="7929618" cy="4543400"/>
          </a:xfrm>
        </p:spPr>
        <p:txBody>
          <a:bodyPr>
            <a:normAutofit/>
          </a:bodyPr>
          <a:lstStyle/>
          <a:p>
            <a:r>
              <a:rPr lang="ru-RU" sz="1800" b="1" kern="0" dirty="0"/>
              <a:t>Проводится ежедневно до завтрака, в младшем дошкольном возрасте в течении 4-5 мин, в старшем дошкольном возрасте течении 10-12 мин</a:t>
            </a:r>
            <a:endParaRPr lang="ru-RU" sz="1800" b="1" dirty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20B0A7F-1212-40C5-A666-9B68681863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4740" y="1511672"/>
            <a:ext cx="2205277" cy="2827459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0CEADC7B-E841-43D1-95B3-DD590F182A0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70" y="1810123"/>
            <a:ext cx="1896756" cy="2529008"/>
          </a:xfrm>
          <a:prstGeom prst="rect">
            <a:avLst/>
          </a:prstGeo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D6C79B83-1AB3-44D9-8035-59592354BF98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4409030"/>
            <a:ext cx="3133301" cy="2349976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055F338-56CC-4AE7-91A3-0A32282C53F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9946" y="1810123"/>
            <a:ext cx="1896756" cy="252900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89E77E4-1B82-404A-B5FF-971BF3B2B2C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409030"/>
            <a:ext cx="3133301" cy="2349976"/>
          </a:xfrm>
          <a:prstGeom prst="rect">
            <a:avLst/>
          </a:prstGeom>
        </p:spPr>
      </p:pic>
    </p:spTree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82910"/>
            <a:ext cx="7467600" cy="1143000"/>
          </a:xfrm>
        </p:spPr>
        <p:txBody>
          <a:bodyPr/>
          <a:lstStyle/>
          <a:p>
            <a:r>
              <a:rPr lang="ru-RU" sz="3200" i="1" dirty="0">
                <a:solidFill>
                  <a:srgbClr val="FF0000"/>
                </a:solidFill>
              </a:rPr>
              <a:t>Физкультминутки и</a:t>
            </a:r>
            <a:br>
              <a:rPr lang="ru-RU" sz="3200" i="1" dirty="0">
                <a:solidFill>
                  <a:srgbClr val="FF0000"/>
                </a:solidFill>
              </a:rPr>
            </a:br>
            <a:r>
              <a:rPr lang="ru-RU" sz="3200" i="1" dirty="0">
                <a:solidFill>
                  <a:srgbClr val="FF0000"/>
                </a:solidFill>
              </a:rPr>
              <a:t> динамические паузы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51726" y="1060090"/>
            <a:ext cx="8072494" cy="45291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dirty="0"/>
              <a:t>Во время занятий 2-5 минут.</a:t>
            </a:r>
          </a:p>
          <a:p>
            <a:pPr>
              <a:lnSpc>
                <a:spcPct val="90000"/>
              </a:lnSpc>
              <a:defRPr/>
            </a:pPr>
            <a:r>
              <a:rPr lang="ru-RU" dirty="0"/>
              <a:t>По мере утомляемости детей.</a:t>
            </a:r>
          </a:p>
          <a:p>
            <a:pPr>
              <a:lnSpc>
                <a:spcPct val="90000"/>
              </a:lnSpc>
              <a:defRPr/>
            </a:pPr>
            <a:r>
              <a:rPr lang="ru-RU" dirty="0"/>
              <a:t>Рекомендуется для  детей всех возрастов в качестве профилактики утомления.</a:t>
            </a:r>
          </a:p>
          <a:p>
            <a:endParaRPr lang="ru-RU" dirty="0"/>
          </a:p>
        </p:txBody>
      </p:sp>
      <p:pic>
        <p:nvPicPr>
          <p:cNvPr id="5" name="Picture 11" descr="0c98e2c998a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112" y="0"/>
            <a:ext cx="3786182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1CC29054-1607-40D7-8A03-24EC079F9A0C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784" y="3324665"/>
            <a:ext cx="3726511" cy="2016224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F723097-B0A3-4E64-8B7D-62E37A7C6DB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8761" y="2859021"/>
            <a:ext cx="1861401" cy="248186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969B97E-539D-40F4-8B59-9917660640F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7973" y="2859517"/>
            <a:ext cx="1861401" cy="2481868"/>
          </a:xfrm>
          <a:prstGeom prst="rect">
            <a:avLst/>
          </a:prstGeom>
        </p:spPr>
      </p:pic>
    </p:spTree>
  </p:cSld>
  <p:clrMapOvr>
    <a:masterClrMapping/>
  </p:clrMapOvr>
  <p:transition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0622"/>
            <a:ext cx="7467600" cy="593734"/>
          </a:xfrm>
        </p:spPr>
        <p:txBody>
          <a:bodyPr>
            <a:normAutofit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Пальчиковая гимнастика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2407" y="679415"/>
            <a:ext cx="7786742" cy="478634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1600" dirty="0"/>
              <a:t>Ежедневно.</a:t>
            </a:r>
          </a:p>
          <a:p>
            <a:pPr>
              <a:lnSpc>
                <a:spcPct val="80000"/>
              </a:lnSpc>
              <a:defRPr/>
            </a:pPr>
            <a:r>
              <a:rPr lang="ru-RU" sz="1600" dirty="0"/>
              <a:t>С младшего возраста.</a:t>
            </a:r>
          </a:p>
          <a:p>
            <a:pPr>
              <a:lnSpc>
                <a:spcPct val="80000"/>
              </a:lnSpc>
              <a:defRPr/>
            </a:pPr>
            <a:r>
              <a:rPr lang="ru-RU" sz="1600" dirty="0"/>
              <a:t>Индивидуально или по подгруппам.</a:t>
            </a:r>
          </a:p>
          <a:p>
            <a:r>
              <a:rPr lang="ru-RU" sz="1600" dirty="0"/>
              <a:t> </a:t>
            </a:r>
            <a:r>
              <a:rPr lang="ru-RU" sz="1600" b="1" i="1" dirty="0">
                <a:solidFill>
                  <a:srgbClr val="FF33CC"/>
                </a:solidFill>
                <a:latin typeface="Times New Roman" pitchFamily="18" charset="0"/>
              </a:rPr>
              <a:t>Способствует овладению навыкам мелкой моторики</a:t>
            </a:r>
          </a:p>
          <a:p>
            <a:r>
              <a:rPr lang="ru-RU" sz="1600" b="1" i="1" dirty="0">
                <a:solidFill>
                  <a:srgbClr val="FF33CC"/>
                </a:solidFill>
                <a:latin typeface="Times New Roman" pitchFamily="18" charset="0"/>
              </a:rPr>
              <a:t>Помогает развивать речь</a:t>
            </a:r>
          </a:p>
          <a:p>
            <a:r>
              <a:rPr lang="ru-RU" sz="1600" b="1" i="1" dirty="0">
                <a:solidFill>
                  <a:srgbClr val="FF33CC"/>
                </a:solidFill>
                <a:latin typeface="Times New Roman" pitchFamily="18" charset="0"/>
              </a:rPr>
              <a:t>Повышает работоспособность коры головного мозга</a:t>
            </a:r>
          </a:p>
          <a:p>
            <a:r>
              <a:rPr lang="ru-RU" sz="1600" b="1" i="1" dirty="0">
                <a:solidFill>
                  <a:srgbClr val="FF33CC"/>
                </a:solidFill>
                <a:latin typeface="Times New Roman" pitchFamily="18" charset="0"/>
              </a:rPr>
              <a:t>Развивает психические способности: мышление, память, воображение</a:t>
            </a:r>
          </a:p>
          <a:p>
            <a:r>
              <a:rPr lang="ru-RU" sz="1600" b="1" i="1" dirty="0">
                <a:solidFill>
                  <a:srgbClr val="FF33CC"/>
                </a:solidFill>
                <a:latin typeface="Times New Roman" pitchFamily="18" charset="0"/>
              </a:rPr>
              <a:t>Снимает тревожность</a:t>
            </a:r>
          </a:p>
          <a:p>
            <a:pPr>
              <a:lnSpc>
                <a:spcPct val="80000"/>
              </a:lnSpc>
              <a:defRPr/>
            </a:pPr>
            <a:endParaRPr lang="ru-RU" sz="1600" dirty="0"/>
          </a:p>
        </p:txBody>
      </p:sp>
      <p:pic>
        <p:nvPicPr>
          <p:cNvPr id="5" name="Picture 11" descr="0c98e2c998a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-142900"/>
            <a:ext cx="3786182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2987C770-CADE-4531-9222-EFF5CCCFFA97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916" y="3435850"/>
            <a:ext cx="3639918" cy="2743200"/>
          </a:xfr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0381585-37A3-4FC4-BA1C-5FF4802BE2D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435" y="3017236"/>
            <a:ext cx="2371012" cy="3161349"/>
          </a:xfrm>
          <a:prstGeom prst="rect">
            <a:avLst/>
          </a:prstGeom>
        </p:spPr>
      </p:pic>
    </p:spTree>
  </p:cSld>
  <p:clrMapOvr>
    <a:masterClrMapping/>
  </p:clrMapOvr>
  <p:transition>
    <p:circl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r>
              <a:rPr lang="ru-RU" sz="4000" b="1" i="1" dirty="0" err="1">
                <a:solidFill>
                  <a:srgbClr val="FF0000"/>
                </a:solidFill>
                <a:latin typeface="Times New Roman" pitchFamily="18" charset="0"/>
              </a:rPr>
              <a:t>Су-Джок</a:t>
            </a:r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</a:rPr>
              <a:t> терапия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4373718" cy="3971940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>
                <a:solidFill>
                  <a:srgbClr val="009900"/>
                </a:solidFill>
                <a:latin typeface="Times New Roman" pitchFamily="18" charset="0"/>
              </a:rPr>
              <a:t>Воздействует на биологически активные точки организма</a:t>
            </a:r>
          </a:p>
          <a:p>
            <a:r>
              <a:rPr lang="ru-RU" b="1" i="1" dirty="0">
                <a:solidFill>
                  <a:srgbClr val="009900"/>
                </a:solidFill>
                <a:latin typeface="Times New Roman" pitchFamily="18" charset="0"/>
              </a:rPr>
              <a:t>Стимулирует речевые зоны коры головного мозга</a:t>
            </a:r>
          </a:p>
          <a:p>
            <a:r>
              <a:rPr lang="ru-RU" b="1" i="1" dirty="0">
                <a:solidFill>
                  <a:srgbClr val="009900"/>
                </a:solidFill>
                <a:latin typeface="Times New Roman" pitchFamily="18" charset="0"/>
              </a:rPr>
              <a:t>Способствует лечению внутренних органов, нормализует работу организма в целом</a:t>
            </a:r>
          </a:p>
          <a:p>
            <a:r>
              <a:rPr lang="ru-RU" b="1" i="1" dirty="0">
                <a:solidFill>
                  <a:srgbClr val="009900"/>
                </a:solidFill>
                <a:latin typeface="Times New Roman" pitchFamily="18" charset="0"/>
              </a:rPr>
              <a:t>Развивает мелкую моторику рук</a:t>
            </a:r>
          </a:p>
          <a:p>
            <a:r>
              <a:rPr lang="ru-RU" b="1" i="1" dirty="0">
                <a:solidFill>
                  <a:srgbClr val="009900"/>
                </a:solidFill>
                <a:latin typeface="Times New Roman" pitchFamily="18" charset="0"/>
              </a:rPr>
              <a:t>Развивает память, внимание, связную речь </a:t>
            </a:r>
          </a:p>
          <a:p>
            <a:endParaRPr lang="ru-RU" dirty="0"/>
          </a:p>
        </p:txBody>
      </p:sp>
      <p:pic>
        <p:nvPicPr>
          <p:cNvPr id="7" name="Picture 11" descr="0c98e2c998a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0"/>
            <a:ext cx="3143272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DD032157-1CD0-4D39-8888-4A45FE373E4A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84" t="-3711"/>
          <a:stretch/>
        </p:blipFill>
        <p:spPr>
          <a:xfrm>
            <a:off x="457200" y="1274746"/>
            <a:ext cx="1810544" cy="2415252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AC158F0-A9AB-4F19-A419-92A9CBC1240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802434"/>
            <a:ext cx="3707904" cy="2780928"/>
          </a:xfrm>
          <a:prstGeom prst="rect">
            <a:avLst/>
          </a:prstGeom>
        </p:spPr>
      </p:pic>
    </p:spTree>
  </p:cSld>
  <p:clrMapOvr>
    <a:masterClrMapping/>
  </p:clrMapOvr>
  <p:transition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Точечный массаж и </a:t>
            </a:r>
            <a:r>
              <a:rPr lang="ru-RU" sz="3600" b="1" i="1" dirty="0" err="1">
                <a:solidFill>
                  <a:srgbClr val="FF0000"/>
                </a:solidFill>
                <a:latin typeface="Times New Roman" pitchFamily="18" charset="0"/>
              </a:rPr>
              <a:t>самомассаж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AB6185DA-91D0-4794-8285-6333318CC360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548" y="1142984"/>
            <a:ext cx="3168352" cy="2376264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1142984"/>
            <a:ext cx="4445156" cy="5029216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9900CC"/>
                </a:solidFill>
                <a:latin typeface="Times New Roman" pitchFamily="18" charset="0"/>
              </a:rPr>
              <a:t>Учит детей сознательно заботиться о своём здоровье </a:t>
            </a:r>
          </a:p>
          <a:p>
            <a:r>
              <a:rPr lang="ru-RU" b="1" i="1" dirty="0">
                <a:solidFill>
                  <a:srgbClr val="9900CC"/>
                </a:solidFill>
                <a:latin typeface="Times New Roman" pitchFamily="18" charset="0"/>
              </a:rPr>
              <a:t> Является профилактикой простудных заболеваний</a:t>
            </a:r>
          </a:p>
          <a:p>
            <a:r>
              <a:rPr lang="ru-RU" b="1" i="1" dirty="0">
                <a:solidFill>
                  <a:srgbClr val="9900CC"/>
                </a:solidFill>
                <a:latin typeface="Times New Roman" pitchFamily="18" charset="0"/>
              </a:rPr>
              <a:t>Повышает жизненный тонус у детей</a:t>
            </a:r>
          </a:p>
          <a:p>
            <a:r>
              <a:rPr lang="ru-RU" b="1" i="1" dirty="0">
                <a:solidFill>
                  <a:srgbClr val="9900CC"/>
                </a:solidFill>
                <a:latin typeface="Times New Roman" pitchFamily="18" charset="0"/>
              </a:rPr>
              <a:t>Прививает им чувство ответственности за своё здоровье, уверенность в том, что они сами могут помочь себе улучшить своё самочувствие. </a:t>
            </a:r>
          </a:p>
          <a:p>
            <a:endParaRPr lang="ru-RU" dirty="0"/>
          </a:p>
        </p:txBody>
      </p:sp>
      <p:pic>
        <p:nvPicPr>
          <p:cNvPr id="5" name="Picture 11" descr="0c98e2c998a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5429264"/>
            <a:ext cx="1785950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AD931A9-A3B4-4DE5-9B29-29DBCB78537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548" y="3795935"/>
            <a:ext cx="3168354" cy="2376265"/>
          </a:xfrm>
          <a:prstGeom prst="rect">
            <a:avLst/>
          </a:prstGeom>
        </p:spPr>
      </p:pic>
    </p:spTree>
  </p:cSld>
  <p:clrMapOvr>
    <a:masterClrMapping/>
  </p:clrMapOvr>
  <p:transition>
    <p:circl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2244</TotalTime>
  <Words>593</Words>
  <Application>Microsoft Office PowerPoint</Application>
  <PresentationFormat>Экран (4:3)</PresentationFormat>
  <Paragraphs>87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Century Schoolbook</vt:lpstr>
      <vt:lpstr>Times New Roman</vt:lpstr>
      <vt:lpstr>Verdana</vt:lpstr>
      <vt:lpstr>Wingdings</vt:lpstr>
      <vt:lpstr>Wingdings 2</vt:lpstr>
      <vt:lpstr>Эркер</vt:lpstr>
      <vt:lpstr>Использование  здоровьесберегающих технологий в проведении режимных моментов </vt:lpstr>
      <vt:lpstr>Презентация PowerPoint</vt:lpstr>
      <vt:lpstr> </vt:lpstr>
      <vt:lpstr>Виды здоровьесберегающих педагогических технологий:</vt:lpstr>
      <vt:lpstr> утренняя  гимнастика </vt:lpstr>
      <vt:lpstr>Физкультминутки и  динамические паузы</vt:lpstr>
      <vt:lpstr>Пальчиковая гимнастика</vt:lpstr>
      <vt:lpstr>Су-Джок терапия</vt:lpstr>
      <vt:lpstr>Точечный массаж и самомассаж</vt:lpstr>
      <vt:lpstr>Гимнастика для глаз</vt:lpstr>
      <vt:lpstr>Релаксация</vt:lpstr>
      <vt:lpstr>Дыхательная гимнастика</vt:lpstr>
      <vt:lpstr>  </vt:lpstr>
      <vt:lpstr>Гимнастика бодрящая</vt:lpstr>
      <vt:lpstr>Подвижные  и спортивные игры</vt:lpstr>
      <vt:lpstr>ПРИНЦИПЫ  здоровьесберегающей деятельности:</vt:lpstr>
      <vt:lpstr>Презентация PowerPoint</vt:lpstr>
      <vt:lpstr>«Я НЕ БОЮСЬ ЕЩЁ И ЕЩЁ РАЗ ПОВТОРЯТЬ:ЗАБОТА О ЗДОРОВЬЕ – ВАЖНЕЙШИЙ ТРУД ВОСПИТАТЕЛЯ, ОТ ЖИЗНЕРАДОСТНОСТИ, БОДРОСТИ ДЕТЕЙ ЗАВИСИТ ИХ ДУХОВНАЯ ЖИЗНЬ, МИРОВОЗЗРЕНИЕ, УМСТВЕННОЕ РАЗВИТИЕ, ПРОЧНОСТЬ ЗНАНИЙ, ВЕРА В СВОИ СИЛЫ».             В.А.Сухомлинский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адаптивной среды для укрепления здоровья и социальной абилитации воспитанников с ограниченными возможностями здоровья</dc:title>
  <dc:creator>Stork@Aster</dc:creator>
  <cp:lastModifiedBy>Pavel Takhtarakov</cp:lastModifiedBy>
  <cp:revision>230</cp:revision>
  <cp:lastPrinted>2021-03-29T15:57:32Z</cp:lastPrinted>
  <dcterms:created xsi:type="dcterms:W3CDTF">2014-04-04T19:15:39Z</dcterms:created>
  <dcterms:modified xsi:type="dcterms:W3CDTF">2022-04-20T14:27:25Z</dcterms:modified>
</cp:coreProperties>
</file>